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16"/>
  </p:notesMasterIdLst>
  <p:sldIdLst>
    <p:sldId id="307" r:id="rId3"/>
    <p:sldId id="264" r:id="rId4"/>
    <p:sldId id="269" r:id="rId5"/>
    <p:sldId id="270" r:id="rId6"/>
    <p:sldId id="272" r:id="rId7"/>
    <p:sldId id="273" r:id="rId8"/>
    <p:sldId id="295" r:id="rId9"/>
    <p:sldId id="275" r:id="rId10"/>
    <p:sldId id="274" r:id="rId11"/>
    <p:sldId id="276" r:id="rId12"/>
    <p:sldId id="277" r:id="rId13"/>
    <p:sldId id="278" r:id="rId14"/>
    <p:sldId id="29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485A"/>
    <a:srgbClr val="4B2E83"/>
    <a:srgbClr val="000000"/>
    <a:srgbClr val="4B30A0"/>
    <a:srgbClr val="33006F"/>
    <a:srgbClr val="004C98"/>
    <a:srgbClr val="FF8E35"/>
    <a:srgbClr val="E2F0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BC66C9-AFF8-B147-94E0-11BB3BCED7E7}" v="32" dt="2024-04-15T00:36:02.1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25"/>
    <p:restoredTop sz="96327"/>
  </p:normalViewPr>
  <p:slideViewPr>
    <p:cSldViewPr snapToGrid="0">
      <p:cViewPr varScale="1">
        <p:scale>
          <a:sx n="119" d="100"/>
          <a:sy n="119" d="100"/>
        </p:scale>
        <p:origin x="1104" y="184"/>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93" d="100"/>
          <a:sy n="93" d="100"/>
        </p:scale>
        <p:origin x="3784"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EE55F7-3828-5D46-AA8A-B2708D5B89A9}" type="datetimeFigureOut">
              <a:rPr lang="en-US" smtClean="0"/>
              <a:t>4/16/24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C08A06-5D40-6047-A8C6-47DB47E2496E}" type="slidenum">
              <a:rPr lang="en-US" smtClean="0"/>
              <a:t>‹#›</a:t>
            </a:fld>
            <a:endParaRPr lang="en-US"/>
          </a:p>
        </p:txBody>
      </p:sp>
    </p:spTree>
    <p:extLst>
      <p:ext uri="{BB962C8B-B14F-4D97-AF65-F5344CB8AC3E}">
        <p14:creationId xmlns:p14="http://schemas.microsoft.com/office/powerpoint/2010/main" val="2973077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I’m Qingqing Cao, I’m currently a research scientist at Apple AIML, this work was done at University of Washington. I’m happy to talk about BTR, xxx</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0D963-4AF0-4848-836C-2CA2B1EAA0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172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evaluate BTR and baseline models on 5 knowledge intensive NLP tasks, measure their task accuracy and inference throughput and disk storage</a:t>
            </a:r>
          </a:p>
          <a:p>
            <a:endParaRPr lang="en-US" dirty="0"/>
          </a:p>
          <a:p>
            <a:r>
              <a:rPr lang="en-US" dirty="0"/>
              <a:t>We compare with 5 different baselines, we implement BTR over Atlas model, which is a state-of-the-art </a:t>
            </a:r>
            <a:r>
              <a:rPr lang="en-US" dirty="0" err="1"/>
              <a:t>FiD</a:t>
            </a:r>
            <a:r>
              <a:rPr lang="en-US" dirty="0"/>
              <a:t> style retrieval-augmented language model.</a:t>
            </a:r>
          </a:p>
          <a:p>
            <a:r>
              <a:rPr lang="en-US" dirty="0"/>
              <a:t>All the models use the same retrieval since our focus is on the reader model. For Atlas, the reader model is T5,</a:t>
            </a:r>
          </a:p>
          <a:p>
            <a:r>
              <a:rPr lang="en-US" dirty="0"/>
              <a:t> </a:t>
            </a:r>
          </a:p>
          <a:p>
            <a:r>
              <a:rPr lang="en-US" dirty="0"/>
              <a:t>Atlas-Q is a quantized version of Atlas, </a:t>
            </a:r>
            <a:r>
              <a:rPr lang="en-US" dirty="0" err="1"/>
              <a:t>DensePhrase</a:t>
            </a:r>
            <a:r>
              <a:rPr lang="en-US" dirty="0"/>
              <a:t> c</a:t>
            </a:r>
            <a:r>
              <a:rPr lang="en-US" b="0" i="0" dirty="0">
                <a:effectLst/>
                <a:latin typeface="Arial" panose="020B0604020202020204" pitchFamily="34" charset="0"/>
              </a:rPr>
              <a:t>reates dense phrase representations of passages. It retrieves</a:t>
            </a:r>
            <a:br>
              <a:rPr lang="en-US" dirty="0"/>
            </a:br>
            <a:r>
              <a:rPr lang="en-US" b="0" i="0" dirty="0">
                <a:effectLst/>
                <a:latin typeface="Arial" panose="020B0604020202020204" pitchFamily="34" charset="0"/>
              </a:rPr>
              <a:t>answers from the phrase index without using the retrieve-and-read pipeline. </a:t>
            </a:r>
            <a:endParaRPr lang="en-US" dirty="0"/>
          </a:p>
          <a:p>
            <a:endParaRPr lang="en-US" dirty="0"/>
          </a:p>
          <a:p>
            <a:r>
              <a:rPr lang="en-US" dirty="0" err="1"/>
              <a:t>DeFormer</a:t>
            </a:r>
            <a:r>
              <a:rPr lang="en-US" dirty="0"/>
              <a:t> is a simplified version of BTR without binarization , offline and runtime token compression</a:t>
            </a:r>
          </a:p>
          <a:p>
            <a:endParaRPr lang="en-US" dirty="0"/>
          </a:p>
          <a:p>
            <a:r>
              <a:rPr lang="en-US" dirty="0"/>
              <a:t>LLaMA2-7b is a recent large generative language model, we finetune using </a:t>
            </a:r>
            <a:r>
              <a:rPr lang="en-US" dirty="0" err="1"/>
              <a:t>LoRA</a:t>
            </a:r>
            <a:r>
              <a:rPr lang="en-US" dirty="0"/>
              <a:t> adapter</a:t>
            </a:r>
          </a:p>
        </p:txBody>
      </p:sp>
      <p:sp>
        <p:nvSpPr>
          <p:cNvPr id="4" name="Slide Number Placeholder 3"/>
          <p:cNvSpPr>
            <a:spLocks noGrp="1"/>
          </p:cNvSpPr>
          <p:nvPr>
            <p:ph type="sldNum" sz="quarter" idx="5"/>
          </p:nvPr>
        </p:nvSpPr>
        <p:spPr/>
        <p:txBody>
          <a:bodyPr/>
          <a:lstStyle/>
          <a:p>
            <a:fld id="{6CC08A06-5D40-6047-A8C6-47DB47E2496E}" type="slidenum">
              <a:rPr lang="en-US" smtClean="0"/>
              <a:t>10</a:t>
            </a:fld>
            <a:endParaRPr lang="en-US"/>
          </a:p>
        </p:txBody>
      </p:sp>
    </p:spTree>
    <p:extLst>
      <p:ext uri="{BB962C8B-B14F-4D97-AF65-F5344CB8AC3E}">
        <p14:creationId xmlns:p14="http://schemas.microsoft.com/office/powerpoint/2010/main" val="3144614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time limit, I’ll show the key results on the Natural Questions open QA dataset.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a:t>
            </a:r>
            <a:r>
              <a:rPr lang="en-US" dirty="0" err="1"/>
              <a:t>figure,Y</a:t>
            </a:r>
            <a:r>
              <a:rPr lang="en-US" dirty="0"/>
              <a:t> axis is accuracy, x axis is throughput, we use circle area to show storage size (log scale), so the top right smaller circle is better. As you can see, BTR BTR achieves over </a:t>
            </a:r>
            <a:r>
              <a:rPr lang="en-US" b="1" dirty="0"/>
              <a:t>3x speedup </a:t>
            </a:r>
            <a:r>
              <a:rPr lang="en-US" dirty="0"/>
              <a:t>compared to baselines (Atlas) and provides </a:t>
            </a:r>
            <a:r>
              <a:rPr lang="en-US" b="1" dirty="0"/>
              <a:t>&gt;100x reduction </a:t>
            </a:r>
            <a:r>
              <a:rPr lang="en-US" dirty="0"/>
              <a:t>in storage (compared to </a:t>
            </a:r>
            <a:r>
              <a:rPr lang="en-US" dirty="0" err="1"/>
              <a:t>DeFormer</a:t>
            </a:r>
            <a:r>
              <a:rPr lang="en-US" dirty="0"/>
              <a:t>)</a:t>
            </a:r>
          </a:p>
          <a:p>
            <a:endParaRPr lang="en-US" dirty="0"/>
          </a:p>
          <a:p>
            <a:endParaRPr lang="en-US" dirty="0"/>
          </a:p>
          <a:p>
            <a:r>
              <a:rPr lang="en-US" dirty="0" err="1"/>
              <a:t>LLaMa</a:t>
            </a:r>
            <a:r>
              <a:rPr lang="en-US" dirty="0"/>
              <a:t> and </a:t>
            </a:r>
            <a:r>
              <a:rPr lang="en-US" dirty="0" err="1"/>
              <a:t>DensePhrase</a:t>
            </a:r>
            <a:r>
              <a:rPr lang="en-US" dirty="0"/>
              <a:t> are much lower in accuracy thought their storage or speed is more better</a:t>
            </a:r>
          </a:p>
          <a:p>
            <a:endParaRPr lang="en-US" dirty="0"/>
          </a:p>
          <a:p>
            <a:r>
              <a:rPr lang="en-US" dirty="0"/>
              <a:t>I also want to mention that BTR for larger model, can achieve 4x speedup </a:t>
            </a:r>
          </a:p>
          <a:p>
            <a:r>
              <a:rPr lang="en-US" dirty="0"/>
              <a:t>Feel free to checkout our paper for more results</a:t>
            </a:r>
          </a:p>
          <a:p>
            <a:endParaRPr lang="en-US" dirty="0"/>
          </a:p>
          <a:p>
            <a:endParaRPr lang="en-US" dirty="0"/>
          </a:p>
        </p:txBody>
      </p:sp>
      <p:sp>
        <p:nvSpPr>
          <p:cNvPr id="4" name="Slide Number Placeholder 3"/>
          <p:cNvSpPr>
            <a:spLocks noGrp="1"/>
          </p:cNvSpPr>
          <p:nvPr>
            <p:ph type="sldNum" sz="quarter" idx="5"/>
          </p:nvPr>
        </p:nvSpPr>
        <p:spPr/>
        <p:txBody>
          <a:bodyPr/>
          <a:lstStyle/>
          <a:p>
            <a:fld id="{6CC08A06-5D40-6047-A8C6-47DB47E2496E}" type="slidenum">
              <a:rPr lang="en-US" smtClean="0"/>
              <a:t>11</a:t>
            </a:fld>
            <a:endParaRPr lang="en-US"/>
          </a:p>
        </p:txBody>
      </p:sp>
    </p:spTree>
    <p:extLst>
      <p:ext uri="{BB962C8B-B14F-4D97-AF65-F5344CB8AC3E}">
        <p14:creationId xmlns:p14="http://schemas.microsoft.com/office/powerpoint/2010/main" val="1843657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are the effects of each technique in BTR?</a:t>
            </a:r>
          </a:p>
          <a:p>
            <a:endParaRPr lang="en-US" dirty="0"/>
          </a:p>
          <a:p>
            <a:r>
              <a:rPr lang="en-US" dirty="0"/>
              <a:t>This table presents the accuracy versus throughput and storage tradeoffs</a:t>
            </a:r>
          </a:p>
          <a:p>
            <a:r>
              <a:rPr lang="en-US" dirty="0"/>
              <a:t>We ablate efficiency and accuracy components in BTR,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BTR efficiency gains (improved throughput and reduced storage) mainly come from cacheable binary representations.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the efficiency techniques cause some accuracy drops, but BTR training techniques are able to recover most of the accuracy loss</a:t>
            </a:r>
          </a:p>
          <a:p>
            <a:endParaRPr lang="en-US" dirty="0"/>
          </a:p>
        </p:txBody>
      </p:sp>
      <p:sp>
        <p:nvSpPr>
          <p:cNvPr id="4" name="Slide Number Placeholder 3"/>
          <p:cNvSpPr>
            <a:spLocks noGrp="1"/>
          </p:cNvSpPr>
          <p:nvPr>
            <p:ph type="sldNum" sz="quarter" idx="5"/>
          </p:nvPr>
        </p:nvSpPr>
        <p:spPr/>
        <p:txBody>
          <a:bodyPr/>
          <a:lstStyle/>
          <a:p>
            <a:fld id="{6CC08A06-5D40-6047-A8C6-47DB47E2496E}" type="slidenum">
              <a:rPr lang="en-US" smtClean="0"/>
              <a:t>12</a:t>
            </a:fld>
            <a:endParaRPr lang="en-US"/>
          </a:p>
        </p:txBody>
      </p:sp>
    </p:spTree>
    <p:extLst>
      <p:ext uri="{BB962C8B-B14F-4D97-AF65-F5344CB8AC3E}">
        <p14:creationId xmlns:p14="http://schemas.microsoft.com/office/powerpoint/2010/main" val="1948295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summary, </a:t>
            </a:r>
            <a:r>
              <a:rPr lang="en-US" sz="1200" dirty="0"/>
              <a:t>We design BTR, </a:t>
            </a:r>
            <a:r>
              <a:rPr lang="en-US" sz="1200" b="1" dirty="0"/>
              <a:t>cacheable and calibrated binary token representations </a:t>
            </a:r>
            <a:r>
              <a:rPr lang="en-US" sz="1200" dirty="0"/>
              <a:t>to improve the inference efficiency of retrieval LMs,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BTR achieves over </a:t>
            </a:r>
            <a:r>
              <a:rPr lang="en-US" sz="1200" b="1" dirty="0"/>
              <a:t>3-4x</a:t>
            </a:r>
            <a:r>
              <a:rPr lang="en-US" sz="1200" dirty="0"/>
              <a:t> inference speedup, reduces storage by over </a:t>
            </a:r>
            <a:r>
              <a:rPr lang="en-US" sz="1200" b="1" dirty="0"/>
              <a:t>100x</a:t>
            </a:r>
            <a:r>
              <a:rPr lang="en-US" sz="1200" dirty="0"/>
              <a:t> while maintaining task performance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Lastly, I want to highlight that </a:t>
            </a:r>
            <a:r>
              <a:rPr lang="en-US" dirty="0"/>
              <a:t>Binary representations could potentially </a:t>
            </a:r>
            <a:r>
              <a:rPr lang="en-US" b="1" dirty="0"/>
              <a:t>supercharge on-device LMs</a:t>
            </a:r>
            <a:r>
              <a:rPr lang="en-US" dirty="0"/>
              <a:t>, especially for personalized tasks that require storing local knowledge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6CC08A06-5D40-6047-A8C6-47DB47E2496E}" type="slidenum">
              <a:rPr lang="en-US" smtClean="0"/>
              <a:t>13</a:t>
            </a:fld>
            <a:endParaRPr lang="en-US"/>
          </a:p>
        </p:txBody>
      </p:sp>
    </p:spTree>
    <p:extLst>
      <p:ext uri="{BB962C8B-B14F-4D97-AF65-F5344CB8AC3E}">
        <p14:creationId xmlns:p14="http://schemas.microsoft.com/office/powerpoint/2010/main" val="608944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know, large language models like </a:t>
            </a:r>
            <a:r>
              <a:rPr lang="en-US" dirty="0" err="1"/>
              <a:t>ChatGPT</a:t>
            </a:r>
            <a:r>
              <a:rPr lang="en-US" dirty="0"/>
              <a:t> still has issues like hallucination, retrieval-augmented LMs can help address the issue by relying on external evidence document data. </a:t>
            </a:r>
          </a:p>
          <a:p>
            <a:endParaRPr lang="en-US" dirty="0"/>
          </a:p>
        </p:txBody>
      </p:sp>
      <p:sp>
        <p:nvSpPr>
          <p:cNvPr id="4" name="Slide Number Placeholder 3"/>
          <p:cNvSpPr>
            <a:spLocks noGrp="1"/>
          </p:cNvSpPr>
          <p:nvPr>
            <p:ph type="sldNum" sz="quarter" idx="5"/>
          </p:nvPr>
        </p:nvSpPr>
        <p:spPr/>
        <p:txBody>
          <a:bodyPr/>
          <a:lstStyle/>
          <a:p>
            <a:fld id="{6CC08A06-5D40-6047-A8C6-47DB47E2496E}" type="slidenum">
              <a:rPr lang="en-US" smtClean="0"/>
              <a:t>2</a:t>
            </a:fld>
            <a:endParaRPr lang="en-US"/>
          </a:p>
        </p:txBody>
      </p:sp>
    </p:spTree>
    <p:extLst>
      <p:ext uri="{BB962C8B-B14F-4D97-AF65-F5344CB8AC3E}">
        <p14:creationId xmlns:p14="http://schemas.microsoft.com/office/powerpoint/2010/main" val="2009613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problem is that running retrieval language models is slow and not practical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how retrieval augmented language model works, given a query, it uses a retriever to find relevant evidence passages from external corpus like Wikipedia, a reader model, for example a large language model, processes the retrieved passages together with query to produce answers. Using retrieved passages help reduce hallucinated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figure shows a state-of-the-art reader architecture called fusion in decoder (or </a:t>
            </a:r>
            <a:r>
              <a:rPr lang="en-US" dirty="0" err="1"/>
              <a:t>FiD</a:t>
            </a:r>
            <a:r>
              <a:rPr lang="en-US" dirty="0"/>
              <a:t>), which encodes query passages in parallel and fuse their encoded representations in the decoder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w the problem is that there are many input passages, they lead to long sequences and makes the reader encoding slow,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Existing solutions precompute passage representations to reduce encoding computation, but they require huge costs to store the precomputed  representations</a:t>
            </a:r>
          </a:p>
        </p:txBody>
      </p:sp>
      <p:sp>
        <p:nvSpPr>
          <p:cNvPr id="4" name="Slide Number Placeholder 3"/>
          <p:cNvSpPr>
            <a:spLocks noGrp="1"/>
          </p:cNvSpPr>
          <p:nvPr>
            <p:ph type="sldNum" sz="quarter" idx="5"/>
          </p:nvPr>
        </p:nvSpPr>
        <p:spPr/>
        <p:txBody>
          <a:bodyPr/>
          <a:lstStyle/>
          <a:p>
            <a:fld id="{6CC08A06-5D40-6047-A8C6-47DB47E2496E}" type="slidenum">
              <a:rPr lang="en-US" smtClean="0"/>
              <a:t>3</a:t>
            </a:fld>
            <a:endParaRPr lang="en-US"/>
          </a:p>
        </p:txBody>
      </p:sp>
    </p:spTree>
    <p:extLst>
      <p:ext uri="{BB962C8B-B14F-4D97-AF65-F5344CB8AC3E}">
        <p14:creationId xmlns:p14="http://schemas.microsoft.com/office/powerpoint/2010/main" val="3325748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develop a system called BTR, which means binary token representations for the passages, to improve the storage as well as inference speed.</a:t>
            </a:r>
          </a:p>
          <a:p>
            <a:endParaRPr lang="en-US" dirty="0"/>
          </a:p>
          <a:p>
            <a:endParaRPr lang="en-US" dirty="0"/>
          </a:p>
          <a:p>
            <a:r>
              <a:rPr lang="en-US" dirty="0"/>
              <a:t>Here, let me describe how BTR works, the key idea is that we create cacheable binary token representations for the passages via decomposition and calibrated binarization</a:t>
            </a:r>
          </a:p>
          <a:p>
            <a:endParaRPr lang="en-US" dirty="0"/>
          </a:p>
          <a:p>
            <a:r>
              <a:rPr lang="en-US" dirty="0"/>
              <a:t>Decomposition breaks down the passage and query encoding the reader encoder layers, allowing us to precompute passages and cache them for runtime use</a:t>
            </a:r>
          </a:p>
          <a:p>
            <a:r>
              <a:rPr lang="en-US" dirty="0"/>
              <a:t>calibrated binarization builds effective and compact binary representations that incur small storage footprint</a:t>
            </a:r>
          </a:p>
          <a:p>
            <a:endParaRPr lang="en-US" dirty="0"/>
          </a:p>
          <a:p>
            <a:r>
              <a:rPr lang="en-US" dirty="0"/>
              <a:t>Then, we design offline token compression algorithm to remove redundant information in those binary representations and further reduce storage costs.</a:t>
            </a:r>
          </a:p>
          <a:p>
            <a:endParaRPr lang="en-US" dirty="0"/>
          </a:p>
          <a:p>
            <a:r>
              <a:rPr lang="en-US" dirty="0"/>
              <a:t>Additionally, we develop runtime compression techniques to further speedup reader inference.</a:t>
            </a:r>
          </a:p>
          <a:p>
            <a:endParaRPr lang="en-US" dirty="0"/>
          </a:p>
          <a:p>
            <a:r>
              <a:rPr lang="en-US" dirty="0"/>
              <a:t>Now, let’s look up each of these techniques</a:t>
            </a:r>
          </a:p>
        </p:txBody>
      </p:sp>
      <p:sp>
        <p:nvSpPr>
          <p:cNvPr id="4" name="Slide Number Placeholder 3"/>
          <p:cNvSpPr>
            <a:spLocks noGrp="1"/>
          </p:cNvSpPr>
          <p:nvPr>
            <p:ph type="sldNum" sz="quarter" idx="5"/>
          </p:nvPr>
        </p:nvSpPr>
        <p:spPr/>
        <p:txBody>
          <a:bodyPr/>
          <a:lstStyle/>
          <a:p>
            <a:fld id="{6CC08A06-5D40-6047-A8C6-47DB47E2496E}" type="slidenum">
              <a:rPr lang="en-US" smtClean="0"/>
              <a:t>4</a:t>
            </a:fld>
            <a:endParaRPr lang="en-US"/>
          </a:p>
        </p:txBody>
      </p:sp>
    </p:spTree>
    <p:extLst>
      <p:ext uri="{BB962C8B-B14F-4D97-AF65-F5344CB8AC3E}">
        <p14:creationId xmlns:p14="http://schemas.microsoft.com/office/powerpoint/2010/main" val="4198815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how do we build cacheable passage representations</a:t>
            </a:r>
          </a:p>
          <a:p>
            <a:endParaRPr lang="en-US" dirty="0"/>
          </a:p>
          <a:p>
            <a:r>
              <a:rPr lang="en-US" dirty="0"/>
              <a:t>Give query and passages, inside the encoder, we decompose the query and passage encoding in the lower layers up to layer k, now since there is no dependency between passage and query, we can precompute passages offline,</a:t>
            </a:r>
          </a:p>
          <a:p>
            <a:endParaRPr lang="en-US" dirty="0"/>
          </a:p>
          <a:p>
            <a:r>
              <a:rPr lang="en-US" dirty="0"/>
              <a:t>for passage part, we apply the binarization to create 1-bit vectors for the passage tokens, i.e., binary token representations, we save the representations to key value store and look them during runtime, then join their representations with query representations from upper layer k+1</a:t>
            </a:r>
          </a:p>
          <a:p>
            <a:endParaRPr lang="en-US" dirty="0"/>
          </a:p>
          <a:p>
            <a:r>
              <a:rPr lang="en-US" dirty="0"/>
              <a:t>The decomposition technique comes from my earlier work </a:t>
            </a:r>
            <a:r>
              <a:rPr lang="en-US" dirty="0" err="1"/>
              <a:t>DeFormer</a:t>
            </a:r>
            <a:r>
              <a:rPr lang="en-US" dirty="0"/>
              <a:t>, but the key difference is that we apply binarization over passage representations, which is non-trivia</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CC08A06-5D40-6047-A8C6-47DB47E2496E}" type="slidenum">
              <a:rPr lang="en-US" smtClean="0"/>
              <a:t>5</a:t>
            </a:fld>
            <a:endParaRPr lang="en-US"/>
          </a:p>
        </p:txBody>
      </p:sp>
    </p:spTree>
    <p:extLst>
      <p:ext uri="{BB962C8B-B14F-4D97-AF65-F5344CB8AC3E}">
        <p14:creationId xmlns:p14="http://schemas.microsoft.com/office/powerpoint/2010/main" val="574775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binarization is done via the sign hashing function, which maps float values to -1 and 1, we use the differentiable tanh to approx. sign</a:t>
            </a:r>
          </a:p>
          <a:p>
            <a:endParaRPr lang="en-US" dirty="0"/>
          </a:p>
          <a:p>
            <a:r>
              <a:rPr lang="en-US" dirty="0"/>
              <a:t>The key question here is how should we apply the binarization</a:t>
            </a:r>
          </a:p>
          <a:p>
            <a:endParaRPr lang="en-US" dirty="0"/>
          </a:p>
          <a:p>
            <a:r>
              <a:rPr lang="en-US" dirty="0"/>
              <a:t>One naïve solution is to directly binarize the passage representations (or </a:t>
            </a:r>
            <a:r>
              <a:rPr lang="en-US" dirty="0" err="1"/>
              <a:t>hiddens</a:t>
            </a:r>
            <a:r>
              <a:rPr lang="en-US" dirty="0"/>
              <a:t> states) after the transformer layer, but this does not work, because we observe the hidden states often have large-scale values such as over 500 or &lt; -500, which collapse tanh into -1 and +1 quickly during training, resulting in low quality representations </a:t>
            </a:r>
          </a:p>
          <a:p>
            <a:endParaRPr lang="en-US" dirty="0"/>
          </a:p>
          <a:p>
            <a:r>
              <a:rPr lang="en-US" dirty="0"/>
              <a:t>So, we address this challenge by introducing calibrated binarization, it has two steps, first we apply binarization after the </a:t>
            </a:r>
            <a:r>
              <a:rPr lang="en-US" dirty="0" err="1"/>
              <a:t>layernorm</a:t>
            </a:r>
            <a:r>
              <a:rPr lang="en-US" dirty="0"/>
              <a:t>, which provides normalized values and avoid the scale issue, then we save the variance of representation, which is important to recover the representations to correct </a:t>
            </a:r>
            <a:r>
              <a:rPr lang="en-US" dirty="0" err="1"/>
              <a:t>scal</a:t>
            </a:r>
            <a:r>
              <a:rPr lang="en-US" dirty="0"/>
              <a:t>(by dividing the product of </a:t>
            </a:r>
            <a:r>
              <a:rPr lang="en-US" dirty="0" err="1"/>
              <a:t>layernorm</a:t>
            </a:r>
            <a:r>
              <a:rPr lang="en-US" dirty="0"/>
              <a:t> weights and the variance)</a:t>
            </a:r>
          </a:p>
          <a:p>
            <a:endParaRPr lang="en-US" dirty="0"/>
          </a:p>
          <a:p>
            <a:r>
              <a:rPr lang="en-US" dirty="0"/>
              <a:t> </a:t>
            </a:r>
          </a:p>
        </p:txBody>
      </p:sp>
      <p:sp>
        <p:nvSpPr>
          <p:cNvPr id="4" name="Slide Number Placeholder 3"/>
          <p:cNvSpPr>
            <a:spLocks noGrp="1"/>
          </p:cNvSpPr>
          <p:nvPr>
            <p:ph type="sldNum" sz="quarter" idx="5"/>
          </p:nvPr>
        </p:nvSpPr>
        <p:spPr/>
        <p:txBody>
          <a:bodyPr/>
          <a:lstStyle/>
          <a:p>
            <a:fld id="{6CC08A06-5D40-6047-A8C6-47DB47E2496E}" type="slidenum">
              <a:rPr lang="en-US" smtClean="0"/>
              <a:t>6</a:t>
            </a:fld>
            <a:endParaRPr lang="en-US"/>
          </a:p>
        </p:txBody>
      </p:sp>
    </p:spTree>
    <p:extLst>
      <p:ext uri="{BB962C8B-B14F-4D97-AF65-F5344CB8AC3E}">
        <p14:creationId xmlns:p14="http://schemas.microsoft.com/office/powerpoint/2010/main" val="3138071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calibrated binarization, the passage representations still have context redundancy, this provide us opportunity to further compress them and improve storage efficiency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context redundancy basically means, </a:t>
            </a:r>
            <a:r>
              <a:rPr lang="en-US" sz="1200" dirty="0"/>
              <a:t>each token can occur millions or billions of times in different contexts (passages) but many have similar semantic information </a:t>
            </a:r>
          </a:p>
          <a:p>
            <a:r>
              <a:rPr lang="en-US" dirty="0"/>
              <a:t>For example, the word or token cold, have different meanings (temperature, symptom or unfriendly) in different contexts, but their contextualized representations won’t vary too much for each meaning, </a:t>
            </a:r>
          </a:p>
          <a:p>
            <a:endParaRPr lang="en-US" dirty="0"/>
          </a:p>
          <a:p>
            <a:r>
              <a:rPr lang="en-US" dirty="0"/>
              <a:t>Based on this fact, we design a compression algorithm, the idea is to merge some percentage of the binary token representations according to their </a:t>
            </a:r>
            <a:r>
              <a:rPr lang="en-US" sz="1200" dirty="0"/>
              <a:t>semantic similarity measured by Hamming distance</a:t>
            </a:r>
            <a:endParaRPr lang="en-US" dirty="0"/>
          </a:p>
        </p:txBody>
      </p:sp>
      <p:sp>
        <p:nvSpPr>
          <p:cNvPr id="4" name="Slide Number Placeholder 3"/>
          <p:cNvSpPr>
            <a:spLocks noGrp="1"/>
          </p:cNvSpPr>
          <p:nvPr>
            <p:ph type="sldNum" sz="quarter" idx="5"/>
          </p:nvPr>
        </p:nvSpPr>
        <p:spPr/>
        <p:txBody>
          <a:bodyPr/>
          <a:lstStyle/>
          <a:p>
            <a:fld id="{6CC08A06-5D40-6047-A8C6-47DB47E2496E}" type="slidenum">
              <a:rPr lang="en-US" smtClean="0"/>
              <a:t>7</a:t>
            </a:fld>
            <a:endParaRPr lang="en-US"/>
          </a:p>
        </p:txBody>
      </p:sp>
    </p:spTree>
    <p:extLst>
      <p:ext uri="{BB962C8B-B14F-4D97-AF65-F5344CB8AC3E}">
        <p14:creationId xmlns:p14="http://schemas.microsoft.com/office/powerpoint/2010/main" val="999596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fact , introducing cacheable binary token representations does cause accuracy loss for downstream tasks because we do lose information in the passages </a:t>
            </a:r>
          </a:p>
          <a:p>
            <a:endParaRPr lang="en-US" dirty="0"/>
          </a:p>
          <a:p>
            <a:r>
              <a:rPr lang="en-US" dirty="0"/>
              <a:t>Now let’s look at how we train BTR to reduce such accuracy loss, the training has three steps</a:t>
            </a:r>
          </a:p>
          <a:p>
            <a:endParaRPr lang="en-US" dirty="0"/>
          </a:p>
          <a:p>
            <a:r>
              <a:rPr lang="en-US" dirty="0"/>
              <a:t>First, we </a:t>
            </a:r>
            <a:r>
              <a:rPr lang="en-US" sz="1200" dirty="0"/>
              <a:t>train a reader model without any decomposition or binarization, then train a decomposed model (without binarization) with the step1 model as teacher,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and we develop a new distillation technique called </a:t>
            </a:r>
            <a:r>
              <a:rPr lang="en-US" sz="1200" b="0" dirty="0"/>
              <a:t>query-aware passage token distillation to transfer the passage information without relying on query (because remember in the lower encoder layers, we no longer have access to  query representations), the idea is simple, we </a:t>
            </a:r>
            <a:r>
              <a:rPr lang="en-US" sz="1200" dirty="0"/>
              <a:t>distill top-k passage tokens that are most relevant to the query</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 the third step, </a:t>
            </a:r>
            <a:r>
              <a:rPr lang="en-US" sz="1200" dirty="0"/>
              <a:t>train the decomposed reader with binarization, and add a </a:t>
            </a:r>
            <a:r>
              <a:rPr lang="en-US" sz="1200" b="1" dirty="0"/>
              <a:t>passage representation recovery </a:t>
            </a:r>
            <a:r>
              <a:rPr lang="en-US" sz="1200" dirty="0"/>
              <a:t>loss to maintain semantic information, we use continuous passage vectors (before binarization) to supervise the linearly projected binary vectors, such that the binary vectors are linearly related to the original continuous passage vectors  and retain much information as possible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b="0" dirty="0"/>
          </a:p>
        </p:txBody>
      </p:sp>
      <p:sp>
        <p:nvSpPr>
          <p:cNvPr id="4" name="Slide Number Placeholder 3"/>
          <p:cNvSpPr>
            <a:spLocks noGrp="1"/>
          </p:cNvSpPr>
          <p:nvPr>
            <p:ph type="sldNum" sz="quarter" idx="5"/>
          </p:nvPr>
        </p:nvSpPr>
        <p:spPr/>
        <p:txBody>
          <a:bodyPr/>
          <a:lstStyle/>
          <a:p>
            <a:fld id="{6CC08A06-5D40-6047-A8C6-47DB47E2496E}" type="slidenum">
              <a:rPr lang="en-US" smtClean="0"/>
              <a:t>8</a:t>
            </a:fld>
            <a:endParaRPr lang="en-US"/>
          </a:p>
        </p:txBody>
      </p:sp>
    </p:spTree>
    <p:extLst>
      <p:ext uri="{BB962C8B-B14F-4D97-AF65-F5344CB8AC3E}">
        <p14:creationId xmlns:p14="http://schemas.microsoft.com/office/powerpoint/2010/main" val="1831868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solidFill>
                  <a:srgbClr val="F8F8F2"/>
                </a:solidFill>
                <a:effectLst/>
                <a:latin typeface="FiraCode-Retina" pitchFamily="49" charset="0"/>
              </a:rPr>
              <a:t>Regarding to BTR inference, we additionally design runtime token compression</a:t>
            </a:r>
          </a:p>
          <a:p>
            <a:r>
              <a:rPr lang="en-US" b="0" dirty="0">
                <a:solidFill>
                  <a:srgbClr val="F8F8F2"/>
                </a:solidFill>
                <a:effectLst/>
                <a:latin typeface="FiraCode-Retina" pitchFamily="49" charset="0"/>
              </a:rPr>
              <a:t>to speed up the reader model. </a:t>
            </a:r>
          </a:p>
          <a:p>
            <a:br>
              <a:rPr lang="en-US" b="0" dirty="0">
                <a:solidFill>
                  <a:srgbClr val="F8F8F2"/>
                </a:solidFill>
                <a:effectLst/>
                <a:latin typeface="FiraCode-Retina" pitchFamily="49" charset="0"/>
              </a:rPr>
            </a:br>
            <a:r>
              <a:rPr lang="en-US" b="0" dirty="0">
                <a:solidFill>
                  <a:srgbClr val="F8F8F2"/>
                </a:solidFill>
                <a:effectLst/>
                <a:latin typeface="FiraCode-Retina" pitchFamily="49" charset="0"/>
              </a:rPr>
              <a:t>The runtime compression happens in both the upper layers of the encoder and the entire decoder. </a:t>
            </a:r>
          </a:p>
          <a:p>
            <a:br>
              <a:rPr lang="en-US" b="0" dirty="0">
                <a:solidFill>
                  <a:srgbClr val="F8F8F2"/>
                </a:solidFill>
                <a:effectLst/>
                <a:latin typeface="FiraCode-Retina" pitchFamily="49" charset="0"/>
              </a:rPr>
            </a:br>
            <a:r>
              <a:rPr lang="en-US" b="0" dirty="0">
                <a:solidFill>
                  <a:srgbClr val="F8F8F2"/>
                </a:solidFill>
                <a:effectLst/>
                <a:latin typeface="FiraCode-Retina" pitchFamily="49" charset="0"/>
              </a:rPr>
              <a:t>In the encoder, we make it intra-passage token compression, because it reduces redundant information in each passage in the encoder. </a:t>
            </a:r>
          </a:p>
          <a:p>
            <a:br>
              <a:rPr lang="en-US" b="0" dirty="0">
                <a:solidFill>
                  <a:srgbClr val="F8F8F2"/>
                </a:solidFill>
                <a:effectLst/>
                <a:latin typeface="FiraCode-Retina" pitchFamily="49" charset="0"/>
              </a:rPr>
            </a:br>
            <a:r>
              <a:rPr lang="en-US" b="0" dirty="0">
                <a:solidFill>
                  <a:srgbClr val="F8F8F2"/>
                </a:solidFill>
                <a:effectLst/>
                <a:latin typeface="FiraCode-Retina" pitchFamily="49" charset="0"/>
              </a:rPr>
              <a:t>And in the decoder, we apply cross-passage compression, which reduces similar information across different query-passage pairs </a:t>
            </a:r>
          </a:p>
          <a:p>
            <a:br>
              <a:rPr lang="en-US" b="0" dirty="0">
                <a:solidFill>
                  <a:srgbClr val="F8F8F2"/>
                </a:solidFill>
                <a:effectLst/>
                <a:latin typeface="FiraCode-Retina" pitchFamily="49" charset="0"/>
              </a:rPr>
            </a:br>
            <a:endParaRPr lang="en-US" b="0" dirty="0">
              <a:solidFill>
                <a:srgbClr val="F8F8F2"/>
              </a:solidFill>
              <a:effectLst/>
              <a:latin typeface="FiraCode-Retina" pitchFamily="49" charset="0"/>
            </a:endParaRPr>
          </a:p>
        </p:txBody>
      </p:sp>
      <p:sp>
        <p:nvSpPr>
          <p:cNvPr id="4" name="Slide Number Placeholder 3"/>
          <p:cNvSpPr>
            <a:spLocks noGrp="1"/>
          </p:cNvSpPr>
          <p:nvPr>
            <p:ph type="sldNum" sz="quarter" idx="5"/>
          </p:nvPr>
        </p:nvSpPr>
        <p:spPr/>
        <p:txBody>
          <a:bodyPr/>
          <a:lstStyle/>
          <a:p>
            <a:fld id="{6CC08A06-5D40-6047-A8C6-47DB47E2496E}" type="slidenum">
              <a:rPr lang="en-US" smtClean="0"/>
              <a:t>9</a:t>
            </a:fld>
            <a:endParaRPr lang="en-US"/>
          </a:p>
        </p:txBody>
      </p:sp>
    </p:spTree>
    <p:extLst>
      <p:ext uri="{BB962C8B-B14F-4D97-AF65-F5344CB8AC3E}">
        <p14:creationId xmlns:p14="http://schemas.microsoft.com/office/powerpoint/2010/main" val="256406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4BCF2-4392-0E0F-679F-953A01298EF2}"/>
              </a:ext>
            </a:extLst>
          </p:cNvPr>
          <p:cNvSpPr>
            <a:spLocks noGrp="1"/>
          </p:cNvSpPr>
          <p:nvPr>
            <p:ph type="ctrTitle"/>
          </p:nvPr>
        </p:nvSpPr>
        <p:spPr>
          <a:xfrm>
            <a:off x="1524000" y="1122363"/>
            <a:ext cx="9144000" cy="2387600"/>
          </a:xfrm>
        </p:spPr>
        <p:txBody>
          <a:bodyPr anchor="b"/>
          <a:lstStyle>
            <a:lvl1pPr algn="ctr">
              <a:defRPr sz="6000">
                <a:latin typeface="Georgia" panose="02040502050405020303" pitchFamily="18"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274FF049-76D5-4CF6-CB8B-2EB0B9CBAD5A}"/>
              </a:ext>
            </a:extLst>
          </p:cNvPr>
          <p:cNvSpPr>
            <a:spLocks noGrp="1"/>
          </p:cNvSpPr>
          <p:nvPr>
            <p:ph type="subTitle" idx="1"/>
          </p:nvPr>
        </p:nvSpPr>
        <p:spPr>
          <a:xfrm>
            <a:off x="1524000" y="3602038"/>
            <a:ext cx="9144000" cy="1655762"/>
          </a:xfrm>
        </p:spPr>
        <p:txBody>
          <a:bodyPr/>
          <a:lstStyle>
            <a:lvl1pPr marL="0" indent="0" algn="ctr">
              <a:buNone/>
              <a:defRPr sz="2400">
                <a:latin typeface="Georgia" panose="02040502050405020303" pitchFamily="18"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83198AA-5FC4-D7BD-5502-A3E61682ED15}"/>
              </a:ext>
            </a:extLst>
          </p:cNvPr>
          <p:cNvSpPr>
            <a:spLocks noGrp="1"/>
          </p:cNvSpPr>
          <p:nvPr>
            <p:ph type="dt" sz="half" idx="10"/>
          </p:nvPr>
        </p:nvSpPr>
        <p:spPr/>
        <p:txBody>
          <a:bodyPr/>
          <a:lstStyle>
            <a:lvl1pPr>
              <a:defRPr>
                <a:latin typeface="Georgia" panose="02040502050405020303" pitchFamily="18" charset="0"/>
                <a:ea typeface="Open Sans" panose="020B0606030504020204" pitchFamily="34" charset="0"/>
                <a:cs typeface="Open Sans" panose="020B0606030504020204" pitchFamily="34" charset="0"/>
              </a:defRPr>
            </a:lvl1pPr>
          </a:lstStyle>
          <a:p>
            <a:fld id="{1C870A20-1A02-D443-9469-DE09C1AF3DEF}" type="datetime1">
              <a:rPr lang="en-US" smtClean="0"/>
              <a:t>4/16/24</a:t>
            </a:fld>
            <a:endParaRPr lang="en-US"/>
          </a:p>
        </p:txBody>
      </p:sp>
      <p:sp>
        <p:nvSpPr>
          <p:cNvPr id="5" name="Footer Placeholder 4">
            <a:extLst>
              <a:ext uri="{FF2B5EF4-FFF2-40B4-BE49-F238E27FC236}">
                <a16:creationId xmlns:a16="http://schemas.microsoft.com/office/drawing/2014/main" id="{F4F4CE4C-6F64-05FC-75B9-C6726EFCC665}"/>
              </a:ext>
            </a:extLst>
          </p:cNvPr>
          <p:cNvSpPr>
            <a:spLocks noGrp="1"/>
          </p:cNvSpPr>
          <p:nvPr>
            <p:ph type="ftr" sz="quarter" idx="11"/>
          </p:nvPr>
        </p:nvSpPr>
        <p:spPr/>
        <p:txBody>
          <a:bodyPr/>
          <a:lstStyle>
            <a:lvl1pPr>
              <a:defRPr>
                <a:latin typeface="Georgia" panose="02040502050405020303" pitchFamily="18" charset="0"/>
                <a:ea typeface="Open Sans" panose="020B0606030504020204" pitchFamily="34" charset="0"/>
                <a:cs typeface="Open Sans" panose="020B0606030504020204" pitchFamily="34" charset="0"/>
              </a:defRPr>
            </a:lvl1pPr>
          </a:lstStyle>
          <a:p>
            <a:r>
              <a:rPr lang="en-US" dirty="0"/>
              <a:t>BTR, ICLR2024</a:t>
            </a:r>
          </a:p>
        </p:txBody>
      </p:sp>
      <p:sp>
        <p:nvSpPr>
          <p:cNvPr id="6" name="Slide Number Placeholder 5">
            <a:extLst>
              <a:ext uri="{FF2B5EF4-FFF2-40B4-BE49-F238E27FC236}">
                <a16:creationId xmlns:a16="http://schemas.microsoft.com/office/drawing/2014/main" id="{0BB09B27-AE5D-D4E2-1CDF-F29AAAFF3837}"/>
              </a:ext>
            </a:extLst>
          </p:cNvPr>
          <p:cNvSpPr>
            <a:spLocks noGrp="1"/>
          </p:cNvSpPr>
          <p:nvPr>
            <p:ph type="sldNum" sz="quarter" idx="12"/>
          </p:nvPr>
        </p:nvSpPr>
        <p:spPr/>
        <p:txBody>
          <a:bodyPr/>
          <a:lstStyle>
            <a:lvl1pPr>
              <a:defRPr>
                <a:latin typeface="Georgia" panose="02040502050405020303" pitchFamily="18" charset="0"/>
                <a:ea typeface="Open Sans" panose="020B0606030504020204" pitchFamily="34" charset="0"/>
                <a:cs typeface="Open Sans" panose="020B0606030504020204" pitchFamily="34" charset="0"/>
              </a:defRPr>
            </a:lvl1pPr>
          </a:lstStyle>
          <a:p>
            <a:fld id="{31956DAD-D1DD-664D-8094-2A95DFD5A69C}" type="slidenum">
              <a:rPr lang="en-US" smtClean="0"/>
              <a:pPr/>
              <a:t>‹#›</a:t>
            </a:fld>
            <a:endParaRPr lang="en-US"/>
          </a:p>
        </p:txBody>
      </p:sp>
    </p:spTree>
    <p:extLst>
      <p:ext uri="{BB962C8B-B14F-4D97-AF65-F5344CB8AC3E}">
        <p14:creationId xmlns:p14="http://schemas.microsoft.com/office/powerpoint/2010/main" val="2734506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6F9F0-5ECC-14DD-EFAA-C64501228132}"/>
              </a:ext>
            </a:extLst>
          </p:cNvPr>
          <p:cNvSpPr>
            <a:spLocks noGrp="1"/>
          </p:cNvSpPr>
          <p:nvPr>
            <p:ph type="title"/>
          </p:nvPr>
        </p:nvSpPr>
        <p:spPr/>
        <p:txBody>
          <a:bodyPr/>
          <a:lstStyle>
            <a:lvl1pPr>
              <a:defRPr>
                <a:solidFill>
                  <a:srgbClr val="4B2E83"/>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6F1CEE87-56A5-79C4-3457-C00D828BE41F}"/>
              </a:ext>
            </a:extLst>
          </p:cNvPr>
          <p:cNvSpPr>
            <a:spLocks noGrp="1"/>
          </p:cNvSpPr>
          <p:nvPr>
            <p:ph type="body" orient="vert" idx="1"/>
          </p:nvPr>
        </p:nvSpPr>
        <p:spPr/>
        <p:txBody>
          <a:bodyPr vert="eaVert"/>
          <a:lstStyle>
            <a:lvl1pPr>
              <a:defRPr>
                <a:solidFill>
                  <a:srgbClr val="4B2E83"/>
                </a:solidFill>
              </a:defRPr>
            </a:lvl1pPr>
            <a:lvl2pPr>
              <a:defRPr>
                <a:solidFill>
                  <a:srgbClr val="4B2E83"/>
                </a:solidFill>
              </a:defRPr>
            </a:lvl2pPr>
            <a:lvl3pPr>
              <a:defRPr>
                <a:solidFill>
                  <a:srgbClr val="4B2E83"/>
                </a:solidFill>
              </a:defRPr>
            </a:lvl3pPr>
            <a:lvl4pPr>
              <a:defRPr>
                <a:solidFill>
                  <a:srgbClr val="4B2E83"/>
                </a:solidFill>
              </a:defRPr>
            </a:lvl4pPr>
            <a:lvl5pPr>
              <a:defRPr>
                <a:solidFill>
                  <a:srgbClr val="4B2E8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ACBE38-33D4-85E1-B42F-BD7B4269B21E}"/>
              </a:ext>
            </a:extLst>
          </p:cNvPr>
          <p:cNvSpPr>
            <a:spLocks noGrp="1"/>
          </p:cNvSpPr>
          <p:nvPr>
            <p:ph type="dt" sz="half" idx="10"/>
          </p:nvPr>
        </p:nvSpPr>
        <p:spPr/>
        <p:txBody>
          <a:bodyPr/>
          <a:lstStyle>
            <a:lvl1pPr>
              <a:defRPr>
                <a:solidFill>
                  <a:srgbClr val="4B2E83"/>
                </a:solidFill>
              </a:defRPr>
            </a:lvl1pPr>
          </a:lstStyle>
          <a:p>
            <a:fld id="{3C5786B4-F4E2-0149-B05E-74753A0D1EF3}" type="datetime1">
              <a:rPr lang="en-US" smtClean="0"/>
              <a:t>4/16/24</a:t>
            </a:fld>
            <a:endParaRPr lang="en-US"/>
          </a:p>
        </p:txBody>
      </p:sp>
      <p:sp>
        <p:nvSpPr>
          <p:cNvPr id="5" name="Footer Placeholder 4">
            <a:extLst>
              <a:ext uri="{FF2B5EF4-FFF2-40B4-BE49-F238E27FC236}">
                <a16:creationId xmlns:a16="http://schemas.microsoft.com/office/drawing/2014/main" id="{69C590B1-42D2-6E40-484A-310766C10A6B}"/>
              </a:ext>
            </a:extLst>
          </p:cNvPr>
          <p:cNvSpPr>
            <a:spLocks noGrp="1"/>
          </p:cNvSpPr>
          <p:nvPr>
            <p:ph type="ftr" sz="quarter" idx="11"/>
          </p:nvPr>
        </p:nvSpPr>
        <p:spPr/>
        <p:txBody>
          <a:bodyPr/>
          <a:lstStyle>
            <a:lvl1pPr>
              <a:defRPr>
                <a:solidFill>
                  <a:srgbClr val="4B2E83"/>
                </a:solidFill>
              </a:defRPr>
            </a:lvl1pPr>
          </a:lstStyle>
          <a:p>
            <a:r>
              <a:rPr lang="en-US"/>
              <a:t>BTR, ICLR2024</a:t>
            </a:r>
          </a:p>
        </p:txBody>
      </p:sp>
      <p:sp>
        <p:nvSpPr>
          <p:cNvPr id="6" name="Slide Number Placeholder 5">
            <a:extLst>
              <a:ext uri="{FF2B5EF4-FFF2-40B4-BE49-F238E27FC236}">
                <a16:creationId xmlns:a16="http://schemas.microsoft.com/office/drawing/2014/main" id="{3C3D05F7-18BC-D8E2-BDEE-BB0A531717E5}"/>
              </a:ext>
            </a:extLst>
          </p:cNvPr>
          <p:cNvSpPr>
            <a:spLocks noGrp="1"/>
          </p:cNvSpPr>
          <p:nvPr>
            <p:ph type="sldNum" sz="quarter" idx="12"/>
          </p:nvPr>
        </p:nvSpPr>
        <p:spPr/>
        <p:txBody>
          <a:bodyPr/>
          <a:lstStyle>
            <a:lvl1pPr>
              <a:defRPr>
                <a:solidFill>
                  <a:srgbClr val="4B2E83"/>
                </a:solidFill>
              </a:defRPr>
            </a:lvl1pPr>
          </a:lstStyle>
          <a:p>
            <a:fld id="{31956DAD-D1DD-664D-8094-2A95DFD5A69C}" type="slidenum">
              <a:rPr lang="en-US" smtClean="0"/>
              <a:pPr/>
              <a:t>‹#›</a:t>
            </a:fld>
            <a:endParaRPr lang="en-US"/>
          </a:p>
        </p:txBody>
      </p:sp>
    </p:spTree>
    <p:extLst>
      <p:ext uri="{BB962C8B-B14F-4D97-AF65-F5344CB8AC3E}">
        <p14:creationId xmlns:p14="http://schemas.microsoft.com/office/powerpoint/2010/main" val="418325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335186-1561-2AC0-DB66-32EEF5E7EF7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711F04-CE95-A05A-731E-0D99C264ED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55864F-6F24-3963-A0CF-30E21C4482D2}"/>
              </a:ext>
            </a:extLst>
          </p:cNvPr>
          <p:cNvSpPr>
            <a:spLocks noGrp="1"/>
          </p:cNvSpPr>
          <p:nvPr>
            <p:ph type="dt" sz="half" idx="10"/>
          </p:nvPr>
        </p:nvSpPr>
        <p:spPr/>
        <p:txBody>
          <a:bodyPr/>
          <a:lstStyle/>
          <a:p>
            <a:fld id="{C3982A32-2E12-F94C-8677-639F367DFB1B}" type="datetime1">
              <a:rPr lang="en-US" smtClean="0"/>
              <a:t>4/16/24</a:t>
            </a:fld>
            <a:endParaRPr lang="en-US"/>
          </a:p>
        </p:txBody>
      </p:sp>
      <p:sp>
        <p:nvSpPr>
          <p:cNvPr id="5" name="Footer Placeholder 4">
            <a:extLst>
              <a:ext uri="{FF2B5EF4-FFF2-40B4-BE49-F238E27FC236}">
                <a16:creationId xmlns:a16="http://schemas.microsoft.com/office/drawing/2014/main" id="{0835FFD5-F831-EA28-7858-1DB512630CE9}"/>
              </a:ext>
            </a:extLst>
          </p:cNvPr>
          <p:cNvSpPr>
            <a:spLocks noGrp="1"/>
          </p:cNvSpPr>
          <p:nvPr>
            <p:ph type="ftr" sz="quarter" idx="11"/>
          </p:nvPr>
        </p:nvSpPr>
        <p:spPr/>
        <p:txBody>
          <a:bodyPr/>
          <a:lstStyle/>
          <a:p>
            <a:r>
              <a:rPr lang="en-US"/>
              <a:t>BTR, ICLR2024</a:t>
            </a:r>
          </a:p>
        </p:txBody>
      </p:sp>
      <p:sp>
        <p:nvSpPr>
          <p:cNvPr id="6" name="Slide Number Placeholder 5">
            <a:extLst>
              <a:ext uri="{FF2B5EF4-FFF2-40B4-BE49-F238E27FC236}">
                <a16:creationId xmlns:a16="http://schemas.microsoft.com/office/drawing/2014/main" id="{3DACA567-B827-1CB5-96C8-77ED5D77B7CD}"/>
              </a:ext>
            </a:extLst>
          </p:cNvPr>
          <p:cNvSpPr>
            <a:spLocks noGrp="1"/>
          </p:cNvSpPr>
          <p:nvPr>
            <p:ph type="sldNum" sz="quarter" idx="12"/>
          </p:nvPr>
        </p:nvSpPr>
        <p:spPr/>
        <p:txBody>
          <a:bodyPr/>
          <a:lstStyle/>
          <a:p>
            <a:fld id="{31956DAD-D1DD-664D-8094-2A95DFD5A69C}" type="slidenum">
              <a:rPr lang="en-US" smtClean="0"/>
              <a:t>‹#›</a:t>
            </a:fld>
            <a:endParaRPr lang="en-US"/>
          </a:p>
        </p:txBody>
      </p:sp>
    </p:spTree>
    <p:extLst>
      <p:ext uri="{BB962C8B-B14F-4D97-AF65-F5344CB8AC3E}">
        <p14:creationId xmlns:p14="http://schemas.microsoft.com/office/powerpoint/2010/main" val="1235315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819" y="1449112"/>
            <a:ext cx="9297415" cy="3522341"/>
          </a:xfrm>
          <a:prstGeom prst="rect">
            <a:avLst/>
          </a:prstGeom>
        </p:spPr>
        <p:txBody>
          <a:bodyPr anchor="b"/>
          <a:lstStyle>
            <a:lvl1pPr algn="l">
              <a:defRPr sz="6667" b="1" i="0">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57441" y="5157720"/>
            <a:ext cx="2133600" cy="186267"/>
          </a:xfrm>
          <a:prstGeom prst="rect">
            <a:avLst/>
          </a:prstGeom>
        </p:spPr>
      </p:pic>
      <p:pic>
        <p:nvPicPr>
          <p:cNvPr id="9" name="Picture 8" descr="Be Boundles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7442" y="6132143"/>
            <a:ext cx="3221697" cy="283315"/>
          </a:xfrm>
          <a:prstGeom prst="rect">
            <a:avLst/>
          </a:prstGeom>
        </p:spPr>
      </p:pic>
      <p:pic>
        <p:nvPicPr>
          <p:cNvPr id="11" name="Picture 10" descr="W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63200" y="5343987"/>
            <a:ext cx="1828800" cy="1231392"/>
          </a:xfrm>
          <a:prstGeom prst="rect">
            <a:avLst/>
          </a:prstGeom>
        </p:spPr>
      </p:pic>
    </p:spTree>
    <p:extLst>
      <p:ext uri="{BB962C8B-B14F-4D97-AF65-F5344CB8AC3E}">
        <p14:creationId xmlns:p14="http://schemas.microsoft.com/office/powerpoint/2010/main" val="3269634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3833" y="1449112"/>
            <a:ext cx="9296400" cy="3522341"/>
          </a:xfrm>
          <a:prstGeom prst="rect">
            <a:avLst/>
          </a:prstGeom>
        </p:spPr>
        <p:txBody>
          <a:bodyPr anchor="b"/>
          <a:lstStyle>
            <a:lvl1pPr algn="l">
              <a:defRPr sz="6667" b="1" i="0">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57441" y="5157720"/>
            <a:ext cx="2133600" cy="186267"/>
          </a:xfrm>
          <a:prstGeom prst="rect">
            <a:avLst/>
          </a:prstGeom>
        </p:spPr>
      </p:pic>
    </p:spTree>
    <p:extLst>
      <p:ext uri="{BB962C8B-B14F-4D97-AF65-F5344CB8AC3E}">
        <p14:creationId xmlns:p14="http://schemas.microsoft.com/office/powerpoint/2010/main" val="3125789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3833" y="503145"/>
            <a:ext cx="10912883" cy="1325033"/>
          </a:xfrm>
          <a:prstGeom prst="rect">
            <a:avLst/>
          </a:prstGeom>
        </p:spPr>
        <p:txBody>
          <a:bodyPr anchor="b"/>
          <a:lstStyle>
            <a:lvl1pPr algn="l">
              <a:defRPr sz="4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32042" y="1818011"/>
            <a:ext cx="1471708" cy="128483"/>
          </a:xfrm>
          <a:prstGeom prst="rect">
            <a:avLst/>
          </a:prstGeom>
        </p:spPr>
      </p:pic>
      <p:sp>
        <p:nvSpPr>
          <p:cNvPr id="25" name="Text Placeholder 5"/>
          <p:cNvSpPr>
            <a:spLocks noGrp="1"/>
          </p:cNvSpPr>
          <p:nvPr>
            <p:ph type="body" sz="quarter" idx="12" hasCustomPrompt="1"/>
          </p:nvPr>
        </p:nvSpPr>
        <p:spPr>
          <a:xfrm>
            <a:off x="613833" y="2307557"/>
            <a:ext cx="10912883" cy="548228"/>
          </a:xfrm>
          <a:prstGeom prst="rect">
            <a:avLst/>
          </a:prstGeom>
        </p:spPr>
        <p:txBody>
          <a:bodyPr>
            <a:noAutofit/>
          </a:bodyPr>
          <a:lstStyle>
            <a:lvl1pPr marL="0" indent="0">
              <a:lnSpc>
                <a:spcPct val="90000"/>
              </a:lnSpc>
              <a:buNone/>
              <a:defRPr sz="3200" b="0" i="0" baseline="0">
                <a:solidFill>
                  <a:schemeClr val="tx2"/>
                </a:solidFill>
                <a:latin typeface="Uni Sans" charset="0"/>
                <a:ea typeface="Uni Sans" charset="0"/>
                <a:cs typeface="Uni Sans" charset="0"/>
              </a:defRPr>
            </a:lvl1pPr>
            <a:lvl2pPr marL="609585" indent="0">
              <a:buNone/>
              <a:defRPr b="0" i="0">
                <a:solidFill>
                  <a:srgbClr val="E8D3A2"/>
                </a:solidFill>
                <a:latin typeface="Encode Sans Normal Black"/>
                <a:cs typeface="Encode Sans Normal Black"/>
              </a:defRPr>
            </a:lvl2pPr>
            <a:lvl3pPr marL="1219170" indent="0">
              <a:buNone/>
              <a:defRPr b="0" i="0">
                <a:solidFill>
                  <a:srgbClr val="E8D3A2"/>
                </a:solidFill>
                <a:latin typeface="Encode Sans Normal Black"/>
                <a:cs typeface="Encode Sans Normal Black"/>
              </a:defRPr>
            </a:lvl3pPr>
            <a:lvl4pPr marL="1828754" indent="0">
              <a:buNone/>
              <a:defRPr b="0" i="0">
                <a:solidFill>
                  <a:srgbClr val="E8D3A2"/>
                </a:solidFill>
                <a:latin typeface="Encode Sans Normal Black"/>
                <a:cs typeface="Encode Sans Normal Black"/>
              </a:defRPr>
            </a:lvl4pPr>
            <a:lvl5pPr marL="2438339" indent="0">
              <a:buNone/>
              <a:defRPr b="0" i="0">
                <a:solidFill>
                  <a:srgbClr val="E8D3A2"/>
                </a:solidFill>
                <a:latin typeface="Encode Sans Normal Black"/>
                <a:cs typeface="Encode Sans Normal Black"/>
              </a:defRPr>
            </a:lvl5pPr>
          </a:lstStyle>
          <a:p>
            <a:pPr lvl="0"/>
            <a:r>
              <a:rPr lang="en-US" dirty="0"/>
              <a:t>SUB-HEADER HERE (UNI SANS REGULAR, 24 PT.)</a:t>
            </a:r>
          </a:p>
        </p:txBody>
      </p:sp>
      <p:sp>
        <p:nvSpPr>
          <p:cNvPr id="24" name="Text Placeholder 9"/>
          <p:cNvSpPr>
            <a:spLocks noGrp="1"/>
          </p:cNvSpPr>
          <p:nvPr>
            <p:ph type="body" sz="quarter" idx="11" hasCustomPrompt="1"/>
          </p:nvPr>
        </p:nvSpPr>
        <p:spPr>
          <a:xfrm>
            <a:off x="597231" y="3093653"/>
            <a:ext cx="10929485" cy="3002348"/>
          </a:xfrm>
          <a:prstGeom prst="rect">
            <a:avLst/>
          </a:prstGeom>
        </p:spPr>
        <p:txBody>
          <a:bodyPr/>
          <a:lstStyle>
            <a:lvl1pPr marL="457189" indent="-457189">
              <a:buFont typeface="Lucida Grande"/>
              <a:buChar char="&gt;"/>
              <a:defRPr sz="3200" b="1" i="0" baseline="0">
                <a:solidFill>
                  <a:schemeClr val="tx2"/>
                </a:solidFill>
                <a:latin typeface="Open Sans" charset="0"/>
                <a:ea typeface="Open Sans" charset="0"/>
                <a:cs typeface="Open Sans" charset="0"/>
              </a:defRPr>
            </a:lvl1pPr>
            <a:lvl2pPr>
              <a:defRPr sz="2667" b="1" i="0" baseline="0">
                <a:solidFill>
                  <a:schemeClr val="tx2"/>
                </a:solidFill>
                <a:latin typeface="Open Sans" charset="0"/>
                <a:ea typeface="Open Sans" charset="0"/>
                <a:cs typeface="Open Sans" charset="0"/>
              </a:defRPr>
            </a:lvl2pPr>
            <a:lvl3pPr marL="1523962" indent="-304792">
              <a:buSzPct val="100000"/>
              <a:buFont typeface="Lucida Grande"/>
              <a:buChar char="&gt;"/>
              <a:defRPr sz="2400" b="1" i="0" baseline="0">
                <a:solidFill>
                  <a:schemeClr val="tx2"/>
                </a:solidFill>
                <a:latin typeface="Open Sans" charset="0"/>
                <a:ea typeface="Open Sans" charset="0"/>
                <a:cs typeface="Open Sans" charset="0"/>
              </a:defRPr>
            </a:lvl3pPr>
            <a:lvl4pPr>
              <a:defRPr sz="2133" b="1" i="0" baseline="0">
                <a:solidFill>
                  <a:schemeClr val="tx2"/>
                </a:solidFill>
                <a:latin typeface="Open Sans" charset="0"/>
                <a:ea typeface="Open Sans" charset="0"/>
                <a:cs typeface="Open Sans" charset="0"/>
              </a:defRPr>
            </a:lvl4pPr>
            <a:lvl5pPr marL="2743131" indent="-304792">
              <a:buFont typeface="Lucida Grande"/>
              <a:buChar char="&gt;"/>
              <a:defRPr sz="1867"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Tree>
    <p:extLst>
      <p:ext uri="{BB962C8B-B14F-4D97-AF65-F5344CB8AC3E}">
        <p14:creationId xmlns:p14="http://schemas.microsoft.com/office/powerpoint/2010/main" val="2484053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3833" y="492978"/>
            <a:ext cx="10912883" cy="1325033"/>
          </a:xfrm>
          <a:prstGeom prst="rect">
            <a:avLst/>
          </a:prstGeom>
        </p:spPr>
        <p:txBody>
          <a:bodyPr anchor="b"/>
          <a:lstStyle>
            <a:lvl1pPr algn="l">
              <a:defRPr sz="4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pic>
        <p:nvPicPr>
          <p:cNvPr id="22" name="Picture 21">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32042" y="1818011"/>
            <a:ext cx="1471708" cy="128483"/>
          </a:xfrm>
          <a:prstGeom prst="rect">
            <a:avLst/>
          </a:prstGeom>
        </p:spPr>
      </p:pic>
      <p:sp>
        <p:nvSpPr>
          <p:cNvPr id="8" name="Text Placeholder 9"/>
          <p:cNvSpPr>
            <a:spLocks noGrp="1"/>
          </p:cNvSpPr>
          <p:nvPr>
            <p:ph type="body" sz="quarter" idx="11" hasCustomPrompt="1"/>
          </p:nvPr>
        </p:nvSpPr>
        <p:spPr>
          <a:xfrm>
            <a:off x="597231" y="2307557"/>
            <a:ext cx="10929485" cy="3154535"/>
          </a:xfrm>
          <a:prstGeom prst="rect">
            <a:avLst/>
          </a:prstGeom>
        </p:spPr>
        <p:txBody>
          <a:bodyPr/>
          <a:lstStyle>
            <a:lvl1pPr marL="457189" indent="-457189">
              <a:buFont typeface="Lucida Grande"/>
              <a:buChar char="&gt;"/>
              <a:defRPr sz="3200" b="1" i="0" baseline="0">
                <a:solidFill>
                  <a:schemeClr val="tx2"/>
                </a:solidFill>
                <a:latin typeface="Open Sans" charset="0"/>
                <a:ea typeface="Open Sans" charset="0"/>
                <a:cs typeface="Open Sans" charset="0"/>
              </a:defRPr>
            </a:lvl1pPr>
            <a:lvl2pPr>
              <a:defRPr sz="2667" b="1" i="0" baseline="0">
                <a:solidFill>
                  <a:schemeClr val="tx2"/>
                </a:solidFill>
                <a:latin typeface="Open Sans" charset="0"/>
                <a:ea typeface="Open Sans" charset="0"/>
                <a:cs typeface="Open Sans" charset="0"/>
              </a:defRPr>
            </a:lvl2pPr>
            <a:lvl3pPr marL="1523962" indent="-304792">
              <a:buSzPct val="100000"/>
              <a:buFont typeface="Lucida Grande"/>
              <a:buChar char="&gt;"/>
              <a:defRPr sz="2400" b="1" i="0" baseline="0">
                <a:solidFill>
                  <a:schemeClr val="tx2"/>
                </a:solidFill>
                <a:latin typeface="Open Sans" charset="0"/>
                <a:ea typeface="Open Sans" charset="0"/>
                <a:cs typeface="Open Sans" charset="0"/>
              </a:defRPr>
            </a:lvl3pPr>
            <a:lvl4pPr>
              <a:defRPr sz="2133" b="1" i="0" baseline="0">
                <a:solidFill>
                  <a:schemeClr val="tx2"/>
                </a:solidFill>
                <a:latin typeface="Open Sans" charset="0"/>
                <a:ea typeface="Open Sans" charset="0"/>
                <a:cs typeface="Open Sans" charset="0"/>
              </a:defRPr>
            </a:lvl4pPr>
            <a:lvl5pPr marL="2743131" indent="-304792">
              <a:buFont typeface="Lucida Grande"/>
              <a:buChar char="&gt;"/>
              <a:defRPr sz="1867"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Tree>
    <p:extLst>
      <p:ext uri="{BB962C8B-B14F-4D97-AF65-F5344CB8AC3E}">
        <p14:creationId xmlns:p14="http://schemas.microsoft.com/office/powerpoint/2010/main" val="4091675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3827" y="492978"/>
            <a:ext cx="10912883" cy="1325033"/>
          </a:xfrm>
          <a:prstGeom prst="rect">
            <a:avLst/>
          </a:prstGeom>
        </p:spPr>
        <p:txBody>
          <a:bodyPr anchor="b"/>
          <a:lstStyle>
            <a:lvl1pPr algn="l">
              <a:defRPr sz="4000" b="1" i="0">
                <a:latin typeface="Encode Sans Normal Black" charset="0"/>
                <a:ea typeface="Encode Sans Normal Black" charset="0"/>
                <a:cs typeface="Encode Sans Normal Black" charset="0"/>
              </a:defRPr>
            </a:lvl1pPr>
          </a:lstStyle>
          <a:p>
            <a:r>
              <a:rPr lang="en-US" dirty="0"/>
              <a:t>HEADER HERE </a:t>
            </a:r>
            <a:br>
              <a:rPr lang="en-US" dirty="0"/>
            </a:br>
            <a:r>
              <a:rPr lang="en-US" dirty="0"/>
              <a:t>(ENCODE NORMAL BLACK, 30 PT.)</a:t>
            </a:r>
          </a:p>
        </p:txBody>
      </p:sp>
      <p:pic>
        <p:nvPicPr>
          <p:cNvPr id="9" name="Picture 8">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32042" y="1818011"/>
            <a:ext cx="1471708" cy="128483"/>
          </a:xfrm>
          <a:prstGeom prst="rect">
            <a:avLst/>
          </a:prstGeom>
        </p:spPr>
      </p:pic>
      <p:sp>
        <p:nvSpPr>
          <p:cNvPr id="10" name="Chart Placeholder 11"/>
          <p:cNvSpPr>
            <a:spLocks noGrp="1"/>
          </p:cNvSpPr>
          <p:nvPr>
            <p:ph type="chart" sz="quarter" idx="12" hasCustomPrompt="1"/>
          </p:nvPr>
        </p:nvSpPr>
        <p:spPr>
          <a:xfrm>
            <a:off x="613827" y="2338804"/>
            <a:ext cx="10912883" cy="3948217"/>
          </a:xfrm>
          <a:prstGeom prst="rect">
            <a:avLst/>
          </a:prstGeom>
        </p:spPr>
        <p:txBody>
          <a:bodyPr>
            <a:normAutofit/>
          </a:bodyPr>
          <a:lstStyle>
            <a:lvl1pPr marL="0" indent="0">
              <a:buNone/>
              <a:defRPr sz="3200" b="0" i="1" baseline="0">
                <a:solidFill>
                  <a:schemeClr val="tx1"/>
                </a:solidFill>
                <a:latin typeface="Open Sans Light"/>
                <a:cs typeface="Open Sans Light"/>
              </a:defRPr>
            </a:lvl1pPr>
          </a:lstStyle>
          <a:p>
            <a:r>
              <a:rPr lang="en-US" dirty="0"/>
              <a:t>Graphics can go here – </a:t>
            </a:r>
            <a:br>
              <a:rPr lang="en-US" dirty="0"/>
            </a:br>
            <a:r>
              <a:rPr lang="en-US" dirty="0"/>
              <a:t>replace this box with your image or chart</a:t>
            </a:r>
          </a:p>
        </p:txBody>
      </p:sp>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63200" y="5343987"/>
            <a:ext cx="1828800" cy="1231392"/>
          </a:xfrm>
          <a:prstGeom prst="rect">
            <a:avLst/>
          </a:prstGeom>
        </p:spPr>
      </p:pic>
    </p:spTree>
    <p:extLst>
      <p:ext uri="{BB962C8B-B14F-4D97-AF65-F5344CB8AC3E}">
        <p14:creationId xmlns:p14="http://schemas.microsoft.com/office/powerpoint/2010/main" val="432769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A0A0F-9CA6-175D-39CE-4EA36C14F674}"/>
              </a:ext>
            </a:extLst>
          </p:cNvPr>
          <p:cNvSpPr>
            <a:spLocks noGrp="1"/>
          </p:cNvSpPr>
          <p:nvPr>
            <p:ph type="title"/>
          </p:nvPr>
        </p:nvSpPr>
        <p:spPr>
          <a:xfrm>
            <a:off x="838200" y="220337"/>
            <a:ext cx="10515600" cy="963304"/>
          </a:xfrm>
        </p:spPr>
        <p:txBody>
          <a:bodyPr/>
          <a:lstStyle>
            <a:lvl1pPr>
              <a:defRPr>
                <a:solidFill>
                  <a:srgbClr val="4B2E8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D314653-8B73-564C-A826-7D9B4432D9E1}"/>
              </a:ext>
            </a:extLst>
          </p:cNvPr>
          <p:cNvSpPr>
            <a:spLocks noGrp="1"/>
          </p:cNvSpPr>
          <p:nvPr>
            <p:ph idx="1"/>
          </p:nvPr>
        </p:nvSpPr>
        <p:spPr>
          <a:xfrm>
            <a:off x="838200" y="1586429"/>
            <a:ext cx="10515600" cy="4590534"/>
          </a:xfrm>
        </p:spPr>
        <p:txBody>
          <a:bodyPr/>
          <a:lstStyle>
            <a:lvl1pPr>
              <a:defRPr>
                <a:solidFill>
                  <a:srgbClr val="4B2E83"/>
                </a:solidFill>
              </a:defRPr>
            </a:lvl1pPr>
            <a:lvl2pPr>
              <a:defRPr>
                <a:solidFill>
                  <a:srgbClr val="4B2E83"/>
                </a:solidFill>
              </a:defRPr>
            </a:lvl2pPr>
            <a:lvl3pPr>
              <a:defRPr>
                <a:solidFill>
                  <a:srgbClr val="4B2E83"/>
                </a:solidFill>
              </a:defRPr>
            </a:lvl3pPr>
            <a:lvl4pPr>
              <a:defRPr>
                <a:solidFill>
                  <a:srgbClr val="4B2E83"/>
                </a:solidFill>
              </a:defRPr>
            </a:lvl4pPr>
            <a:lvl5pPr>
              <a:defRPr>
                <a:solidFill>
                  <a:srgbClr val="4B2E8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11ED23B-5ED4-00C8-670D-8C0153C3079C}"/>
              </a:ext>
            </a:extLst>
          </p:cNvPr>
          <p:cNvSpPr>
            <a:spLocks noGrp="1"/>
          </p:cNvSpPr>
          <p:nvPr>
            <p:ph type="dt" sz="half" idx="10"/>
          </p:nvPr>
        </p:nvSpPr>
        <p:spPr/>
        <p:txBody>
          <a:bodyPr/>
          <a:lstStyle/>
          <a:p>
            <a:fld id="{3073428C-9959-FB4E-A0AC-D0AF67A03E3D}" type="datetime1">
              <a:rPr lang="en-US" smtClean="0"/>
              <a:t>4/16/24</a:t>
            </a:fld>
            <a:endParaRPr lang="en-US"/>
          </a:p>
        </p:txBody>
      </p:sp>
      <p:sp>
        <p:nvSpPr>
          <p:cNvPr id="5" name="Footer Placeholder 4">
            <a:extLst>
              <a:ext uri="{FF2B5EF4-FFF2-40B4-BE49-F238E27FC236}">
                <a16:creationId xmlns:a16="http://schemas.microsoft.com/office/drawing/2014/main" id="{938AA33E-D9C3-DECE-64A0-03FFE020480E}"/>
              </a:ext>
            </a:extLst>
          </p:cNvPr>
          <p:cNvSpPr>
            <a:spLocks noGrp="1"/>
          </p:cNvSpPr>
          <p:nvPr>
            <p:ph type="ftr" sz="quarter" idx="11"/>
          </p:nvPr>
        </p:nvSpPr>
        <p:spPr/>
        <p:txBody>
          <a:bodyPr/>
          <a:lstStyle/>
          <a:p>
            <a:r>
              <a:rPr lang="en-US" dirty="0"/>
              <a:t>BTR, ICLR2024</a:t>
            </a:r>
          </a:p>
        </p:txBody>
      </p:sp>
      <p:sp>
        <p:nvSpPr>
          <p:cNvPr id="6" name="Slide Number Placeholder 5">
            <a:extLst>
              <a:ext uri="{FF2B5EF4-FFF2-40B4-BE49-F238E27FC236}">
                <a16:creationId xmlns:a16="http://schemas.microsoft.com/office/drawing/2014/main" id="{31F858DE-A6AB-E098-1DD2-2C8AB2A6D1C3}"/>
              </a:ext>
            </a:extLst>
          </p:cNvPr>
          <p:cNvSpPr>
            <a:spLocks noGrp="1"/>
          </p:cNvSpPr>
          <p:nvPr>
            <p:ph type="sldNum" sz="quarter" idx="12"/>
          </p:nvPr>
        </p:nvSpPr>
        <p:spPr/>
        <p:txBody>
          <a:bodyPr/>
          <a:lstStyle/>
          <a:p>
            <a:fld id="{31956DAD-D1DD-664D-8094-2A95DFD5A69C}" type="slidenum">
              <a:rPr lang="en-US" smtClean="0"/>
              <a:t>‹#›</a:t>
            </a:fld>
            <a:endParaRPr lang="en-US"/>
          </a:p>
        </p:txBody>
      </p:sp>
      <p:pic>
        <p:nvPicPr>
          <p:cNvPr id="7" name="Picture 6">
            <a:extLst>
              <a:ext uri="{FF2B5EF4-FFF2-40B4-BE49-F238E27FC236}">
                <a16:creationId xmlns:a16="http://schemas.microsoft.com/office/drawing/2014/main" id="{22A3E550-1B41-A3E2-95DD-804855A0D93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38200" y="1234545"/>
            <a:ext cx="1471708" cy="128483"/>
          </a:xfrm>
          <a:prstGeom prst="rect">
            <a:avLst/>
          </a:prstGeom>
        </p:spPr>
      </p:pic>
      <p:sp>
        <p:nvSpPr>
          <p:cNvPr id="11" name="Footer Placeholder 3">
            <a:extLst>
              <a:ext uri="{FF2B5EF4-FFF2-40B4-BE49-F238E27FC236}">
                <a16:creationId xmlns:a16="http://schemas.microsoft.com/office/drawing/2014/main" id="{80C63203-B7F9-9AA3-EF02-F8DB366D590B}"/>
              </a:ext>
            </a:extLst>
          </p:cNvPr>
          <p:cNvSpPr txBox="1">
            <a:spLocks/>
          </p:cNvSpPr>
          <p:nvPr userDrawn="1"/>
        </p:nvSpPr>
        <p:spPr>
          <a:xfrm>
            <a:off x="4351979" y="6356350"/>
            <a:ext cx="348804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4B2E83"/>
                </a:solidFill>
                <a:latin typeface="Georgia" panose="02040502050405020303" pitchFamily="18"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973561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36347-4FFA-510F-698B-97A9FB7C1255}"/>
              </a:ext>
            </a:extLst>
          </p:cNvPr>
          <p:cNvSpPr>
            <a:spLocks noGrp="1"/>
          </p:cNvSpPr>
          <p:nvPr>
            <p:ph type="title"/>
          </p:nvPr>
        </p:nvSpPr>
        <p:spPr>
          <a:xfrm>
            <a:off x="831850" y="1709738"/>
            <a:ext cx="10515600" cy="2852737"/>
          </a:xfrm>
        </p:spPr>
        <p:txBody>
          <a:bodyPr anchor="b"/>
          <a:lstStyle>
            <a:lvl1pPr>
              <a:defRPr sz="6000">
                <a:solidFill>
                  <a:srgbClr val="4B2E83"/>
                </a:solidFill>
              </a:defRPr>
            </a:lvl1pPr>
          </a:lstStyle>
          <a:p>
            <a:r>
              <a:rPr lang="en-US"/>
              <a:t>Click to edit Master title style</a:t>
            </a:r>
          </a:p>
        </p:txBody>
      </p:sp>
      <p:sp>
        <p:nvSpPr>
          <p:cNvPr id="3" name="Text Placeholder 2">
            <a:extLst>
              <a:ext uri="{FF2B5EF4-FFF2-40B4-BE49-F238E27FC236}">
                <a16:creationId xmlns:a16="http://schemas.microsoft.com/office/drawing/2014/main" id="{493E3D72-B9A9-2537-5D2C-54580AEAA121}"/>
              </a:ext>
            </a:extLst>
          </p:cNvPr>
          <p:cNvSpPr>
            <a:spLocks noGrp="1"/>
          </p:cNvSpPr>
          <p:nvPr>
            <p:ph type="body" idx="1"/>
          </p:nvPr>
        </p:nvSpPr>
        <p:spPr>
          <a:xfrm>
            <a:off x="831850" y="4589463"/>
            <a:ext cx="10515600" cy="1500187"/>
          </a:xfrm>
        </p:spPr>
        <p:txBody>
          <a:bodyPr/>
          <a:lstStyle>
            <a:lvl1pPr marL="0" indent="0">
              <a:buNone/>
              <a:defRPr sz="2400">
                <a:solidFill>
                  <a:srgbClr val="4B2E8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6579356-8216-092F-0CDF-B9D23796583A}"/>
              </a:ext>
            </a:extLst>
          </p:cNvPr>
          <p:cNvSpPr>
            <a:spLocks noGrp="1"/>
          </p:cNvSpPr>
          <p:nvPr>
            <p:ph type="dt" sz="half" idx="10"/>
          </p:nvPr>
        </p:nvSpPr>
        <p:spPr/>
        <p:txBody>
          <a:bodyPr/>
          <a:lstStyle>
            <a:lvl1pPr>
              <a:defRPr>
                <a:solidFill>
                  <a:srgbClr val="4B2E83"/>
                </a:solidFill>
              </a:defRPr>
            </a:lvl1pPr>
          </a:lstStyle>
          <a:p>
            <a:fld id="{066F74B7-8391-7E43-83A0-C777D4F8E3E5}" type="datetime1">
              <a:rPr lang="en-US" smtClean="0"/>
              <a:t>4/16/24</a:t>
            </a:fld>
            <a:endParaRPr lang="en-US"/>
          </a:p>
        </p:txBody>
      </p:sp>
      <p:sp>
        <p:nvSpPr>
          <p:cNvPr id="5" name="Footer Placeholder 4">
            <a:extLst>
              <a:ext uri="{FF2B5EF4-FFF2-40B4-BE49-F238E27FC236}">
                <a16:creationId xmlns:a16="http://schemas.microsoft.com/office/drawing/2014/main" id="{F24E4506-3D2E-B61A-1F82-F2EEC7016FE6}"/>
              </a:ext>
            </a:extLst>
          </p:cNvPr>
          <p:cNvSpPr>
            <a:spLocks noGrp="1"/>
          </p:cNvSpPr>
          <p:nvPr>
            <p:ph type="ftr" sz="quarter" idx="11"/>
          </p:nvPr>
        </p:nvSpPr>
        <p:spPr/>
        <p:txBody>
          <a:bodyPr/>
          <a:lstStyle>
            <a:lvl1pPr>
              <a:defRPr>
                <a:solidFill>
                  <a:srgbClr val="4B2E83"/>
                </a:solidFill>
              </a:defRPr>
            </a:lvl1pPr>
          </a:lstStyle>
          <a:p>
            <a:r>
              <a:rPr lang="en-US"/>
              <a:t>BTR, ICLR2024</a:t>
            </a:r>
          </a:p>
        </p:txBody>
      </p:sp>
      <p:sp>
        <p:nvSpPr>
          <p:cNvPr id="6" name="Slide Number Placeholder 5">
            <a:extLst>
              <a:ext uri="{FF2B5EF4-FFF2-40B4-BE49-F238E27FC236}">
                <a16:creationId xmlns:a16="http://schemas.microsoft.com/office/drawing/2014/main" id="{7A5226C6-7159-F91F-F68F-562018DEDFD3}"/>
              </a:ext>
            </a:extLst>
          </p:cNvPr>
          <p:cNvSpPr>
            <a:spLocks noGrp="1"/>
          </p:cNvSpPr>
          <p:nvPr>
            <p:ph type="sldNum" sz="quarter" idx="12"/>
          </p:nvPr>
        </p:nvSpPr>
        <p:spPr/>
        <p:txBody>
          <a:bodyPr/>
          <a:lstStyle>
            <a:lvl1pPr>
              <a:defRPr>
                <a:solidFill>
                  <a:srgbClr val="4B2E83"/>
                </a:solidFill>
              </a:defRPr>
            </a:lvl1pPr>
          </a:lstStyle>
          <a:p>
            <a:fld id="{31956DAD-D1DD-664D-8094-2A95DFD5A69C}" type="slidenum">
              <a:rPr lang="en-US" smtClean="0"/>
              <a:pPr/>
              <a:t>‹#›</a:t>
            </a:fld>
            <a:endParaRPr lang="en-US"/>
          </a:p>
        </p:txBody>
      </p:sp>
    </p:spTree>
    <p:extLst>
      <p:ext uri="{BB962C8B-B14F-4D97-AF65-F5344CB8AC3E}">
        <p14:creationId xmlns:p14="http://schemas.microsoft.com/office/powerpoint/2010/main" val="738385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B0C52-22CA-426A-6027-A1F6B7310EF6}"/>
              </a:ext>
            </a:extLst>
          </p:cNvPr>
          <p:cNvSpPr>
            <a:spLocks noGrp="1"/>
          </p:cNvSpPr>
          <p:nvPr>
            <p:ph type="title"/>
          </p:nvPr>
        </p:nvSpPr>
        <p:spPr/>
        <p:txBody>
          <a:bodyPr/>
          <a:lstStyle>
            <a:lvl1pPr>
              <a:defRPr>
                <a:solidFill>
                  <a:srgbClr val="4B2E8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B63829C-9ABA-3540-129E-C73135D8B486}"/>
              </a:ext>
            </a:extLst>
          </p:cNvPr>
          <p:cNvSpPr>
            <a:spLocks noGrp="1"/>
          </p:cNvSpPr>
          <p:nvPr>
            <p:ph sz="half" idx="1"/>
          </p:nvPr>
        </p:nvSpPr>
        <p:spPr>
          <a:xfrm>
            <a:off x="838200" y="1825625"/>
            <a:ext cx="5181600" cy="4351338"/>
          </a:xfrm>
        </p:spPr>
        <p:txBody>
          <a:bodyPr/>
          <a:lstStyle>
            <a:lvl1pPr>
              <a:defRPr>
                <a:solidFill>
                  <a:srgbClr val="4B2E83"/>
                </a:solidFill>
              </a:defRPr>
            </a:lvl1pPr>
            <a:lvl2pPr>
              <a:defRPr>
                <a:solidFill>
                  <a:srgbClr val="4B2E83"/>
                </a:solidFill>
              </a:defRPr>
            </a:lvl2pPr>
            <a:lvl3pPr>
              <a:defRPr>
                <a:solidFill>
                  <a:srgbClr val="4B2E83"/>
                </a:solidFill>
              </a:defRPr>
            </a:lvl3pPr>
            <a:lvl4pPr>
              <a:defRPr>
                <a:solidFill>
                  <a:srgbClr val="4B2E83"/>
                </a:solidFill>
              </a:defRPr>
            </a:lvl4pPr>
            <a:lvl5pPr>
              <a:defRPr>
                <a:solidFill>
                  <a:srgbClr val="4B2E8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B3F9F6-8584-193A-64CD-D27A87E47B43}"/>
              </a:ext>
            </a:extLst>
          </p:cNvPr>
          <p:cNvSpPr>
            <a:spLocks noGrp="1"/>
          </p:cNvSpPr>
          <p:nvPr>
            <p:ph sz="half" idx="2"/>
          </p:nvPr>
        </p:nvSpPr>
        <p:spPr>
          <a:xfrm>
            <a:off x="6172200" y="1825625"/>
            <a:ext cx="5181600" cy="4351338"/>
          </a:xfrm>
        </p:spPr>
        <p:txBody>
          <a:bodyPr/>
          <a:lstStyle>
            <a:lvl1pPr>
              <a:defRPr>
                <a:solidFill>
                  <a:srgbClr val="4B2E83"/>
                </a:solidFill>
              </a:defRPr>
            </a:lvl1pPr>
            <a:lvl2pPr>
              <a:defRPr>
                <a:solidFill>
                  <a:srgbClr val="4B2E83"/>
                </a:solidFill>
              </a:defRPr>
            </a:lvl2pPr>
            <a:lvl3pPr>
              <a:defRPr>
                <a:solidFill>
                  <a:srgbClr val="4B2E83"/>
                </a:solidFill>
              </a:defRPr>
            </a:lvl3pPr>
            <a:lvl4pPr>
              <a:defRPr>
                <a:solidFill>
                  <a:srgbClr val="4B2E83"/>
                </a:solidFill>
              </a:defRPr>
            </a:lvl4pPr>
            <a:lvl5pPr>
              <a:defRPr>
                <a:solidFill>
                  <a:srgbClr val="4B2E8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9C5DEA-A049-46B6-CCCF-1B003E262729}"/>
              </a:ext>
            </a:extLst>
          </p:cNvPr>
          <p:cNvSpPr>
            <a:spLocks noGrp="1"/>
          </p:cNvSpPr>
          <p:nvPr>
            <p:ph type="dt" sz="half" idx="10"/>
          </p:nvPr>
        </p:nvSpPr>
        <p:spPr/>
        <p:txBody>
          <a:bodyPr/>
          <a:lstStyle>
            <a:lvl1pPr>
              <a:defRPr>
                <a:solidFill>
                  <a:srgbClr val="4B2E83"/>
                </a:solidFill>
              </a:defRPr>
            </a:lvl1pPr>
          </a:lstStyle>
          <a:p>
            <a:fld id="{2B68ED8D-A071-E046-9A53-507BECBAEBE6}" type="datetime1">
              <a:rPr lang="en-US" smtClean="0"/>
              <a:t>4/16/24</a:t>
            </a:fld>
            <a:endParaRPr lang="en-US"/>
          </a:p>
        </p:txBody>
      </p:sp>
      <p:sp>
        <p:nvSpPr>
          <p:cNvPr id="6" name="Footer Placeholder 5">
            <a:extLst>
              <a:ext uri="{FF2B5EF4-FFF2-40B4-BE49-F238E27FC236}">
                <a16:creationId xmlns:a16="http://schemas.microsoft.com/office/drawing/2014/main" id="{C3B4E481-2B13-6755-2AB1-3B4CEC05B353}"/>
              </a:ext>
            </a:extLst>
          </p:cNvPr>
          <p:cNvSpPr>
            <a:spLocks noGrp="1"/>
          </p:cNvSpPr>
          <p:nvPr>
            <p:ph type="ftr" sz="quarter" idx="11"/>
          </p:nvPr>
        </p:nvSpPr>
        <p:spPr/>
        <p:txBody>
          <a:bodyPr/>
          <a:lstStyle>
            <a:lvl1pPr>
              <a:defRPr>
                <a:solidFill>
                  <a:srgbClr val="4B2E83"/>
                </a:solidFill>
              </a:defRPr>
            </a:lvl1pPr>
          </a:lstStyle>
          <a:p>
            <a:r>
              <a:rPr lang="en-US"/>
              <a:t>BTR, ICLR2024</a:t>
            </a:r>
          </a:p>
        </p:txBody>
      </p:sp>
      <p:sp>
        <p:nvSpPr>
          <p:cNvPr id="7" name="Slide Number Placeholder 6">
            <a:extLst>
              <a:ext uri="{FF2B5EF4-FFF2-40B4-BE49-F238E27FC236}">
                <a16:creationId xmlns:a16="http://schemas.microsoft.com/office/drawing/2014/main" id="{F91AC8BE-1631-B67C-38AA-2C8F27F2FD4B}"/>
              </a:ext>
            </a:extLst>
          </p:cNvPr>
          <p:cNvSpPr>
            <a:spLocks noGrp="1"/>
          </p:cNvSpPr>
          <p:nvPr>
            <p:ph type="sldNum" sz="quarter" idx="12"/>
          </p:nvPr>
        </p:nvSpPr>
        <p:spPr/>
        <p:txBody>
          <a:bodyPr/>
          <a:lstStyle>
            <a:lvl1pPr>
              <a:defRPr>
                <a:solidFill>
                  <a:srgbClr val="4B2E83"/>
                </a:solidFill>
              </a:defRPr>
            </a:lvl1pPr>
          </a:lstStyle>
          <a:p>
            <a:fld id="{31956DAD-D1DD-664D-8094-2A95DFD5A69C}" type="slidenum">
              <a:rPr lang="en-US" smtClean="0"/>
              <a:pPr/>
              <a:t>‹#›</a:t>
            </a:fld>
            <a:endParaRPr lang="en-US"/>
          </a:p>
        </p:txBody>
      </p:sp>
    </p:spTree>
    <p:extLst>
      <p:ext uri="{BB962C8B-B14F-4D97-AF65-F5344CB8AC3E}">
        <p14:creationId xmlns:p14="http://schemas.microsoft.com/office/powerpoint/2010/main" val="1974397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6AF5A-EC47-46BF-2AFC-31C9771D63A8}"/>
              </a:ext>
            </a:extLst>
          </p:cNvPr>
          <p:cNvSpPr>
            <a:spLocks noGrp="1"/>
          </p:cNvSpPr>
          <p:nvPr>
            <p:ph type="title"/>
          </p:nvPr>
        </p:nvSpPr>
        <p:spPr>
          <a:xfrm>
            <a:off x="839788" y="365125"/>
            <a:ext cx="10515600" cy="1325563"/>
          </a:xfrm>
        </p:spPr>
        <p:txBody>
          <a:bodyPr/>
          <a:lstStyle>
            <a:lvl1pPr>
              <a:defRPr>
                <a:solidFill>
                  <a:srgbClr val="4B2E83"/>
                </a:solidFill>
              </a:defRPr>
            </a:lvl1pPr>
          </a:lstStyle>
          <a:p>
            <a:r>
              <a:rPr lang="en-US"/>
              <a:t>Click to edit Master title style</a:t>
            </a:r>
          </a:p>
        </p:txBody>
      </p:sp>
      <p:sp>
        <p:nvSpPr>
          <p:cNvPr id="3" name="Text Placeholder 2">
            <a:extLst>
              <a:ext uri="{FF2B5EF4-FFF2-40B4-BE49-F238E27FC236}">
                <a16:creationId xmlns:a16="http://schemas.microsoft.com/office/drawing/2014/main" id="{30F81DEC-924F-6859-F70A-4618A2EB736F}"/>
              </a:ext>
            </a:extLst>
          </p:cNvPr>
          <p:cNvSpPr>
            <a:spLocks noGrp="1"/>
          </p:cNvSpPr>
          <p:nvPr>
            <p:ph type="body" idx="1"/>
          </p:nvPr>
        </p:nvSpPr>
        <p:spPr>
          <a:xfrm>
            <a:off x="839788" y="1681163"/>
            <a:ext cx="5157787" cy="823912"/>
          </a:xfrm>
        </p:spPr>
        <p:txBody>
          <a:bodyPr anchor="b"/>
          <a:lstStyle>
            <a:lvl1pPr marL="0" indent="0">
              <a:buNone/>
              <a:defRPr sz="2400" b="1">
                <a:solidFill>
                  <a:srgbClr val="4B2E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7E3572-DBFD-9368-E9A6-32B2F7EBA950}"/>
              </a:ext>
            </a:extLst>
          </p:cNvPr>
          <p:cNvSpPr>
            <a:spLocks noGrp="1"/>
          </p:cNvSpPr>
          <p:nvPr>
            <p:ph sz="half" idx="2"/>
          </p:nvPr>
        </p:nvSpPr>
        <p:spPr>
          <a:xfrm>
            <a:off x="839788" y="2505075"/>
            <a:ext cx="5157787" cy="3684588"/>
          </a:xfrm>
        </p:spPr>
        <p:txBody>
          <a:bodyPr/>
          <a:lstStyle>
            <a:lvl1pPr>
              <a:defRPr>
                <a:solidFill>
                  <a:srgbClr val="4B2E83"/>
                </a:solidFill>
              </a:defRPr>
            </a:lvl1pPr>
            <a:lvl2pPr>
              <a:defRPr>
                <a:solidFill>
                  <a:srgbClr val="4B2E83"/>
                </a:solidFill>
              </a:defRPr>
            </a:lvl2pPr>
            <a:lvl3pPr>
              <a:defRPr>
                <a:solidFill>
                  <a:srgbClr val="4B2E83"/>
                </a:solidFill>
              </a:defRPr>
            </a:lvl3pPr>
            <a:lvl4pPr>
              <a:defRPr>
                <a:solidFill>
                  <a:srgbClr val="4B2E83"/>
                </a:solidFill>
              </a:defRPr>
            </a:lvl4pPr>
            <a:lvl5pPr>
              <a:defRPr>
                <a:solidFill>
                  <a:srgbClr val="4B2E8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DD55C4-397A-2AF8-7316-8B428D41B072}"/>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4B2E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BF7D16-9CF6-CEBA-CE98-A1BC62B074B1}"/>
              </a:ext>
            </a:extLst>
          </p:cNvPr>
          <p:cNvSpPr>
            <a:spLocks noGrp="1"/>
          </p:cNvSpPr>
          <p:nvPr>
            <p:ph sz="quarter" idx="4"/>
          </p:nvPr>
        </p:nvSpPr>
        <p:spPr>
          <a:xfrm>
            <a:off x="6172200" y="2505075"/>
            <a:ext cx="5183188" cy="3684588"/>
          </a:xfrm>
        </p:spPr>
        <p:txBody>
          <a:bodyPr/>
          <a:lstStyle>
            <a:lvl1pPr>
              <a:defRPr>
                <a:solidFill>
                  <a:srgbClr val="4B2E83"/>
                </a:solidFill>
              </a:defRPr>
            </a:lvl1pPr>
            <a:lvl2pPr>
              <a:defRPr>
                <a:solidFill>
                  <a:srgbClr val="4B2E83"/>
                </a:solidFill>
              </a:defRPr>
            </a:lvl2pPr>
            <a:lvl3pPr>
              <a:defRPr>
                <a:solidFill>
                  <a:srgbClr val="4B2E83"/>
                </a:solidFill>
              </a:defRPr>
            </a:lvl3pPr>
            <a:lvl4pPr>
              <a:defRPr>
                <a:solidFill>
                  <a:srgbClr val="4B2E83"/>
                </a:solidFill>
              </a:defRPr>
            </a:lvl4pPr>
            <a:lvl5pPr>
              <a:defRPr>
                <a:solidFill>
                  <a:srgbClr val="4B2E8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F23C4D-0B23-D07A-FFFF-76EE337425A5}"/>
              </a:ext>
            </a:extLst>
          </p:cNvPr>
          <p:cNvSpPr>
            <a:spLocks noGrp="1"/>
          </p:cNvSpPr>
          <p:nvPr>
            <p:ph type="dt" sz="half" idx="10"/>
          </p:nvPr>
        </p:nvSpPr>
        <p:spPr/>
        <p:txBody>
          <a:bodyPr/>
          <a:lstStyle>
            <a:lvl1pPr>
              <a:defRPr>
                <a:solidFill>
                  <a:srgbClr val="4B2E83"/>
                </a:solidFill>
              </a:defRPr>
            </a:lvl1pPr>
          </a:lstStyle>
          <a:p>
            <a:fld id="{83FE53CA-7887-8F46-8CF3-66B5FCFBD7A5}" type="datetime1">
              <a:rPr lang="en-US" smtClean="0"/>
              <a:t>4/16/24</a:t>
            </a:fld>
            <a:endParaRPr lang="en-US"/>
          </a:p>
        </p:txBody>
      </p:sp>
      <p:sp>
        <p:nvSpPr>
          <p:cNvPr id="8" name="Footer Placeholder 7">
            <a:extLst>
              <a:ext uri="{FF2B5EF4-FFF2-40B4-BE49-F238E27FC236}">
                <a16:creationId xmlns:a16="http://schemas.microsoft.com/office/drawing/2014/main" id="{534626AD-1213-2B77-6312-00EBA49270D9}"/>
              </a:ext>
            </a:extLst>
          </p:cNvPr>
          <p:cNvSpPr>
            <a:spLocks noGrp="1"/>
          </p:cNvSpPr>
          <p:nvPr>
            <p:ph type="ftr" sz="quarter" idx="11"/>
          </p:nvPr>
        </p:nvSpPr>
        <p:spPr/>
        <p:txBody>
          <a:bodyPr/>
          <a:lstStyle>
            <a:lvl1pPr>
              <a:defRPr>
                <a:solidFill>
                  <a:srgbClr val="4B2E83"/>
                </a:solidFill>
              </a:defRPr>
            </a:lvl1pPr>
          </a:lstStyle>
          <a:p>
            <a:r>
              <a:rPr lang="en-US"/>
              <a:t>BTR, ICLR2024</a:t>
            </a:r>
          </a:p>
        </p:txBody>
      </p:sp>
      <p:sp>
        <p:nvSpPr>
          <p:cNvPr id="9" name="Slide Number Placeholder 8">
            <a:extLst>
              <a:ext uri="{FF2B5EF4-FFF2-40B4-BE49-F238E27FC236}">
                <a16:creationId xmlns:a16="http://schemas.microsoft.com/office/drawing/2014/main" id="{A1AA6970-4CD5-6B33-7D92-ADF13CFCEFFA}"/>
              </a:ext>
            </a:extLst>
          </p:cNvPr>
          <p:cNvSpPr>
            <a:spLocks noGrp="1"/>
          </p:cNvSpPr>
          <p:nvPr>
            <p:ph type="sldNum" sz="quarter" idx="12"/>
          </p:nvPr>
        </p:nvSpPr>
        <p:spPr/>
        <p:txBody>
          <a:bodyPr/>
          <a:lstStyle>
            <a:lvl1pPr>
              <a:defRPr>
                <a:solidFill>
                  <a:srgbClr val="4B2E83"/>
                </a:solidFill>
              </a:defRPr>
            </a:lvl1pPr>
          </a:lstStyle>
          <a:p>
            <a:fld id="{31956DAD-D1DD-664D-8094-2A95DFD5A69C}" type="slidenum">
              <a:rPr lang="en-US" smtClean="0"/>
              <a:pPr/>
              <a:t>‹#›</a:t>
            </a:fld>
            <a:endParaRPr lang="en-US"/>
          </a:p>
        </p:txBody>
      </p:sp>
    </p:spTree>
    <p:extLst>
      <p:ext uri="{BB962C8B-B14F-4D97-AF65-F5344CB8AC3E}">
        <p14:creationId xmlns:p14="http://schemas.microsoft.com/office/powerpoint/2010/main" val="53532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843D2-2020-D2B3-5839-27649FF2F9BC}"/>
              </a:ext>
            </a:extLst>
          </p:cNvPr>
          <p:cNvSpPr>
            <a:spLocks noGrp="1"/>
          </p:cNvSpPr>
          <p:nvPr>
            <p:ph type="title"/>
          </p:nvPr>
        </p:nvSpPr>
        <p:spPr/>
        <p:txBody>
          <a:bodyPr/>
          <a:lstStyle>
            <a:lvl1pPr>
              <a:defRPr>
                <a:solidFill>
                  <a:srgbClr val="4B2E83"/>
                </a:solidFill>
              </a:defRPr>
            </a:lvl1pPr>
          </a:lstStyle>
          <a:p>
            <a:r>
              <a:rPr lang="en-US"/>
              <a:t>Click to edit Master title style</a:t>
            </a:r>
          </a:p>
        </p:txBody>
      </p:sp>
      <p:sp>
        <p:nvSpPr>
          <p:cNvPr id="3" name="Date Placeholder 2">
            <a:extLst>
              <a:ext uri="{FF2B5EF4-FFF2-40B4-BE49-F238E27FC236}">
                <a16:creationId xmlns:a16="http://schemas.microsoft.com/office/drawing/2014/main" id="{8F1D1D1C-4A72-3AAF-D09B-2E286F6DD847}"/>
              </a:ext>
            </a:extLst>
          </p:cNvPr>
          <p:cNvSpPr>
            <a:spLocks noGrp="1"/>
          </p:cNvSpPr>
          <p:nvPr>
            <p:ph type="dt" sz="half" idx="10"/>
          </p:nvPr>
        </p:nvSpPr>
        <p:spPr/>
        <p:txBody>
          <a:bodyPr/>
          <a:lstStyle>
            <a:lvl1pPr>
              <a:defRPr>
                <a:solidFill>
                  <a:srgbClr val="4B2E83"/>
                </a:solidFill>
              </a:defRPr>
            </a:lvl1pPr>
          </a:lstStyle>
          <a:p>
            <a:fld id="{5C4A73CC-AF1A-3E41-B819-A6A228100B50}" type="datetime1">
              <a:rPr lang="en-US" smtClean="0"/>
              <a:t>4/16/24</a:t>
            </a:fld>
            <a:endParaRPr lang="en-US"/>
          </a:p>
        </p:txBody>
      </p:sp>
      <p:sp>
        <p:nvSpPr>
          <p:cNvPr id="4" name="Footer Placeholder 3">
            <a:extLst>
              <a:ext uri="{FF2B5EF4-FFF2-40B4-BE49-F238E27FC236}">
                <a16:creationId xmlns:a16="http://schemas.microsoft.com/office/drawing/2014/main" id="{35B5A109-82DA-241E-49CC-46DEEB990C19}"/>
              </a:ext>
            </a:extLst>
          </p:cNvPr>
          <p:cNvSpPr>
            <a:spLocks noGrp="1"/>
          </p:cNvSpPr>
          <p:nvPr>
            <p:ph type="ftr" sz="quarter" idx="11"/>
          </p:nvPr>
        </p:nvSpPr>
        <p:spPr/>
        <p:txBody>
          <a:bodyPr/>
          <a:lstStyle>
            <a:lvl1pPr>
              <a:defRPr>
                <a:solidFill>
                  <a:srgbClr val="4B2E83"/>
                </a:solidFill>
              </a:defRPr>
            </a:lvl1pPr>
          </a:lstStyle>
          <a:p>
            <a:r>
              <a:rPr lang="en-US"/>
              <a:t>BTR, ICLR2024</a:t>
            </a:r>
          </a:p>
        </p:txBody>
      </p:sp>
      <p:sp>
        <p:nvSpPr>
          <p:cNvPr id="5" name="Slide Number Placeholder 4">
            <a:extLst>
              <a:ext uri="{FF2B5EF4-FFF2-40B4-BE49-F238E27FC236}">
                <a16:creationId xmlns:a16="http://schemas.microsoft.com/office/drawing/2014/main" id="{A4B9C6F3-01DA-F37B-58D1-A6CB2A8B73CE}"/>
              </a:ext>
            </a:extLst>
          </p:cNvPr>
          <p:cNvSpPr>
            <a:spLocks noGrp="1"/>
          </p:cNvSpPr>
          <p:nvPr>
            <p:ph type="sldNum" sz="quarter" idx="12"/>
          </p:nvPr>
        </p:nvSpPr>
        <p:spPr/>
        <p:txBody>
          <a:bodyPr/>
          <a:lstStyle>
            <a:lvl1pPr>
              <a:defRPr>
                <a:solidFill>
                  <a:srgbClr val="4B2E83"/>
                </a:solidFill>
              </a:defRPr>
            </a:lvl1pPr>
          </a:lstStyle>
          <a:p>
            <a:fld id="{31956DAD-D1DD-664D-8094-2A95DFD5A69C}" type="slidenum">
              <a:rPr lang="en-US" smtClean="0"/>
              <a:pPr/>
              <a:t>‹#›</a:t>
            </a:fld>
            <a:endParaRPr lang="en-US"/>
          </a:p>
        </p:txBody>
      </p:sp>
    </p:spTree>
    <p:extLst>
      <p:ext uri="{BB962C8B-B14F-4D97-AF65-F5344CB8AC3E}">
        <p14:creationId xmlns:p14="http://schemas.microsoft.com/office/powerpoint/2010/main" val="3903054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2789E7-38A8-0C07-5D73-035E56C766F7}"/>
              </a:ext>
            </a:extLst>
          </p:cNvPr>
          <p:cNvSpPr>
            <a:spLocks noGrp="1"/>
          </p:cNvSpPr>
          <p:nvPr>
            <p:ph type="dt" sz="half" idx="10"/>
          </p:nvPr>
        </p:nvSpPr>
        <p:spPr/>
        <p:txBody>
          <a:bodyPr/>
          <a:lstStyle/>
          <a:p>
            <a:fld id="{1210C570-871F-634A-AD7C-38FF574B7EB5}" type="datetime1">
              <a:rPr lang="en-US" smtClean="0"/>
              <a:t>4/16/24</a:t>
            </a:fld>
            <a:endParaRPr lang="en-US"/>
          </a:p>
        </p:txBody>
      </p:sp>
      <p:sp>
        <p:nvSpPr>
          <p:cNvPr id="3" name="Footer Placeholder 2">
            <a:extLst>
              <a:ext uri="{FF2B5EF4-FFF2-40B4-BE49-F238E27FC236}">
                <a16:creationId xmlns:a16="http://schemas.microsoft.com/office/drawing/2014/main" id="{3961610E-220F-CB2A-C56E-B25D4794AAAD}"/>
              </a:ext>
            </a:extLst>
          </p:cNvPr>
          <p:cNvSpPr>
            <a:spLocks noGrp="1"/>
          </p:cNvSpPr>
          <p:nvPr>
            <p:ph type="ftr" sz="quarter" idx="11"/>
          </p:nvPr>
        </p:nvSpPr>
        <p:spPr/>
        <p:txBody>
          <a:bodyPr/>
          <a:lstStyle/>
          <a:p>
            <a:r>
              <a:rPr lang="en-US"/>
              <a:t>BTR, ICLR2024</a:t>
            </a:r>
          </a:p>
        </p:txBody>
      </p:sp>
      <p:sp>
        <p:nvSpPr>
          <p:cNvPr id="4" name="Slide Number Placeholder 3">
            <a:extLst>
              <a:ext uri="{FF2B5EF4-FFF2-40B4-BE49-F238E27FC236}">
                <a16:creationId xmlns:a16="http://schemas.microsoft.com/office/drawing/2014/main" id="{0112E20E-31F2-AF8D-E965-F0D969736F85}"/>
              </a:ext>
            </a:extLst>
          </p:cNvPr>
          <p:cNvSpPr>
            <a:spLocks noGrp="1"/>
          </p:cNvSpPr>
          <p:nvPr>
            <p:ph type="sldNum" sz="quarter" idx="12"/>
          </p:nvPr>
        </p:nvSpPr>
        <p:spPr/>
        <p:txBody>
          <a:bodyPr/>
          <a:lstStyle/>
          <a:p>
            <a:fld id="{31956DAD-D1DD-664D-8094-2A95DFD5A69C}" type="slidenum">
              <a:rPr lang="en-US" smtClean="0"/>
              <a:t>‹#›</a:t>
            </a:fld>
            <a:endParaRPr lang="en-US"/>
          </a:p>
        </p:txBody>
      </p:sp>
    </p:spTree>
    <p:extLst>
      <p:ext uri="{BB962C8B-B14F-4D97-AF65-F5344CB8AC3E}">
        <p14:creationId xmlns:p14="http://schemas.microsoft.com/office/powerpoint/2010/main" val="1173950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BC1B7-0F92-DE8A-ECD2-300EAC6FDB85}"/>
              </a:ext>
            </a:extLst>
          </p:cNvPr>
          <p:cNvSpPr>
            <a:spLocks noGrp="1"/>
          </p:cNvSpPr>
          <p:nvPr>
            <p:ph type="title"/>
          </p:nvPr>
        </p:nvSpPr>
        <p:spPr>
          <a:xfrm>
            <a:off x="839788" y="457200"/>
            <a:ext cx="3932237" cy="1600200"/>
          </a:xfrm>
        </p:spPr>
        <p:txBody>
          <a:bodyPr anchor="b"/>
          <a:lstStyle>
            <a:lvl1pPr>
              <a:defRPr sz="3200">
                <a:solidFill>
                  <a:srgbClr val="4B2E8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8B0285E7-DAFE-FEB3-4D49-517DBCB924AB}"/>
              </a:ext>
            </a:extLst>
          </p:cNvPr>
          <p:cNvSpPr>
            <a:spLocks noGrp="1"/>
          </p:cNvSpPr>
          <p:nvPr>
            <p:ph idx="1"/>
          </p:nvPr>
        </p:nvSpPr>
        <p:spPr>
          <a:xfrm>
            <a:off x="5183188" y="987425"/>
            <a:ext cx="6172200" cy="4873625"/>
          </a:xfrm>
        </p:spPr>
        <p:txBody>
          <a:bodyPr/>
          <a:lstStyle>
            <a:lvl1pPr>
              <a:defRPr sz="3200">
                <a:solidFill>
                  <a:srgbClr val="4B2E83"/>
                </a:solidFill>
              </a:defRPr>
            </a:lvl1pPr>
            <a:lvl2pPr>
              <a:defRPr sz="2800">
                <a:solidFill>
                  <a:srgbClr val="4B2E83"/>
                </a:solidFill>
              </a:defRPr>
            </a:lvl2pPr>
            <a:lvl3pPr>
              <a:defRPr sz="2400">
                <a:solidFill>
                  <a:srgbClr val="4B2E83"/>
                </a:solidFill>
              </a:defRPr>
            </a:lvl3pPr>
            <a:lvl4pPr>
              <a:defRPr sz="2000">
                <a:solidFill>
                  <a:srgbClr val="4B2E83"/>
                </a:solidFill>
              </a:defRPr>
            </a:lvl4pPr>
            <a:lvl5pPr>
              <a:defRPr sz="2000">
                <a:solidFill>
                  <a:srgbClr val="4B2E83"/>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541BCC-19CF-31E3-43C4-E7927A0F52C7}"/>
              </a:ext>
            </a:extLst>
          </p:cNvPr>
          <p:cNvSpPr>
            <a:spLocks noGrp="1"/>
          </p:cNvSpPr>
          <p:nvPr>
            <p:ph type="body" sz="half" idx="2"/>
          </p:nvPr>
        </p:nvSpPr>
        <p:spPr>
          <a:xfrm>
            <a:off x="839788" y="2057400"/>
            <a:ext cx="3932237" cy="3811588"/>
          </a:xfrm>
        </p:spPr>
        <p:txBody>
          <a:bodyPr/>
          <a:lstStyle>
            <a:lvl1pPr marL="0" indent="0">
              <a:buNone/>
              <a:defRPr sz="1600">
                <a:solidFill>
                  <a:srgbClr val="4B2E8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3448FF-B7A6-94AB-84ED-11EBC6A7A25D}"/>
              </a:ext>
            </a:extLst>
          </p:cNvPr>
          <p:cNvSpPr>
            <a:spLocks noGrp="1"/>
          </p:cNvSpPr>
          <p:nvPr>
            <p:ph type="dt" sz="half" idx="10"/>
          </p:nvPr>
        </p:nvSpPr>
        <p:spPr/>
        <p:txBody>
          <a:bodyPr/>
          <a:lstStyle>
            <a:lvl1pPr>
              <a:defRPr>
                <a:solidFill>
                  <a:srgbClr val="4B2E83"/>
                </a:solidFill>
              </a:defRPr>
            </a:lvl1pPr>
          </a:lstStyle>
          <a:p>
            <a:fld id="{A175A43E-1502-A249-8B84-76D621E33488}" type="datetime1">
              <a:rPr lang="en-US" smtClean="0"/>
              <a:t>4/16/24</a:t>
            </a:fld>
            <a:endParaRPr lang="en-US"/>
          </a:p>
        </p:txBody>
      </p:sp>
      <p:sp>
        <p:nvSpPr>
          <p:cNvPr id="6" name="Footer Placeholder 5">
            <a:extLst>
              <a:ext uri="{FF2B5EF4-FFF2-40B4-BE49-F238E27FC236}">
                <a16:creationId xmlns:a16="http://schemas.microsoft.com/office/drawing/2014/main" id="{D5B5F6D2-6E8A-1B34-5940-F4F963568E01}"/>
              </a:ext>
            </a:extLst>
          </p:cNvPr>
          <p:cNvSpPr>
            <a:spLocks noGrp="1"/>
          </p:cNvSpPr>
          <p:nvPr>
            <p:ph type="ftr" sz="quarter" idx="11"/>
          </p:nvPr>
        </p:nvSpPr>
        <p:spPr/>
        <p:txBody>
          <a:bodyPr/>
          <a:lstStyle>
            <a:lvl1pPr>
              <a:defRPr>
                <a:solidFill>
                  <a:srgbClr val="4B2E83"/>
                </a:solidFill>
              </a:defRPr>
            </a:lvl1pPr>
          </a:lstStyle>
          <a:p>
            <a:r>
              <a:rPr lang="en-US"/>
              <a:t>BTR, ICLR2024</a:t>
            </a:r>
          </a:p>
        </p:txBody>
      </p:sp>
      <p:sp>
        <p:nvSpPr>
          <p:cNvPr id="7" name="Slide Number Placeholder 6">
            <a:extLst>
              <a:ext uri="{FF2B5EF4-FFF2-40B4-BE49-F238E27FC236}">
                <a16:creationId xmlns:a16="http://schemas.microsoft.com/office/drawing/2014/main" id="{BA123991-750D-10BE-39D6-EBB73E7FCFE6}"/>
              </a:ext>
            </a:extLst>
          </p:cNvPr>
          <p:cNvSpPr>
            <a:spLocks noGrp="1"/>
          </p:cNvSpPr>
          <p:nvPr>
            <p:ph type="sldNum" sz="quarter" idx="12"/>
          </p:nvPr>
        </p:nvSpPr>
        <p:spPr/>
        <p:txBody>
          <a:bodyPr/>
          <a:lstStyle>
            <a:lvl1pPr>
              <a:defRPr>
                <a:solidFill>
                  <a:srgbClr val="4B2E83"/>
                </a:solidFill>
              </a:defRPr>
            </a:lvl1pPr>
          </a:lstStyle>
          <a:p>
            <a:fld id="{31956DAD-D1DD-664D-8094-2A95DFD5A69C}" type="slidenum">
              <a:rPr lang="en-US" smtClean="0"/>
              <a:pPr/>
              <a:t>‹#›</a:t>
            </a:fld>
            <a:endParaRPr lang="en-US"/>
          </a:p>
        </p:txBody>
      </p:sp>
    </p:spTree>
    <p:extLst>
      <p:ext uri="{BB962C8B-B14F-4D97-AF65-F5344CB8AC3E}">
        <p14:creationId xmlns:p14="http://schemas.microsoft.com/office/powerpoint/2010/main" val="4248488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5A8D1-87D0-24CA-3E17-721F925B52F7}"/>
              </a:ext>
            </a:extLst>
          </p:cNvPr>
          <p:cNvSpPr>
            <a:spLocks noGrp="1"/>
          </p:cNvSpPr>
          <p:nvPr>
            <p:ph type="title"/>
          </p:nvPr>
        </p:nvSpPr>
        <p:spPr>
          <a:xfrm>
            <a:off x="839788" y="457200"/>
            <a:ext cx="3932237" cy="1600200"/>
          </a:xfrm>
        </p:spPr>
        <p:txBody>
          <a:bodyPr anchor="b"/>
          <a:lstStyle>
            <a:lvl1pPr>
              <a:defRPr sz="3200">
                <a:solidFill>
                  <a:srgbClr val="4B2E83"/>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C114663-6A9F-1A6F-7777-F940C1BF939A}"/>
              </a:ext>
            </a:extLst>
          </p:cNvPr>
          <p:cNvSpPr>
            <a:spLocks noGrp="1"/>
          </p:cNvSpPr>
          <p:nvPr>
            <p:ph type="pic" idx="1"/>
          </p:nvPr>
        </p:nvSpPr>
        <p:spPr>
          <a:xfrm>
            <a:off x="5183188" y="987425"/>
            <a:ext cx="6172200" cy="4873625"/>
          </a:xfrm>
        </p:spPr>
        <p:txBody>
          <a:bodyPr/>
          <a:lstStyle>
            <a:lvl1pPr marL="0" indent="0">
              <a:buNone/>
              <a:defRPr sz="3200">
                <a:solidFill>
                  <a:srgbClr val="4B2E83"/>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3C44E57-C1FB-ED45-8942-D0A656A3BB82}"/>
              </a:ext>
            </a:extLst>
          </p:cNvPr>
          <p:cNvSpPr>
            <a:spLocks noGrp="1"/>
          </p:cNvSpPr>
          <p:nvPr>
            <p:ph type="body" sz="half" idx="2"/>
          </p:nvPr>
        </p:nvSpPr>
        <p:spPr>
          <a:xfrm>
            <a:off x="839788" y="2057400"/>
            <a:ext cx="3932237" cy="3811588"/>
          </a:xfrm>
        </p:spPr>
        <p:txBody>
          <a:bodyPr/>
          <a:lstStyle>
            <a:lvl1pPr marL="0" indent="0">
              <a:buNone/>
              <a:defRPr sz="1600">
                <a:solidFill>
                  <a:srgbClr val="4B2E8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BC6477-167F-C066-7224-41582B37F62C}"/>
              </a:ext>
            </a:extLst>
          </p:cNvPr>
          <p:cNvSpPr>
            <a:spLocks noGrp="1"/>
          </p:cNvSpPr>
          <p:nvPr>
            <p:ph type="dt" sz="half" idx="10"/>
          </p:nvPr>
        </p:nvSpPr>
        <p:spPr/>
        <p:txBody>
          <a:bodyPr/>
          <a:lstStyle>
            <a:lvl1pPr>
              <a:defRPr>
                <a:solidFill>
                  <a:srgbClr val="4B2E83"/>
                </a:solidFill>
              </a:defRPr>
            </a:lvl1pPr>
          </a:lstStyle>
          <a:p>
            <a:fld id="{A4E571C2-C980-AF49-8FDA-FC2DBF2D394D}" type="datetime1">
              <a:rPr lang="en-US" smtClean="0"/>
              <a:t>4/16/24</a:t>
            </a:fld>
            <a:endParaRPr lang="en-US"/>
          </a:p>
        </p:txBody>
      </p:sp>
      <p:sp>
        <p:nvSpPr>
          <p:cNvPr id="6" name="Footer Placeholder 5">
            <a:extLst>
              <a:ext uri="{FF2B5EF4-FFF2-40B4-BE49-F238E27FC236}">
                <a16:creationId xmlns:a16="http://schemas.microsoft.com/office/drawing/2014/main" id="{4608A5C4-9BC0-A954-6234-305C440EA750}"/>
              </a:ext>
            </a:extLst>
          </p:cNvPr>
          <p:cNvSpPr>
            <a:spLocks noGrp="1"/>
          </p:cNvSpPr>
          <p:nvPr>
            <p:ph type="ftr" sz="quarter" idx="11"/>
          </p:nvPr>
        </p:nvSpPr>
        <p:spPr/>
        <p:txBody>
          <a:bodyPr/>
          <a:lstStyle>
            <a:lvl1pPr>
              <a:defRPr>
                <a:solidFill>
                  <a:srgbClr val="4B2E83"/>
                </a:solidFill>
              </a:defRPr>
            </a:lvl1pPr>
          </a:lstStyle>
          <a:p>
            <a:r>
              <a:rPr lang="en-US"/>
              <a:t>BTR, ICLR2024</a:t>
            </a:r>
          </a:p>
        </p:txBody>
      </p:sp>
      <p:sp>
        <p:nvSpPr>
          <p:cNvPr id="7" name="Slide Number Placeholder 6">
            <a:extLst>
              <a:ext uri="{FF2B5EF4-FFF2-40B4-BE49-F238E27FC236}">
                <a16:creationId xmlns:a16="http://schemas.microsoft.com/office/drawing/2014/main" id="{524FEBB3-8652-EA5A-F8C1-1CAA5C05DBB8}"/>
              </a:ext>
            </a:extLst>
          </p:cNvPr>
          <p:cNvSpPr>
            <a:spLocks noGrp="1"/>
          </p:cNvSpPr>
          <p:nvPr>
            <p:ph type="sldNum" sz="quarter" idx="12"/>
          </p:nvPr>
        </p:nvSpPr>
        <p:spPr/>
        <p:txBody>
          <a:bodyPr/>
          <a:lstStyle>
            <a:lvl1pPr>
              <a:defRPr>
                <a:solidFill>
                  <a:srgbClr val="4B2E83"/>
                </a:solidFill>
              </a:defRPr>
            </a:lvl1pPr>
          </a:lstStyle>
          <a:p>
            <a:fld id="{31956DAD-D1DD-664D-8094-2A95DFD5A69C}" type="slidenum">
              <a:rPr lang="en-US" smtClean="0"/>
              <a:pPr/>
              <a:t>‹#›</a:t>
            </a:fld>
            <a:endParaRPr lang="en-US"/>
          </a:p>
        </p:txBody>
      </p:sp>
    </p:spTree>
    <p:extLst>
      <p:ext uri="{BB962C8B-B14F-4D97-AF65-F5344CB8AC3E}">
        <p14:creationId xmlns:p14="http://schemas.microsoft.com/office/powerpoint/2010/main" val="2443244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EC3B49-9AFF-FFAF-6600-439F2BF1ED08}"/>
              </a:ext>
            </a:extLst>
          </p:cNvPr>
          <p:cNvSpPr>
            <a:spLocks noGrp="1"/>
          </p:cNvSpPr>
          <p:nvPr>
            <p:ph type="title"/>
          </p:nvPr>
        </p:nvSpPr>
        <p:spPr>
          <a:xfrm>
            <a:off x="838200" y="365126"/>
            <a:ext cx="10515600" cy="1146176"/>
          </a:xfrm>
          <a:prstGeom prst="rect">
            <a:avLst/>
          </a:prstGeom>
        </p:spPr>
        <p:txBody>
          <a:bodyPr vert="horz" lIns="91440" tIns="45720" rIns="91440" bIns="45720" rtlCol="0" anchor="ctr">
            <a:normAutofit/>
          </a:bodyPr>
          <a:lstStyle/>
          <a:p>
            <a:pPr lvl="0" algn="l" defTabSz="609585" rtl="0" eaLnBrk="1" latinLnBrk="0" hangingPunct="1">
              <a:spcBef>
                <a:spcPct val="0"/>
              </a:spcBef>
              <a:buNone/>
            </a:pPr>
            <a:r>
              <a:rPr lang="en-US" dirty="0"/>
              <a:t>Click to edit Master title style</a:t>
            </a:r>
          </a:p>
        </p:txBody>
      </p:sp>
      <p:sp>
        <p:nvSpPr>
          <p:cNvPr id="3" name="Text Placeholder 2">
            <a:extLst>
              <a:ext uri="{FF2B5EF4-FFF2-40B4-BE49-F238E27FC236}">
                <a16:creationId xmlns:a16="http://schemas.microsoft.com/office/drawing/2014/main" id="{B37B2E11-E5BD-94DF-76E6-C6035F149D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8F10E4E-9E8C-79C5-99CB-C3B4AD992E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4B2E83"/>
                </a:solidFill>
                <a:latin typeface="Georgia" panose="02040502050405020303" pitchFamily="18" charset="0"/>
                <a:ea typeface="Open Sans" panose="020B0606030504020204" pitchFamily="34" charset="0"/>
                <a:cs typeface="Open Sans" panose="020B0606030504020204" pitchFamily="34" charset="0"/>
              </a:defRPr>
            </a:lvl1pPr>
          </a:lstStyle>
          <a:p>
            <a:fld id="{BE94B296-6BB5-2B4A-9853-77382FB1AAFF}" type="datetime1">
              <a:rPr lang="en-US" smtClean="0"/>
              <a:t>4/16/24</a:t>
            </a:fld>
            <a:endParaRPr lang="en-US"/>
          </a:p>
        </p:txBody>
      </p:sp>
      <p:sp>
        <p:nvSpPr>
          <p:cNvPr id="5" name="Footer Placeholder 4">
            <a:extLst>
              <a:ext uri="{FF2B5EF4-FFF2-40B4-BE49-F238E27FC236}">
                <a16:creationId xmlns:a16="http://schemas.microsoft.com/office/drawing/2014/main" id="{B0C19765-83A0-434D-6661-9E7B157CA2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4B2E83"/>
                </a:solidFill>
                <a:latin typeface="Georgia" panose="02040502050405020303" pitchFamily="18" charset="0"/>
                <a:ea typeface="Open Sans" panose="020B0606030504020204" pitchFamily="34" charset="0"/>
                <a:cs typeface="Open Sans" panose="020B0606030504020204" pitchFamily="34" charset="0"/>
              </a:defRPr>
            </a:lvl1pPr>
          </a:lstStyle>
          <a:p>
            <a:r>
              <a:rPr lang="en-US" dirty="0"/>
              <a:t>BTR, ICLR2024</a:t>
            </a:r>
          </a:p>
        </p:txBody>
      </p:sp>
      <p:sp>
        <p:nvSpPr>
          <p:cNvPr id="6" name="Slide Number Placeholder 5">
            <a:extLst>
              <a:ext uri="{FF2B5EF4-FFF2-40B4-BE49-F238E27FC236}">
                <a16:creationId xmlns:a16="http://schemas.microsoft.com/office/drawing/2014/main" id="{F92685E8-7B24-DA89-087B-FFAE88DC2A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4B2E83"/>
                </a:solidFill>
                <a:latin typeface="Georgia" panose="02040502050405020303" pitchFamily="18" charset="0"/>
                <a:ea typeface="Open Sans" panose="020B0606030504020204" pitchFamily="34" charset="0"/>
                <a:cs typeface="Open Sans" panose="020B0606030504020204" pitchFamily="34" charset="0"/>
              </a:defRPr>
            </a:lvl1pPr>
          </a:lstStyle>
          <a:p>
            <a:fld id="{31956DAD-D1DD-664D-8094-2A95DFD5A69C}" type="slidenum">
              <a:rPr lang="en-US" smtClean="0"/>
              <a:pPr/>
              <a:t>‹#›</a:t>
            </a:fld>
            <a:endParaRPr lang="en-US"/>
          </a:p>
        </p:txBody>
      </p:sp>
    </p:spTree>
    <p:extLst>
      <p:ext uri="{BB962C8B-B14F-4D97-AF65-F5344CB8AC3E}">
        <p14:creationId xmlns:p14="http://schemas.microsoft.com/office/powerpoint/2010/main" val="2825044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lang="en-US" sz="4000" b="0" i="0" kern="1200" baseline="0" dirty="0">
          <a:solidFill>
            <a:srgbClr val="4B2E83"/>
          </a:solidFill>
          <a:latin typeface="Georgia" panose="02040502050405020303" pitchFamily="18" charset="0"/>
          <a:ea typeface="Open Sans" charset="0"/>
          <a:cs typeface="Open Sans"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B2E83"/>
          </a:solidFill>
          <a:latin typeface="Georgia" panose="02040502050405020303" pitchFamily="18"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B2E83"/>
          </a:solidFill>
          <a:latin typeface="Georgia" panose="02040502050405020303" pitchFamily="18"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B2E83"/>
          </a:solidFill>
          <a:latin typeface="Georgia" panose="02040502050405020303" pitchFamily="18"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B2E83"/>
          </a:solidFill>
          <a:latin typeface="Georgia" panose="02040502050405020303" pitchFamily="18"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B2E83"/>
          </a:solidFill>
          <a:latin typeface="Georgia" panose="02040502050405020303" pitchFamily="18"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7">
            <a:extLst>
              <a:ext uri="{28A0092B-C50C-407E-A947-70E740481C1C}">
                <a14:useLocalDpi xmlns:a14="http://schemas.microsoft.com/office/drawing/2010/main" val="0"/>
              </a:ext>
            </a:extLst>
          </a:blip>
          <a:srcRect l="8136" t="38360" r="13252" b="30129"/>
          <a:stretch/>
        </p:blipFill>
        <p:spPr>
          <a:xfrm>
            <a:off x="0" y="0"/>
            <a:ext cx="12192000" cy="326067"/>
          </a:xfrm>
          <a:prstGeom prst="rect">
            <a:avLst/>
          </a:prstGeom>
        </p:spPr>
      </p:pic>
    </p:spTree>
    <p:extLst>
      <p:ext uri="{BB962C8B-B14F-4D97-AF65-F5344CB8AC3E}">
        <p14:creationId xmlns:p14="http://schemas.microsoft.com/office/powerpoint/2010/main" val="25961171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en.wikipedia.org/wiki/English_Wikipedia"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20.png"/><Relationship Id="rId4" Type="http://schemas.openxmlformats.org/officeDocument/2006/relationships/image" Target="../media/image210.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34E61-C77D-7CE7-36C6-D2522339D9DC}"/>
              </a:ext>
            </a:extLst>
          </p:cNvPr>
          <p:cNvSpPr>
            <a:spLocks noGrp="1"/>
          </p:cNvSpPr>
          <p:nvPr>
            <p:ph type="title"/>
          </p:nvPr>
        </p:nvSpPr>
        <p:spPr>
          <a:xfrm>
            <a:off x="997095" y="374916"/>
            <a:ext cx="9968459" cy="1639354"/>
          </a:xfrm>
        </p:spPr>
        <p:txBody>
          <a:bodyPr anchor="t"/>
          <a:lstStyle/>
          <a:p>
            <a:pPr algn="ctr"/>
            <a:r>
              <a:rPr lang="en-US" sz="4400" dirty="0">
                <a:latin typeface="Georgia" panose="02040502050405020303" pitchFamily="18" charset="0"/>
              </a:rPr>
              <a:t>BTR</a:t>
            </a:r>
            <a:r>
              <a:rPr lang="en-US" sz="4400" b="0" dirty="0">
                <a:latin typeface="Georgia" panose="02040502050405020303" pitchFamily="18" charset="0"/>
              </a:rPr>
              <a:t>: Binary Token Representations for Efficient Retrieval Augmented Language Models</a:t>
            </a:r>
          </a:p>
        </p:txBody>
      </p:sp>
      <p:pic>
        <p:nvPicPr>
          <p:cNvPr id="5" name="Picture 4">
            <a:extLst>
              <a:ext uri="{FF2B5EF4-FFF2-40B4-BE49-F238E27FC236}">
                <a16:creationId xmlns:a16="http://schemas.microsoft.com/office/drawing/2014/main" id="{3F774052-FD48-4FEA-73D5-400ED2D98F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626" y="5770571"/>
            <a:ext cx="5813403" cy="457200"/>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D0B14221-D5EC-1E85-39F9-57DE258628A3}"/>
              </a:ext>
            </a:extLst>
          </p:cNvPr>
          <p:cNvGrpSpPr/>
          <p:nvPr/>
        </p:nvGrpSpPr>
        <p:grpSpPr>
          <a:xfrm>
            <a:off x="7005184" y="5704427"/>
            <a:ext cx="4821150" cy="589487"/>
            <a:chOff x="3414151" y="433414"/>
            <a:chExt cx="4821150" cy="589487"/>
          </a:xfrm>
        </p:grpSpPr>
        <p:pic>
          <p:nvPicPr>
            <p:cNvPr id="11" name="Graphic 10">
              <a:extLst>
                <a:ext uri="{FF2B5EF4-FFF2-40B4-BE49-F238E27FC236}">
                  <a16:creationId xmlns:a16="http://schemas.microsoft.com/office/drawing/2014/main" id="{B151AA9E-8A6B-892B-1C96-C6FFDF98480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14151" y="433414"/>
              <a:ext cx="1974313" cy="589487"/>
            </a:xfrm>
            <a:prstGeom prst="rect">
              <a:avLst/>
            </a:prstGeom>
          </p:spPr>
        </p:pic>
        <p:sp>
          <p:nvSpPr>
            <p:cNvPr id="12" name="TextBox 11">
              <a:extLst>
                <a:ext uri="{FF2B5EF4-FFF2-40B4-BE49-F238E27FC236}">
                  <a16:creationId xmlns:a16="http://schemas.microsoft.com/office/drawing/2014/main" id="{0F325E02-AB0A-F117-9ECD-B7F64845957A}"/>
                </a:ext>
              </a:extLst>
            </p:cNvPr>
            <p:cNvSpPr txBox="1"/>
            <p:nvPr/>
          </p:nvSpPr>
          <p:spPr>
            <a:xfrm>
              <a:off x="5366182" y="433414"/>
              <a:ext cx="2869119" cy="584775"/>
            </a:xfrm>
            <a:prstGeom prst="rect">
              <a:avLst/>
            </a:prstGeom>
            <a:noFill/>
          </p:spPr>
          <p:txBody>
            <a:bodyPr wrap="none" rtlCol="0" anchor="ctr">
              <a:spAutoFit/>
            </a:bodyPr>
            <a:lstStyle/>
            <a:p>
              <a:pPr algn="ctr"/>
              <a:r>
                <a:rPr lang="en-US" sz="3200" b="1" dirty="0">
                  <a:solidFill>
                    <a:srgbClr val="40485A"/>
                  </a:solidFill>
                </a:rPr>
                <a:t>2024 (</a:t>
              </a:r>
              <a:r>
                <a:rPr lang="en-US" sz="3200" b="1" dirty="0">
                  <a:solidFill>
                    <a:srgbClr val="FF0000"/>
                  </a:solidFill>
                </a:rPr>
                <a:t>spotlight</a:t>
              </a:r>
              <a:r>
                <a:rPr lang="en-US" sz="3200" b="1" dirty="0">
                  <a:solidFill>
                    <a:srgbClr val="40485A"/>
                  </a:solidFill>
                </a:rPr>
                <a:t>)</a:t>
              </a:r>
            </a:p>
          </p:txBody>
        </p:sp>
      </p:grpSp>
      <p:sp>
        <p:nvSpPr>
          <p:cNvPr id="14" name="Google Shape;39;p4">
            <a:extLst>
              <a:ext uri="{FF2B5EF4-FFF2-40B4-BE49-F238E27FC236}">
                <a16:creationId xmlns:a16="http://schemas.microsoft.com/office/drawing/2014/main" id="{127342D5-12C1-5557-6CD9-BFD7FD1EBCFA}"/>
              </a:ext>
            </a:extLst>
          </p:cNvPr>
          <p:cNvSpPr txBox="1"/>
          <p:nvPr/>
        </p:nvSpPr>
        <p:spPr>
          <a:xfrm>
            <a:off x="1460213" y="4166723"/>
            <a:ext cx="2926080" cy="91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a:latin typeface="Calibri"/>
                <a:ea typeface="Calibri"/>
                <a:cs typeface="Calibri"/>
                <a:sym typeface="Calibri"/>
              </a:rPr>
              <a:t>Qingqing </a:t>
            </a:r>
          </a:p>
          <a:p>
            <a:pPr marL="0" lvl="0" indent="0" algn="ctr" rtl="0">
              <a:spcBef>
                <a:spcPts val="0"/>
              </a:spcBef>
              <a:spcAft>
                <a:spcPts val="0"/>
              </a:spcAft>
              <a:buNone/>
            </a:pPr>
            <a:r>
              <a:rPr lang="en-US" sz="3200" b="1" dirty="0">
                <a:latin typeface="Calibri"/>
                <a:ea typeface="Calibri"/>
                <a:cs typeface="Calibri"/>
                <a:sym typeface="Calibri"/>
              </a:rPr>
              <a:t>Cao</a:t>
            </a:r>
            <a:endParaRPr sz="3200" b="1" dirty="0">
              <a:latin typeface="Calibri"/>
              <a:ea typeface="Calibri"/>
              <a:cs typeface="Calibri"/>
              <a:sym typeface="Calibri"/>
            </a:endParaRPr>
          </a:p>
        </p:txBody>
      </p:sp>
      <p:sp>
        <p:nvSpPr>
          <p:cNvPr id="15" name="Google Shape;39;p4">
            <a:extLst>
              <a:ext uri="{FF2B5EF4-FFF2-40B4-BE49-F238E27FC236}">
                <a16:creationId xmlns:a16="http://schemas.microsoft.com/office/drawing/2014/main" id="{04CD3E1E-8799-8D99-230D-D413EBF6E4F7}"/>
              </a:ext>
            </a:extLst>
          </p:cNvPr>
          <p:cNvSpPr txBox="1"/>
          <p:nvPr/>
        </p:nvSpPr>
        <p:spPr>
          <a:xfrm>
            <a:off x="3720769" y="4161922"/>
            <a:ext cx="2926080" cy="91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dirty="0" err="1">
                <a:latin typeface="Calibri"/>
                <a:ea typeface="Calibri"/>
                <a:cs typeface="Calibri"/>
                <a:sym typeface="Calibri"/>
              </a:rPr>
              <a:t>Sewon</a:t>
            </a:r>
            <a:r>
              <a:rPr lang="en-US" sz="3200" dirty="0">
                <a:latin typeface="Calibri"/>
                <a:ea typeface="Calibri"/>
                <a:cs typeface="Calibri"/>
                <a:sym typeface="Calibri"/>
              </a:rPr>
              <a:t> </a:t>
            </a:r>
          </a:p>
          <a:p>
            <a:pPr marL="0" lvl="0" indent="0" algn="ctr" rtl="0">
              <a:spcBef>
                <a:spcPts val="0"/>
              </a:spcBef>
              <a:spcAft>
                <a:spcPts val="0"/>
              </a:spcAft>
              <a:buNone/>
            </a:pPr>
            <a:r>
              <a:rPr lang="en-US" sz="3200" dirty="0">
                <a:latin typeface="Calibri"/>
                <a:ea typeface="Calibri"/>
                <a:cs typeface="Calibri"/>
                <a:sym typeface="Calibri"/>
              </a:rPr>
              <a:t>Min</a:t>
            </a:r>
          </a:p>
        </p:txBody>
      </p:sp>
      <p:sp>
        <p:nvSpPr>
          <p:cNvPr id="16" name="Google Shape;39;p4">
            <a:extLst>
              <a:ext uri="{FF2B5EF4-FFF2-40B4-BE49-F238E27FC236}">
                <a16:creationId xmlns:a16="http://schemas.microsoft.com/office/drawing/2014/main" id="{CBE4C674-0F08-6AD9-E45F-49C9019D7B3E}"/>
              </a:ext>
            </a:extLst>
          </p:cNvPr>
          <p:cNvSpPr txBox="1"/>
          <p:nvPr/>
        </p:nvSpPr>
        <p:spPr>
          <a:xfrm>
            <a:off x="8241881" y="4099055"/>
            <a:ext cx="2926080" cy="91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dirty="0">
                <a:latin typeface="Calibri"/>
                <a:ea typeface="Calibri"/>
                <a:cs typeface="Calibri"/>
                <a:sym typeface="Calibri"/>
              </a:rPr>
              <a:t>Hanna</a:t>
            </a:r>
          </a:p>
          <a:p>
            <a:pPr marL="0" lvl="0" indent="0" algn="ctr" rtl="0">
              <a:spcBef>
                <a:spcPts val="0"/>
              </a:spcBef>
              <a:spcAft>
                <a:spcPts val="0"/>
              </a:spcAft>
              <a:buNone/>
            </a:pPr>
            <a:r>
              <a:rPr lang="en-US" sz="3200" dirty="0" err="1">
                <a:latin typeface="Calibri"/>
                <a:ea typeface="Calibri"/>
                <a:cs typeface="Calibri"/>
                <a:sym typeface="Calibri"/>
              </a:rPr>
              <a:t>Hajishirzi</a:t>
            </a:r>
            <a:endParaRPr sz="3200" dirty="0">
              <a:latin typeface="Calibri"/>
              <a:ea typeface="Calibri"/>
              <a:cs typeface="Calibri"/>
              <a:sym typeface="Calibri"/>
            </a:endParaRPr>
          </a:p>
        </p:txBody>
      </p:sp>
      <p:pic>
        <p:nvPicPr>
          <p:cNvPr id="17" name="Google Shape;35;p4">
            <a:extLst>
              <a:ext uri="{FF2B5EF4-FFF2-40B4-BE49-F238E27FC236}">
                <a16:creationId xmlns:a16="http://schemas.microsoft.com/office/drawing/2014/main" id="{5E49CB56-D4DD-9A07-233E-F789F1AA471E}"/>
              </a:ext>
            </a:extLst>
          </p:cNvPr>
          <p:cNvPicPr preferRelativeResize="0">
            <a:picLocks/>
          </p:cNvPicPr>
          <p:nvPr/>
        </p:nvPicPr>
        <p:blipFill>
          <a:blip r:embed="rId6"/>
          <a:srcRect/>
          <a:stretch/>
        </p:blipFill>
        <p:spPr>
          <a:xfrm>
            <a:off x="2237453" y="2699007"/>
            <a:ext cx="1371600" cy="1371600"/>
          </a:xfrm>
          <a:prstGeom prst="ellipse">
            <a:avLst/>
          </a:prstGeom>
          <a:noFill/>
          <a:ln>
            <a:noFill/>
          </a:ln>
        </p:spPr>
      </p:pic>
      <p:pic>
        <p:nvPicPr>
          <p:cNvPr id="18" name="Google Shape;35;p4">
            <a:extLst>
              <a:ext uri="{FF2B5EF4-FFF2-40B4-BE49-F238E27FC236}">
                <a16:creationId xmlns:a16="http://schemas.microsoft.com/office/drawing/2014/main" id="{B38790C8-47B2-0A31-AB71-6A4D0C78DEC2}"/>
              </a:ext>
            </a:extLst>
          </p:cNvPr>
          <p:cNvPicPr preferRelativeResize="0">
            <a:picLocks/>
          </p:cNvPicPr>
          <p:nvPr/>
        </p:nvPicPr>
        <p:blipFill>
          <a:blip r:embed="rId7"/>
          <a:srcRect/>
          <a:stretch/>
        </p:blipFill>
        <p:spPr>
          <a:xfrm>
            <a:off x="4498010" y="2705242"/>
            <a:ext cx="1371600" cy="1371600"/>
          </a:xfrm>
          <a:prstGeom prst="ellipse">
            <a:avLst/>
          </a:prstGeom>
          <a:noFill/>
          <a:ln>
            <a:noFill/>
          </a:ln>
        </p:spPr>
      </p:pic>
      <p:pic>
        <p:nvPicPr>
          <p:cNvPr id="19" name="Google Shape;35;p4">
            <a:extLst>
              <a:ext uri="{FF2B5EF4-FFF2-40B4-BE49-F238E27FC236}">
                <a16:creationId xmlns:a16="http://schemas.microsoft.com/office/drawing/2014/main" id="{82FE9CB7-9212-47D1-518A-ECE46ECFE043}"/>
              </a:ext>
            </a:extLst>
          </p:cNvPr>
          <p:cNvPicPr preferRelativeResize="0">
            <a:picLocks/>
          </p:cNvPicPr>
          <p:nvPr/>
        </p:nvPicPr>
        <p:blipFill>
          <a:blip r:embed="rId8"/>
          <a:srcRect t="12500" b="12500"/>
          <a:stretch/>
        </p:blipFill>
        <p:spPr>
          <a:xfrm>
            <a:off x="9019121" y="2644101"/>
            <a:ext cx="1371600" cy="1371600"/>
          </a:xfrm>
          <a:prstGeom prst="ellipse">
            <a:avLst/>
          </a:prstGeom>
          <a:noFill/>
          <a:ln>
            <a:noFill/>
          </a:ln>
        </p:spPr>
      </p:pic>
      <p:sp>
        <p:nvSpPr>
          <p:cNvPr id="22" name="Google Shape;39;p4">
            <a:extLst>
              <a:ext uri="{FF2B5EF4-FFF2-40B4-BE49-F238E27FC236}">
                <a16:creationId xmlns:a16="http://schemas.microsoft.com/office/drawing/2014/main" id="{445DC829-FEEB-56F3-DC07-B834156B1A2B}"/>
              </a:ext>
            </a:extLst>
          </p:cNvPr>
          <p:cNvSpPr txBox="1"/>
          <p:nvPr/>
        </p:nvSpPr>
        <p:spPr>
          <a:xfrm>
            <a:off x="5981325" y="4161922"/>
            <a:ext cx="2926080" cy="91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dirty="0" err="1">
                <a:latin typeface="Calibri"/>
                <a:ea typeface="Calibri"/>
                <a:cs typeface="Calibri"/>
                <a:sym typeface="Calibri"/>
              </a:rPr>
              <a:t>Yizhong</a:t>
            </a:r>
            <a:r>
              <a:rPr lang="en-US" sz="3200" dirty="0">
                <a:latin typeface="Calibri"/>
                <a:ea typeface="Calibri"/>
                <a:cs typeface="Calibri"/>
                <a:sym typeface="Calibri"/>
              </a:rPr>
              <a:t> </a:t>
            </a:r>
          </a:p>
          <a:p>
            <a:pPr marL="0" lvl="0" indent="0" algn="ctr" rtl="0">
              <a:spcBef>
                <a:spcPts val="0"/>
              </a:spcBef>
              <a:spcAft>
                <a:spcPts val="0"/>
              </a:spcAft>
              <a:buNone/>
            </a:pPr>
            <a:r>
              <a:rPr lang="en-US" sz="3200" dirty="0">
                <a:latin typeface="Calibri"/>
                <a:ea typeface="Calibri"/>
                <a:cs typeface="Calibri"/>
                <a:sym typeface="Calibri"/>
              </a:rPr>
              <a:t>Wang</a:t>
            </a:r>
            <a:endParaRPr sz="3200" dirty="0">
              <a:latin typeface="Calibri"/>
              <a:ea typeface="Calibri"/>
              <a:cs typeface="Calibri"/>
              <a:sym typeface="Calibri"/>
            </a:endParaRPr>
          </a:p>
        </p:txBody>
      </p:sp>
      <p:pic>
        <p:nvPicPr>
          <p:cNvPr id="23" name="Google Shape;35;p4">
            <a:extLst>
              <a:ext uri="{FF2B5EF4-FFF2-40B4-BE49-F238E27FC236}">
                <a16:creationId xmlns:a16="http://schemas.microsoft.com/office/drawing/2014/main" id="{5086C752-DF85-23EE-4743-A8921AEA3FCB}"/>
              </a:ext>
            </a:extLst>
          </p:cNvPr>
          <p:cNvPicPr preferRelativeResize="0">
            <a:picLocks/>
          </p:cNvPicPr>
          <p:nvPr/>
        </p:nvPicPr>
        <p:blipFill>
          <a:blip r:embed="rId9"/>
          <a:srcRect t="685" b="685"/>
          <a:stretch/>
        </p:blipFill>
        <p:spPr>
          <a:xfrm>
            <a:off x="6758566" y="2705242"/>
            <a:ext cx="1371600" cy="1371600"/>
          </a:xfrm>
          <a:prstGeom prst="ellipse">
            <a:avLst/>
          </a:prstGeom>
          <a:noFill/>
          <a:ln>
            <a:noFill/>
          </a:ln>
        </p:spPr>
      </p:pic>
    </p:spTree>
    <p:extLst>
      <p:ext uri="{BB962C8B-B14F-4D97-AF65-F5344CB8AC3E}">
        <p14:creationId xmlns:p14="http://schemas.microsoft.com/office/powerpoint/2010/main" val="2682818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EF969-6CE9-3F26-4007-A00425BA62D6}"/>
              </a:ext>
            </a:extLst>
          </p:cNvPr>
          <p:cNvSpPr>
            <a:spLocks noGrp="1"/>
          </p:cNvSpPr>
          <p:nvPr>
            <p:ph type="title"/>
          </p:nvPr>
        </p:nvSpPr>
        <p:spPr/>
        <p:txBody>
          <a:bodyPr/>
          <a:lstStyle/>
          <a:p>
            <a:r>
              <a:rPr lang="en-US" dirty="0"/>
              <a:t>Evaluation setup</a:t>
            </a:r>
          </a:p>
        </p:txBody>
      </p:sp>
      <p:sp>
        <p:nvSpPr>
          <p:cNvPr id="3" name="Content Placeholder 2">
            <a:extLst>
              <a:ext uri="{FF2B5EF4-FFF2-40B4-BE49-F238E27FC236}">
                <a16:creationId xmlns:a16="http://schemas.microsoft.com/office/drawing/2014/main" id="{1BC32F34-DA35-C754-C1BC-501B236EB9A7}"/>
              </a:ext>
            </a:extLst>
          </p:cNvPr>
          <p:cNvSpPr>
            <a:spLocks noGrp="1"/>
          </p:cNvSpPr>
          <p:nvPr>
            <p:ph idx="1"/>
          </p:nvPr>
        </p:nvSpPr>
        <p:spPr>
          <a:xfrm>
            <a:off x="838200" y="2203553"/>
            <a:ext cx="10515600" cy="3973409"/>
          </a:xfrm>
        </p:spPr>
        <p:txBody>
          <a:bodyPr/>
          <a:lstStyle/>
          <a:p>
            <a:r>
              <a:rPr lang="en-US" dirty="0"/>
              <a:t>Tasks: 3 open-domain QA datasets, fact-checking, and MMLU</a:t>
            </a:r>
          </a:p>
          <a:p>
            <a:endParaRPr lang="en-US" dirty="0"/>
          </a:p>
          <a:p>
            <a:r>
              <a:rPr lang="en-US" dirty="0"/>
              <a:t>Metrics: measure task accuracy, report inference throughput (QPS), storage (GB)</a:t>
            </a:r>
          </a:p>
          <a:p>
            <a:pPr marL="0" indent="0">
              <a:buNone/>
            </a:pPr>
            <a:endParaRPr lang="en-US" dirty="0"/>
          </a:p>
          <a:p>
            <a:r>
              <a:rPr lang="en-US" dirty="0"/>
              <a:t>Baselines: Atlas, Atlas-Q, </a:t>
            </a:r>
            <a:r>
              <a:rPr lang="en-US" dirty="0" err="1"/>
              <a:t>DensePhrase</a:t>
            </a:r>
            <a:r>
              <a:rPr lang="en-US" dirty="0"/>
              <a:t>, </a:t>
            </a:r>
            <a:r>
              <a:rPr lang="en-US" dirty="0" err="1"/>
              <a:t>DeFormer</a:t>
            </a:r>
            <a:r>
              <a:rPr lang="en-US" dirty="0"/>
              <a:t>, LLaMA2-7b</a:t>
            </a:r>
          </a:p>
        </p:txBody>
      </p:sp>
      <p:sp>
        <p:nvSpPr>
          <p:cNvPr id="4" name="Slide Number Placeholder 3">
            <a:extLst>
              <a:ext uri="{FF2B5EF4-FFF2-40B4-BE49-F238E27FC236}">
                <a16:creationId xmlns:a16="http://schemas.microsoft.com/office/drawing/2014/main" id="{3469954B-8593-0613-B0C8-406EFB496C8A}"/>
              </a:ext>
            </a:extLst>
          </p:cNvPr>
          <p:cNvSpPr>
            <a:spLocks noGrp="1"/>
          </p:cNvSpPr>
          <p:nvPr>
            <p:ph type="sldNum" sz="quarter" idx="12"/>
          </p:nvPr>
        </p:nvSpPr>
        <p:spPr/>
        <p:txBody>
          <a:bodyPr/>
          <a:lstStyle/>
          <a:p>
            <a:fld id="{31956DAD-D1DD-664D-8094-2A95DFD5A69C}" type="slidenum">
              <a:rPr lang="en-US" smtClean="0"/>
              <a:t>10</a:t>
            </a:fld>
            <a:endParaRPr lang="en-US"/>
          </a:p>
        </p:txBody>
      </p:sp>
      <p:sp>
        <p:nvSpPr>
          <p:cNvPr id="5" name="Footer Placeholder 4">
            <a:extLst>
              <a:ext uri="{FF2B5EF4-FFF2-40B4-BE49-F238E27FC236}">
                <a16:creationId xmlns:a16="http://schemas.microsoft.com/office/drawing/2014/main" id="{860C3824-F365-F702-3B4B-F1E4A4313909}"/>
              </a:ext>
            </a:extLst>
          </p:cNvPr>
          <p:cNvSpPr>
            <a:spLocks noGrp="1"/>
          </p:cNvSpPr>
          <p:nvPr>
            <p:ph type="ftr" sz="quarter" idx="11"/>
          </p:nvPr>
        </p:nvSpPr>
        <p:spPr/>
        <p:txBody>
          <a:bodyPr/>
          <a:lstStyle/>
          <a:p>
            <a:r>
              <a:rPr lang="en-US"/>
              <a:t>BTR, ICLR2024</a:t>
            </a:r>
            <a:endParaRPr lang="en-US" dirty="0"/>
          </a:p>
        </p:txBody>
      </p:sp>
    </p:spTree>
    <p:extLst>
      <p:ext uri="{BB962C8B-B14F-4D97-AF65-F5344CB8AC3E}">
        <p14:creationId xmlns:p14="http://schemas.microsoft.com/office/powerpoint/2010/main" val="1506915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6608-60E6-780B-E2EE-1CD63F041870}"/>
              </a:ext>
            </a:extLst>
          </p:cNvPr>
          <p:cNvSpPr>
            <a:spLocks noGrp="1"/>
          </p:cNvSpPr>
          <p:nvPr>
            <p:ph type="title"/>
          </p:nvPr>
        </p:nvSpPr>
        <p:spPr/>
        <p:txBody>
          <a:bodyPr/>
          <a:lstStyle/>
          <a:p>
            <a:r>
              <a:rPr lang="en-US" dirty="0"/>
              <a:t>BTR is more efficient and accurate </a:t>
            </a:r>
          </a:p>
        </p:txBody>
      </p:sp>
      <p:sp>
        <p:nvSpPr>
          <p:cNvPr id="4" name="Slide Number Placeholder 3">
            <a:extLst>
              <a:ext uri="{FF2B5EF4-FFF2-40B4-BE49-F238E27FC236}">
                <a16:creationId xmlns:a16="http://schemas.microsoft.com/office/drawing/2014/main" id="{398A1F24-51E3-D6CC-E6BB-54822BF734B8}"/>
              </a:ext>
            </a:extLst>
          </p:cNvPr>
          <p:cNvSpPr>
            <a:spLocks noGrp="1"/>
          </p:cNvSpPr>
          <p:nvPr>
            <p:ph type="sldNum" sz="quarter" idx="12"/>
          </p:nvPr>
        </p:nvSpPr>
        <p:spPr/>
        <p:txBody>
          <a:bodyPr/>
          <a:lstStyle/>
          <a:p>
            <a:fld id="{31956DAD-D1DD-664D-8094-2A95DFD5A69C}" type="slidenum">
              <a:rPr lang="en-US" smtClean="0"/>
              <a:t>11</a:t>
            </a:fld>
            <a:endParaRPr lang="en-US"/>
          </a:p>
        </p:txBody>
      </p:sp>
      <p:pic>
        <p:nvPicPr>
          <p:cNvPr id="6" name="Picture 5">
            <a:extLst>
              <a:ext uri="{FF2B5EF4-FFF2-40B4-BE49-F238E27FC236}">
                <a16:creationId xmlns:a16="http://schemas.microsoft.com/office/drawing/2014/main" id="{D8B370CA-CCDD-77A8-D500-EDB2C178862A}"/>
              </a:ext>
            </a:extLst>
          </p:cNvPr>
          <p:cNvPicPr>
            <a:picLocks noChangeAspect="1"/>
          </p:cNvPicPr>
          <p:nvPr/>
        </p:nvPicPr>
        <p:blipFill>
          <a:blip r:embed="rId3"/>
          <a:stretch>
            <a:fillRect/>
          </a:stretch>
        </p:blipFill>
        <p:spPr>
          <a:xfrm>
            <a:off x="838200" y="2065663"/>
            <a:ext cx="6083300" cy="4572000"/>
          </a:xfrm>
          <a:prstGeom prst="rect">
            <a:avLst/>
          </a:prstGeom>
        </p:spPr>
      </p:pic>
      <p:sp>
        <p:nvSpPr>
          <p:cNvPr id="7" name="TextBox 6">
            <a:extLst>
              <a:ext uri="{FF2B5EF4-FFF2-40B4-BE49-F238E27FC236}">
                <a16:creationId xmlns:a16="http://schemas.microsoft.com/office/drawing/2014/main" id="{182AFE3E-FE17-0BEE-9625-C68E51DA68E5}"/>
              </a:ext>
            </a:extLst>
          </p:cNvPr>
          <p:cNvSpPr txBox="1"/>
          <p:nvPr/>
        </p:nvSpPr>
        <p:spPr>
          <a:xfrm>
            <a:off x="2247998" y="1708111"/>
            <a:ext cx="3460652" cy="369332"/>
          </a:xfrm>
          <a:prstGeom prst="rect">
            <a:avLst/>
          </a:prstGeom>
          <a:noFill/>
        </p:spPr>
        <p:txBody>
          <a:bodyPr wrap="square" rtlCol="0">
            <a:spAutoFit/>
          </a:bodyPr>
          <a:lstStyle/>
          <a:p>
            <a:r>
              <a:rPr lang="en-US" dirty="0" err="1"/>
              <a:t>NaturalQuestions</a:t>
            </a:r>
            <a:r>
              <a:rPr lang="en-US" dirty="0"/>
              <a:t> Results </a:t>
            </a:r>
          </a:p>
        </p:txBody>
      </p:sp>
      <p:sp>
        <p:nvSpPr>
          <p:cNvPr id="3" name="TextBox 2">
            <a:extLst>
              <a:ext uri="{FF2B5EF4-FFF2-40B4-BE49-F238E27FC236}">
                <a16:creationId xmlns:a16="http://schemas.microsoft.com/office/drawing/2014/main" id="{175D9D97-F3EB-EE37-2D14-0E550188F36B}"/>
              </a:ext>
            </a:extLst>
          </p:cNvPr>
          <p:cNvSpPr txBox="1"/>
          <p:nvPr/>
        </p:nvSpPr>
        <p:spPr>
          <a:xfrm>
            <a:off x="6649378" y="2734934"/>
            <a:ext cx="4602203" cy="1200329"/>
          </a:xfrm>
          <a:prstGeom prst="rect">
            <a:avLst/>
          </a:prstGeom>
          <a:noFill/>
        </p:spPr>
        <p:txBody>
          <a:bodyPr wrap="square" rtlCol="0">
            <a:spAutoFit/>
          </a:bodyPr>
          <a:lstStyle/>
          <a:p>
            <a:r>
              <a:rPr lang="en-US" dirty="0"/>
              <a:t>BTR achieves over </a:t>
            </a:r>
            <a:r>
              <a:rPr lang="en-US" b="1" dirty="0"/>
              <a:t>3x speedup </a:t>
            </a:r>
            <a:r>
              <a:rPr lang="en-US" dirty="0"/>
              <a:t>compared to baselines (Atlas) and provides </a:t>
            </a:r>
            <a:r>
              <a:rPr lang="en-US" b="1" dirty="0"/>
              <a:t>&gt;100x reduction </a:t>
            </a:r>
            <a:r>
              <a:rPr lang="en-US" dirty="0"/>
              <a:t>in storage (compared to </a:t>
            </a:r>
            <a:r>
              <a:rPr lang="en-US" dirty="0" err="1"/>
              <a:t>DeFormer</a:t>
            </a:r>
            <a:r>
              <a:rPr lang="en-US" dirty="0"/>
              <a:t>)</a:t>
            </a:r>
          </a:p>
        </p:txBody>
      </p:sp>
      <p:sp>
        <p:nvSpPr>
          <p:cNvPr id="5" name="TextBox 4">
            <a:extLst>
              <a:ext uri="{FF2B5EF4-FFF2-40B4-BE49-F238E27FC236}">
                <a16:creationId xmlns:a16="http://schemas.microsoft.com/office/drawing/2014/main" id="{58879CF4-EE8E-3FBB-44A4-BFC0C6767369}"/>
              </a:ext>
            </a:extLst>
          </p:cNvPr>
          <p:cNvSpPr txBox="1"/>
          <p:nvPr/>
        </p:nvSpPr>
        <p:spPr>
          <a:xfrm>
            <a:off x="6649378" y="4377081"/>
            <a:ext cx="4602203" cy="646331"/>
          </a:xfrm>
          <a:prstGeom prst="rect">
            <a:avLst/>
          </a:prstGeom>
          <a:noFill/>
        </p:spPr>
        <p:txBody>
          <a:bodyPr wrap="square" rtlCol="0">
            <a:spAutoFit/>
          </a:bodyPr>
          <a:lstStyle/>
          <a:p>
            <a:r>
              <a:rPr lang="en-US" dirty="0"/>
              <a:t>BTR for larger models can achieve &gt;4x speedup, see more results in the paper</a:t>
            </a:r>
          </a:p>
        </p:txBody>
      </p:sp>
      <p:grpSp>
        <p:nvGrpSpPr>
          <p:cNvPr id="14" name="Group 13">
            <a:extLst>
              <a:ext uri="{FF2B5EF4-FFF2-40B4-BE49-F238E27FC236}">
                <a16:creationId xmlns:a16="http://schemas.microsoft.com/office/drawing/2014/main" id="{CA6E7D40-C8F6-E3FA-FA3F-A90EC5396C07}"/>
              </a:ext>
            </a:extLst>
          </p:cNvPr>
          <p:cNvGrpSpPr/>
          <p:nvPr/>
        </p:nvGrpSpPr>
        <p:grpSpPr>
          <a:xfrm>
            <a:off x="2625969" y="2753240"/>
            <a:ext cx="1735016" cy="596657"/>
            <a:chOff x="2625969" y="2753240"/>
            <a:chExt cx="1735016" cy="596657"/>
          </a:xfrm>
        </p:grpSpPr>
        <p:cxnSp>
          <p:nvCxnSpPr>
            <p:cNvPr id="8" name="Straight Arrow Connector 7">
              <a:extLst>
                <a:ext uri="{FF2B5EF4-FFF2-40B4-BE49-F238E27FC236}">
                  <a16:creationId xmlns:a16="http://schemas.microsoft.com/office/drawing/2014/main" id="{88028740-09A7-C091-A5D3-E1348539C36E}"/>
                </a:ext>
              </a:extLst>
            </p:cNvPr>
            <p:cNvCxnSpPr>
              <a:cxnSpLocks/>
            </p:cNvCxnSpPr>
            <p:nvPr/>
          </p:nvCxnSpPr>
          <p:spPr>
            <a:xfrm>
              <a:off x="2836985" y="2753240"/>
              <a:ext cx="1524000" cy="4119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BBD4CB4-5FA7-D058-8B98-FCDA374F03C6}"/>
                </a:ext>
              </a:extLst>
            </p:cNvPr>
            <p:cNvSpPr txBox="1"/>
            <p:nvPr/>
          </p:nvSpPr>
          <p:spPr>
            <a:xfrm>
              <a:off x="2625969" y="2980565"/>
              <a:ext cx="1524000" cy="369332"/>
            </a:xfrm>
            <a:prstGeom prst="rect">
              <a:avLst/>
            </a:prstGeom>
            <a:noFill/>
          </p:spPr>
          <p:txBody>
            <a:bodyPr wrap="square">
              <a:spAutoFit/>
            </a:bodyPr>
            <a:lstStyle/>
            <a:p>
              <a:r>
                <a:rPr lang="en-US" dirty="0">
                  <a:solidFill>
                    <a:srgbClr val="FF0000"/>
                  </a:solidFill>
                </a:rPr>
                <a:t>3x speedup </a:t>
              </a:r>
            </a:p>
          </p:txBody>
        </p:sp>
      </p:grpSp>
      <p:grpSp>
        <p:nvGrpSpPr>
          <p:cNvPr id="15" name="Group 14">
            <a:extLst>
              <a:ext uri="{FF2B5EF4-FFF2-40B4-BE49-F238E27FC236}">
                <a16:creationId xmlns:a16="http://schemas.microsoft.com/office/drawing/2014/main" id="{F6D57291-41AC-B47F-1D49-0C54C62DF1CC}"/>
              </a:ext>
            </a:extLst>
          </p:cNvPr>
          <p:cNvGrpSpPr/>
          <p:nvPr/>
        </p:nvGrpSpPr>
        <p:grpSpPr>
          <a:xfrm>
            <a:off x="3810001" y="2618021"/>
            <a:ext cx="2465315" cy="412217"/>
            <a:chOff x="2836985" y="2710355"/>
            <a:chExt cx="2465315" cy="412217"/>
          </a:xfrm>
        </p:grpSpPr>
        <p:cxnSp>
          <p:nvCxnSpPr>
            <p:cNvPr id="16" name="Straight Arrow Connector 15">
              <a:extLst>
                <a:ext uri="{FF2B5EF4-FFF2-40B4-BE49-F238E27FC236}">
                  <a16:creationId xmlns:a16="http://schemas.microsoft.com/office/drawing/2014/main" id="{F46F4006-B7DD-2A9E-8418-AC4211212050}"/>
                </a:ext>
              </a:extLst>
            </p:cNvPr>
            <p:cNvCxnSpPr>
              <a:cxnSpLocks/>
            </p:cNvCxnSpPr>
            <p:nvPr/>
          </p:nvCxnSpPr>
          <p:spPr>
            <a:xfrm>
              <a:off x="2836985" y="2753240"/>
              <a:ext cx="762000" cy="3693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42F9D31-4771-B233-644A-08B6E6CE20A0}"/>
                </a:ext>
              </a:extLst>
            </p:cNvPr>
            <p:cNvSpPr txBox="1"/>
            <p:nvPr/>
          </p:nvSpPr>
          <p:spPr>
            <a:xfrm>
              <a:off x="3358661" y="2710355"/>
              <a:ext cx="1943639" cy="369332"/>
            </a:xfrm>
            <a:prstGeom prst="rect">
              <a:avLst/>
            </a:prstGeom>
            <a:noFill/>
          </p:spPr>
          <p:txBody>
            <a:bodyPr wrap="square">
              <a:spAutoFit/>
            </a:bodyPr>
            <a:lstStyle/>
            <a:p>
              <a:r>
                <a:rPr lang="en-US" dirty="0">
                  <a:solidFill>
                    <a:srgbClr val="FF0000"/>
                  </a:solidFill>
                </a:rPr>
                <a:t>100x reduction </a:t>
              </a:r>
            </a:p>
          </p:txBody>
        </p:sp>
      </p:grpSp>
      <p:sp>
        <p:nvSpPr>
          <p:cNvPr id="9" name="Footer Placeholder 8">
            <a:extLst>
              <a:ext uri="{FF2B5EF4-FFF2-40B4-BE49-F238E27FC236}">
                <a16:creationId xmlns:a16="http://schemas.microsoft.com/office/drawing/2014/main" id="{7C166B95-6A33-6859-2AAF-1E0F9BF78488}"/>
              </a:ext>
            </a:extLst>
          </p:cNvPr>
          <p:cNvSpPr>
            <a:spLocks noGrp="1"/>
          </p:cNvSpPr>
          <p:nvPr>
            <p:ph type="ftr" sz="quarter" idx="11"/>
          </p:nvPr>
        </p:nvSpPr>
        <p:spPr/>
        <p:txBody>
          <a:bodyPr/>
          <a:lstStyle/>
          <a:p>
            <a:r>
              <a:rPr lang="en-US"/>
              <a:t>BTR, ICLR2024</a:t>
            </a:r>
            <a:endParaRPr lang="en-US" dirty="0"/>
          </a:p>
        </p:txBody>
      </p:sp>
    </p:spTree>
    <p:extLst>
      <p:ext uri="{BB962C8B-B14F-4D97-AF65-F5344CB8AC3E}">
        <p14:creationId xmlns:p14="http://schemas.microsoft.com/office/powerpoint/2010/main" val="418893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childTnLst>
                          </p:cTn>
                        </p:par>
                        <p:par>
                          <p:cTn id="11" fill="hold">
                            <p:stCondLst>
                              <p:cond delay="500"/>
                            </p:stCondLst>
                            <p:childTnLst>
                              <p:par>
                                <p:cTn id="12" presetID="5" presetClass="entr" presetSubtype="1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checkerboard(across)">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heckerboard(across)">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descr="A table with numbers and a number of text&#10;&#10;Description automatically generated with medium confidence">
            <a:extLst>
              <a:ext uri="{FF2B5EF4-FFF2-40B4-BE49-F238E27FC236}">
                <a16:creationId xmlns:a16="http://schemas.microsoft.com/office/drawing/2014/main" id="{C39884B4-A19C-FB50-766A-B532ED624293}"/>
              </a:ext>
            </a:extLst>
          </p:cNvPr>
          <p:cNvPicPr>
            <a:picLocks noChangeAspect="1"/>
          </p:cNvPicPr>
          <p:nvPr/>
        </p:nvPicPr>
        <p:blipFill>
          <a:blip r:embed="rId3"/>
          <a:stretch>
            <a:fillRect/>
          </a:stretch>
        </p:blipFill>
        <p:spPr>
          <a:xfrm>
            <a:off x="2365063" y="1717502"/>
            <a:ext cx="7461874" cy="2767391"/>
          </a:xfrm>
          <a:prstGeom prst="rect">
            <a:avLst/>
          </a:prstGeom>
        </p:spPr>
      </p:pic>
      <p:sp>
        <p:nvSpPr>
          <p:cNvPr id="2" name="Title 1">
            <a:extLst>
              <a:ext uri="{FF2B5EF4-FFF2-40B4-BE49-F238E27FC236}">
                <a16:creationId xmlns:a16="http://schemas.microsoft.com/office/drawing/2014/main" id="{EBDDAB19-A125-808F-CC16-0F3C8EDC90AE}"/>
              </a:ext>
            </a:extLst>
          </p:cNvPr>
          <p:cNvSpPr>
            <a:spLocks noGrp="1"/>
          </p:cNvSpPr>
          <p:nvPr>
            <p:ph type="title"/>
          </p:nvPr>
        </p:nvSpPr>
        <p:spPr/>
        <p:txBody>
          <a:bodyPr/>
          <a:lstStyle/>
          <a:p>
            <a:r>
              <a:rPr lang="en-US" dirty="0"/>
              <a:t>Each component in BTR is effective</a:t>
            </a:r>
          </a:p>
        </p:txBody>
      </p:sp>
      <p:sp>
        <p:nvSpPr>
          <p:cNvPr id="4" name="Slide Number Placeholder 3">
            <a:extLst>
              <a:ext uri="{FF2B5EF4-FFF2-40B4-BE49-F238E27FC236}">
                <a16:creationId xmlns:a16="http://schemas.microsoft.com/office/drawing/2014/main" id="{7A5E01DD-E9F7-2E09-81D3-D7D43D8AE9B4}"/>
              </a:ext>
            </a:extLst>
          </p:cNvPr>
          <p:cNvSpPr>
            <a:spLocks noGrp="1"/>
          </p:cNvSpPr>
          <p:nvPr>
            <p:ph type="sldNum" sz="quarter" idx="12"/>
          </p:nvPr>
        </p:nvSpPr>
        <p:spPr/>
        <p:txBody>
          <a:bodyPr/>
          <a:lstStyle/>
          <a:p>
            <a:fld id="{31956DAD-D1DD-664D-8094-2A95DFD5A69C}" type="slidenum">
              <a:rPr lang="en-US" smtClean="0"/>
              <a:t>12</a:t>
            </a:fld>
            <a:endParaRPr lang="en-US"/>
          </a:p>
        </p:txBody>
      </p:sp>
      <p:sp>
        <p:nvSpPr>
          <p:cNvPr id="7" name="Rounded Rectangle 6">
            <a:extLst>
              <a:ext uri="{FF2B5EF4-FFF2-40B4-BE49-F238E27FC236}">
                <a16:creationId xmlns:a16="http://schemas.microsoft.com/office/drawing/2014/main" id="{9F305AE7-D578-C860-8C1E-049C81AAB001}"/>
              </a:ext>
            </a:extLst>
          </p:cNvPr>
          <p:cNvSpPr/>
          <p:nvPr/>
        </p:nvSpPr>
        <p:spPr>
          <a:xfrm>
            <a:off x="7425406" y="2939554"/>
            <a:ext cx="457200" cy="822960"/>
          </a:xfrm>
          <a:prstGeom prst="roundRect">
            <a:avLst>
              <a:gd name="adj" fmla="val 15705"/>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989C68F8-57B4-BE87-5C8E-661F2BE255D8}"/>
              </a:ext>
            </a:extLst>
          </p:cNvPr>
          <p:cNvCxnSpPr>
            <a:cxnSpLocks/>
          </p:cNvCxnSpPr>
          <p:nvPr/>
        </p:nvCxnSpPr>
        <p:spPr>
          <a:xfrm>
            <a:off x="8293719" y="3194345"/>
            <a:ext cx="1315844"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Rounded Rectangle 9">
            <a:extLst>
              <a:ext uri="{FF2B5EF4-FFF2-40B4-BE49-F238E27FC236}">
                <a16:creationId xmlns:a16="http://schemas.microsoft.com/office/drawing/2014/main" id="{0CCF89E0-9CD3-8E7E-2787-B181E244FE1C}"/>
              </a:ext>
            </a:extLst>
          </p:cNvPr>
          <p:cNvSpPr/>
          <p:nvPr/>
        </p:nvSpPr>
        <p:spPr>
          <a:xfrm>
            <a:off x="7436557" y="3817674"/>
            <a:ext cx="457200" cy="420949"/>
          </a:xfrm>
          <a:prstGeom prst="roundRect">
            <a:avLst>
              <a:gd name="adj" fmla="val 15705"/>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1408BB6-80EC-C7B5-00BD-0D92FD4CD863}"/>
              </a:ext>
            </a:extLst>
          </p:cNvPr>
          <p:cNvSpPr txBox="1"/>
          <p:nvPr/>
        </p:nvSpPr>
        <p:spPr>
          <a:xfrm>
            <a:off x="1553849" y="4612189"/>
            <a:ext cx="8988738" cy="646331"/>
          </a:xfrm>
          <a:prstGeom prst="rect">
            <a:avLst/>
          </a:prstGeom>
          <a:noFill/>
        </p:spPr>
        <p:txBody>
          <a:bodyPr wrap="square" rtlCol="0">
            <a:spAutoFit/>
          </a:bodyPr>
          <a:lstStyle/>
          <a:p>
            <a:pPr marL="285750" indent="-285750">
              <a:buFont typeface="Arial" panose="020B0604020202020204" pitchFamily="34" charset="0"/>
              <a:buChar char="•"/>
            </a:pPr>
            <a:r>
              <a:rPr lang="en-US" dirty="0"/>
              <a:t>BTR efficiency gains (improved throughput and reduced storage) mainly come from cacheable binary token representations</a:t>
            </a:r>
          </a:p>
        </p:txBody>
      </p:sp>
      <p:sp>
        <p:nvSpPr>
          <p:cNvPr id="12" name="TextBox 11">
            <a:extLst>
              <a:ext uri="{FF2B5EF4-FFF2-40B4-BE49-F238E27FC236}">
                <a16:creationId xmlns:a16="http://schemas.microsoft.com/office/drawing/2014/main" id="{B090D3B7-4A22-2F8B-CCD3-D672A4491F0E}"/>
              </a:ext>
            </a:extLst>
          </p:cNvPr>
          <p:cNvSpPr txBox="1"/>
          <p:nvPr/>
        </p:nvSpPr>
        <p:spPr>
          <a:xfrm>
            <a:off x="1553849" y="5489951"/>
            <a:ext cx="9095566" cy="369332"/>
          </a:xfrm>
          <a:prstGeom prst="rect">
            <a:avLst/>
          </a:prstGeom>
          <a:noFill/>
        </p:spPr>
        <p:txBody>
          <a:bodyPr wrap="square" rtlCol="0">
            <a:spAutoFit/>
          </a:bodyPr>
          <a:lstStyle/>
          <a:p>
            <a:pPr marL="285750" indent="-285750">
              <a:buFont typeface="Arial" panose="020B0604020202020204" pitchFamily="34" charset="0"/>
              <a:buChar char="•"/>
            </a:pPr>
            <a:r>
              <a:rPr lang="en-US" dirty="0"/>
              <a:t>BTR training reduces the accuracy loss caused by efficiency techniques</a:t>
            </a:r>
          </a:p>
        </p:txBody>
      </p:sp>
      <p:sp>
        <p:nvSpPr>
          <p:cNvPr id="3" name="Footer Placeholder 2">
            <a:extLst>
              <a:ext uri="{FF2B5EF4-FFF2-40B4-BE49-F238E27FC236}">
                <a16:creationId xmlns:a16="http://schemas.microsoft.com/office/drawing/2014/main" id="{8DE2BB33-7DC2-490E-2CAF-355A37274740}"/>
              </a:ext>
            </a:extLst>
          </p:cNvPr>
          <p:cNvSpPr>
            <a:spLocks noGrp="1"/>
          </p:cNvSpPr>
          <p:nvPr>
            <p:ph type="ftr" sz="quarter" idx="11"/>
          </p:nvPr>
        </p:nvSpPr>
        <p:spPr/>
        <p:txBody>
          <a:bodyPr/>
          <a:lstStyle/>
          <a:p>
            <a:r>
              <a:rPr lang="en-US"/>
              <a:t>BTR, ICLR2024</a:t>
            </a:r>
            <a:endParaRPr lang="en-US" dirty="0"/>
          </a:p>
        </p:txBody>
      </p:sp>
    </p:spTree>
    <p:extLst>
      <p:ext uri="{BB962C8B-B14F-4D97-AF65-F5344CB8AC3E}">
        <p14:creationId xmlns:p14="http://schemas.microsoft.com/office/powerpoint/2010/main" val="292761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par>
                                <p:cTn id="9" presetID="3" presetClass="entr" presetSubtype="1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linds(horizont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dissolve">
                                      <p:cBhvr>
                                        <p:cTn id="21" dur="500"/>
                                        <p:tgtEl>
                                          <p:spTgt spid="12"/>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linds(horizont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69B83-99CD-9B0C-CAA3-9BB27FE4BE62}"/>
              </a:ext>
            </a:extLst>
          </p:cNvPr>
          <p:cNvSpPr>
            <a:spLocks noGrp="1"/>
          </p:cNvSpPr>
          <p:nvPr>
            <p:ph type="title"/>
          </p:nvPr>
        </p:nvSpPr>
        <p:spPr/>
        <p:txBody>
          <a:bodyPr/>
          <a:lstStyle/>
          <a:p>
            <a:r>
              <a:rPr lang="en-US" dirty="0"/>
              <a:t>BTR takeaways and impact</a:t>
            </a:r>
          </a:p>
        </p:txBody>
      </p:sp>
      <p:sp>
        <p:nvSpPr>
          <p:cNvPr id="5" name="Slide Number Placeholder 4">
            <a:extLst>
              <a:ext uri="{FF2B5EF4-FFF2-40B4-BE49-F238E27FC236}">
                <a16:creationId xmlns:a16="http://schemas.microsoft.com/office/drawing/2014/main" id="{673B4897-5E4B-5B4B-3FE3-057CEFD9BA30}"/>
              </a:ext>
            </a:extLst>
          </p:cNvPr>
          <p:cNvSpPr>
            <a:spLocks noGrp="1"/>
          </p:cNvSpPr>
          <p:nvPr>
            <p:ph type="sldNum" sz="quarter" idx="12"/>
          </p:nvPr>
        </p:nvSpPr>
        <p:spPr/>
        <p:txBody>
          <a:bodyPr/>
          <a:lstStyle/>
          <a:p>
            <a:fld id="{78DE4B17-6289-E84A-BC19-07F76FE2C17C}" type="slidenum">
              <a:rPr lang="en-US" smtClean="0"/>
              <a:pPr/>
              <a:t>13</a:t>
            </a:fld>
            <a:endParaRPr lang="en-US" dirty="0"/>
          </a:p>
        </p:txBody>
      </p:sp>
      <p:sp>
        <p:nvSpPr>
          <p:cNvPr id="8" name="TextBox 7">
            <a:extLst>
              <a:ext uri="{FF2B5EF4-FFF2-40B4-BE49-F238E27FC236}">
                <a16:creationId xmlns:a16="http://schemas.microsoft.com/office/drawing/2014/main" id="{3BE1CFB0-61B3-1860-2A71-BB8F88AE7839}"/>
              </a:ext>
            </a:extLst>
          </p:cNvPr>
          <p:cNvSpPr txBox="1"/>
          <p:nvPr/>
        </p:nvSpPr>
        <p:spPr>
          <a:xfrm>
            <a:off x="838200" y="3183158"/>
            <a:ext cx="10281138" cy="830997"/>
          </a:xfrm>
          <a:prstGeom prst="rect">
            <a:avLst/>
          </a:prstGeom>
          <a:noFill/>
        </p:spPr>
        <p:txBody>
          <a:bodyPr wrap="square" rtlCol="0">
            <a:spAutoFit/>
          </a:bodyPr>
          <a:lstStyle/>
          <a:p>
            <a:pPr marL="342900" indent="-342900">
              <a:buFont typeface="Wingdings" pitchFamily="2" charset="2"/>
              <a:buChar char="ü"/>
            </a:pPr>
            <a:r>
              <a:rPr lang="en-US" sz="2400" dirty="0"/>
              <a:t>BTR achieves over </a:t>
            </a:r>
            <a:r>
              <a:rPr lang="en-US" sz="2400" b="1" dirty="0"/>
              <a:t>3-4x</a:t>
            </a:r>
            <a:r>
              <a:rPr lang="en-US" sz="2400" dirty="0"/>
              <a:t> inference speedup, reduces storage by over </a:t>
            </a:r>
            <a:r>
              <a:rPr lang="en-US" sz="2400" b="1" dirty="0"/>
              <a:t>100x</a:t>
            </a:r>
            <a:r>
              <a:rPr lang="en-US" sz="2400" dirty="0"/>
              <a:t> while maintaining task performance</a:t>
            </a:r>
          </a:p>
        </p:txBody>
      </p:sp>
      <p:sp>
        <p:nvSpPr>
          <p:cNvPr id="9" name="TextBox 8">
            <a:extLst>
              <a:ext uri="{FF2B5EF4-FFF2-40B4-BE49-F238E27FC236}">
                <a16:creationId xmlns:a16="http://schemas.microsoft.com/office/drawing/2014/main" id="{7DC1D7BB-8BDD-895B-F170-848D5D2772F9}"/>
              </a:ext>
            </a:extLst>
          </p:cNvPr>
          <p:cNvSpPr txBox="1"/>
          <p:nvPr/>
        </p:nvSpPr>
        <p:spPr>
          <a:xfrm>
            <a:off x="838200" y="4598415"/>
            <a:ext cx="10515600" cy="830997"/>
          </a:xfrm>
          <a:prstGeom prst="rect">
            <a:avLst/>
          </a:prstGeom>
          <a:noFill/>
        </p:spPr>
        <p:txBody>
          <a:bodyPr wrap="square" rtlCol="0">
            <a:spAutoFit/>
          </a:bodyPr>
          <a:lstStyle>
            <a:defPPr>
              <a:defRPr lang="en-US"/>
            </a:defPPr>
            <a:lvl1pPr>
              <a:defRPr sz="2400"/>
            </a:lvl1pPr>
          </a:lstStyle>
          <a:p>
            <a:pPr marL="342900" indent="-342900">
              <a:buFont typeface="Wingdings" pitchFamily="2" charset="2"/>
              <a:buChar char="ü"/>
            </a:pPr>
            <a:r>
              <a:rPr lang="en-US" dirty="0"/>
              <a:t>Binary representations could potentially </a:t>
            </a:r>
            <a:r>
              <a:rPr lang="en-US" b="1" dirty="0"/>
              <a:t>supercharge on-device LMs</a:t>
            </a:r>
            <a:r>
              <a:rPr lang="en-US" dirty="0"/>
              <a:t>, especially for personalized tasks that require storing local knowledge</a:t>
            </a:r>
          </a:p>
        </p:txBody>
      </p:sp>
      <p:sp>
        <p:nvSpPr>
          <p:cNvPr id="10" name="TextBox 9">
            <a:extLst>
              <a:ext uri="{FF2B5EF4-FFF2-40B4-BE49-F238E27FC236}">
                <a16:creationId xmlns:a16="http://schemas.microsoft.com/office/drawing/2014/main" id="{1ED50E05-837D-B222-26B1-7C44F173A2EA}"/>
              </a:ext>
            </a:extLst>
          </p:cNvPr>
          <p:cNvSpPr txBox="1"/>
          <p:nvPr/>
        </p:nvSpPr>
        <p:spPr>
          <a:xfrm>
            <a:off x="838200" y="1767901"/>
            <a:ext cx="10281139" cy="830997"/>
          </a:xfrm>
          <a:prstGeom prst="rect">
            <a:avLst/>
          </a:prstGeom>
          <a:noFill/>
        </p:spPr>
        <p:txBody>
          <a:bodyPr wrap="square" rtlCol="0">
            <a:spAutoFit/>
          </a:bodyPr>
          <a:lstStyle/>
          <a:p>
            <a:pPr marL="342900" indent="-342900">
              <a:buFont typeface="Wingdings" pitchFamily="2" charset="2"/>
              <a:buChar char="ü"/>
            </a:pPr>
            <a:r>
              <a:rPr lang="en-US" sz="2400" dirty="0"/>
              <a:t>We design BTR, </a:t>
            </a:r>
            <a:r>
              <a:rPr lang="en-US" sz="2400" b="1" dirty="0"/>
              <a:t>cacheable and calibrated binary token representations </a:t>
            </a:r>
            <a:r>
              <a:rPr lang="en-US" sz="2400" dirty="0"/>
              <a:t>to improve the inference efficiency of retrieval LMs</a:t>
            </a:r>
          </a:p>
        </p:txBody>
      </p:sp>
      <p:sp>
        <p:nvSpPr>
          <p:cNvPr id="3" name="Footer Placeholder 2">
            <a:extLst>
              <a:ext uri="{FF2B5EF4-FFF2-40B4-BE49-F238E27FC236}">
                <a16:creationId xmlns:a16="http://schemas.microsoft.com/office/drawing/2014/main" id="{7DDB6CF4-BB78-740C-7AD6-4D4FF9743EC1}"/>
              </a:ext>
            </a:extLst>
          </p:cNvPr>
          <p:cNvSpPr>
            <a:spLocks noGrp="1"/>
          </p:cNvSpPr>
          <p:nvPr>
            <p:ph type="ftr" sz="quarter" idx="11"/>
          </p:nvPr>
        </p:nvSpPr>
        <p:spPr/>
        <p:txBody>
          <a:bodyPr/>
          <a:lstStyle/>
          <a:p>
            <a:r>
              <a:rPr lang="en-US"/>
              <a:t>BTR, ICLR2024</a:t>
            </a:r>
            <a:endParaRPr lang="en-US" dirty="0"/>
          </a:p>
        </p:txBody>
      </p:sp>
    </p:spTree>
    <p:custDataLst>
      <p:tags r:id="rId1"/>
    </p:custDataLst>
    <p:extLst>
      <p:ext uri="{BB962C8B-B14F-4D97-AF65-F5344CB8AC3E}">
        <p14:creationId xmlns:p14="http://schemas.microsoft.com/office/powerpoint/2010/main" val="1621950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creenshot of a video game&#10;&#10;Description automatically generated">
            <a:extLst>
              <a:ext uri="{FF2B5EF4-FFF2-40B4-BE49-F238E27FC236}">
                <a16:creationId xmlns:a16="http://schemas.microsoft.com/office/drawing/2014/main" id="{D208E6D7-EAF9-C6EC-E2CF-8B5299506C0C}"/>
              </a:ext>
            </a:extLst>
          </p:cNvPr>
          <p:cNvPicPr>
            <a:picLocks noChangeAspect="1"/>
          </p:cNvPicPr>
          <p:nvPr/>
        </p:nvPicPr>
        <p:blipFill rotWithShape="1">
          <a:blip r:embed="rId3"/>
          <a:srcRect b="31240"/>
          <a:stretch/>
        </p:blipFill>
        <p:spPr>
          <a:xfrm>
            <a:off x="2112284" y="1871793"/>
            <a:ext cx="7967431" cy="3114413"/>
          </a:xfrm>
          <a:prstGeom prst="rect">
            <a:avLst/>
          </a:prstGeom>
        </p:spPr>
      </p:pic>
      <p:sp>
        <p:nvSpPr>
          <p:cNvPr id="2" name="Title 1">
            <a:extLst>
              <a:ext uri="{FF2B5EF4-FFF2-40B4-BE49-F238E27FC236}">
                <a16:creationId xmlns:a16="http://schemas.microsoft.com/office/drawing/2014/main" id="{9C099FF7-1DD7-6412-16FD-D54FA631A071}"/>
              </a:ext>
            </a:extLst>
          </p:cNvPr>
          <p:cNvSpPr>
            <a:spLocks noGrp="1"/>
          </p:cNvSpPr>
          <p:nvPr>
            <p:ph type="title"/>
          </p:nvPr>
        </p:nvSpPr>
        <p:spPr>
          <a:xfrm>
            <a:off x="838200" y="220337"/>
            <a:ext cx="10849708" cy="963304"/>
          </a:xfrm>
        </p:spPr>
        <p:txBody>
          <a:bodyPr>
            <a:noAutofit/>
          </a:bodyPr>
          <a:lstStyle/>
          <a:p>
            <a:r>
              <a:rPr lang="en-US" dirty="0"/>
              <a:t>Retrieval LMs address issues like hallucination</a:t>
            </a:r>
          </a:p>
        </p:txBody>
      </p:sp>
      <p:sp>
        <p:nvSpPr>
          <p:cNvPr id="4" name="Slide Number Placeholder 3">
            <a:extLst>
              <a:ext uri="{FF2B5EF4-FFF2-40B4-BE49-F238E27FC236}">
                <a16:creationId xmlns:a16="http://schemas.microsoft.com/office/drawing/2014/main" id="{248C39AE-F14D-956E-28B9-0F6C50E60543}"/>
              </a:ext>
            </a:extLst>
          </p:cNvPr>
          <p:cNvSpPr>
            <a:spLocks noGrp="1"/>
          </p:cNvSpPr>
          <p:nvPr>
            <p:ph type="sldNum" sz="quarter" idx="12"/>
          </p:nvPr>
        </p:nvSpPr>
        <p:spPr/>
        <p:txBody>
          <a:bodyPr/>
          <a:lstStyle/>
          <a:p>
            <a:fld id="{31956DAD-D1DD-664D-8094-2A95DFD5A69C}" type="slidenum">
              <a:rPr lang="en-US" smtClean="0"/>
              <a:t>2</a:t>
            </a:fld>
            <a:endParaRPr lang="en-US"/>
          </a:p>
        </p:txBody>
      </p:sp>
      <p:cxnSp>
        <p:nvCxnSpPr>
          <p:cNvPr id="16" name="Straight Connector 15">
            <a:extLst>
              <a:ext uri="{FF2B5EF4-FFF2-40B4-BE49-F238E27FC236}">
                <a16:creationId xmlns:a16="http://schemas.microsoft.com/office/drawing/2014/main" id="{41CF3725-3327-2B17-037D-2EEC49428A99}"/>
              </a:ext>
            </a:extLst>
          </p:cNvPr>
          <p:cNvCxnSpPr>
            <a:cxnSpLocks/>
          </p:cNvCxnSpPr>
          <p:nvPr/>
        </p:nvCxnSpPr>
        <p:spPr>
          <a:xfrm>
            <a:off x="4323808" y="3624261"/>
            <a:ext cx="30373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26595D3-59A7-F4C5-4442-2E757BF03575}"/>
              </a:ext>
            </a:extLst>
          </p:cNvPr>
          <p:cNvCxnSpPr>
            <a:cxnSpLocks/>
          </p:cNvCxnSpPr>
          <p:nvPr/>
        </p:nvCxnSpPr>
        <p:spPr>
          <a:xfrm>
            <a:off x="6066288" y="3951817"/>
            <a:ext cx="172569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8E6BD2C9-C0B4-0740-04C0-E86EC3D3E435}"/>
              </a:ext>
            </a:extLst>
          </p:cNvPr>
          <p:cNvSpPr>
            <a:spLocks noGrp="1"/>
          </p:cNvSpPr>
          <p:nvPr>
            <p:ph type="ftr" sz="quarter" idx="11"/>
          </p:nvPr>
        </p:nvSpPr>
        <p:spPr/>
        <p:txBody>
          <a:bodyPr/>
          <a:lstStyle/>
          <a:p>
            <a:r>
              <a:rPr lang="en-US"/>
              <a:t>BTR, ICLR2024</a:t>
            </a:r>
            <a:endParaRPr lang="en-US" dirty="0"/>
          </a:p>
        </p:txBody>
      </p:sp>
    </p:spTree>
    <p:extLst>
      <p:ext uri="{BB962C8B-B14F-4D97-AF65-F5344CB8AC3E}">
        <p14:creationId xmlns:p14="http://schemas.microsoft.com/office/powerpoint/2010/main" val="514830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99FF7-1DD7-6412-16FD-D54FA631A071}"/>
              </a:ext>
            </a:extLst>
          </p:cNvPr>
          <p:cNvSpPr>
            <a:spLocks noGrp="1"/>
          </p:cNvSpPr>
          <p:nvPr>
            <p:ph type="title"/>
          </p:nvPr>
        </p:nvSpPr>
        <p:spPr>
          <a:xfrm>
            <a:off x="838199" y="220337"/>
            <a:ext cx="10779369" cy="963304"/>
          </a:xfrm>
        </p:spPr>
        <p:txBody>
          <a:bodyPr>
            <a:noAutofit/>
          </a:bodyPr>
          <a:lstStyle/>
          <a:p>
            <a:r>
              <a:rPr lang="en-US" dirty="0"/>
              <a:t>Retrieval-augmented language models are slow</a:t>
            </a:r>
          </a:p>
        </p:txBody>
      </p:sp>
      <p:sp>
        <p:nvSpPr>
          <p:cNvPr id="4" name="Slide Number Placeholder 3">
            <a:extLst>
              <a:ext uri="{FF2B5EF4-FFF2-40B4-BE49-F238E27FC236}">
                <a16:creationId xmlns:a16="http://schemas.microsoft.com/office/drawing/2014/main" id="{248C39AE-F14D-956E-28B9-0F6C50E60543}"/>
              </a:ext>
            </a:extLst>
          </p:cNvPr>
          <p:cNvSpPr>
            <a:spLocks noGrp="1"/>
          </p:cNvSpPr>
          <p:nvPr>
            <p:ph type="sldNum" sz="quarter" idx="12"/>
          </p:nvPr>
        </p:nvSpPr>
        <p:spPr/>
        <p:txBody>
          <a:bodyPr/>
          <a:lstStyle/>
          <a:p>
            <a:fld id="{31956DAD-D1DD-664D-8094-2A95DFD5A69C}" type="slidenum">
              <a:rPr lang="en-US" smtClean="0"/>
              <a:t>3</a:t>
            </a:fld>
            <a:endParaRPr lang="en-US"/>
          </a:p>
        </p:txBody>
      </p:sp>
      <p:sp>
        <p:nvSpPr>
          <p:cNvPr id="3" name="Rounded Rectangle 2">
            <a:extLst>
              <a:ext uri="{FF2B5EF4-FFF2-40B4-BE49-F238E27FC236}">
                <a16:creationId xmlns:a16="http://schemas.microsoft.com/office/drawing/2014/main" id="{43CA902B-3A87-2DEF-F923-6FEEA4144CA2}"/>
              </a:ext>
            </a:extLst>
          </p:cNvPr>
          <p:cNvSpPr/>
          <p:nvPr/>
        </p:nvSpPr>
        <p:spPr>
          <a:xfrm>
            <a:off x="5895629" y="2068679"/>
            <a:ext cx="4431712" cy="2503321"/>
          </a:xfrm>
          <a:prstGeom prst="roundRect">
            <a:avLst>
              <a:gd name="adj" fmla="val 6512"/>
            </a:avLst>
          </a:prstGeom>
          <a:ln w="38100">
            <a:solidFill>
              <a:schemeClr val="accent1">
                <a:lumMod val="40000"/>
                <a:lumOff val="60000"/>
              </a:schemeClr>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800" dirty="0"/>
          </a:p>
        </p:txBody>
      </p:sp>
      <p:sp>
        <p:nvSpPr>
          <p:cNvPr id="5" name="Google Shape;452;p12">
            <a:extLst>
              <a:ext uri="{FF2B5EF4-FFF2-40B4-BE49-F238E27FC236}">
                <a16:creationId xmlns:a16="http://schemas.microsoft.com/office/drawing/2014/main" id="{5A1B34BD-9D5F-F703-2B86-A2F1F31A9D9C}"/>
              </a:ext>
            </a:extLst>
          </p:cNvPr>
          <p:cNvSpPr/>
          <p:nvPr/>
        </p:nvSpPr>
        <p:spPr>
          <a:xfrm>
            <a:off x="374371" y="3226918"/>
            <a:ext cx="914400" cy="484845"/>
          </a:xfrm>
          <a:prstGeom prst="roundRect">
            <a:avLst>
              <a:gd name="adj" fmla="val 16667"/>
            </a:avLst>
          </a:prstGeom>
          <a:solidFill>
            <a:srgbClr val="D9D2E9">
              <a:alpha val="50196"/>
            </a:srgbClr>
          </a:solidFill>
          <a:ln w="9525" cap="flat" cmpd="sng">
            <a:solidFill>
              <a:srgbClr val="7030A0">
                <a:alpha val="50196"/>
              </a:srgbClr>
            </a:solidFill>
            <a:prstDash val="solid"/>
            <a:round/>
            <a:headEnd type="none" w="sm" len="sm"/>
            <a:tailEnd type="none" w="sm" len="sm"/>
          </a:ln>
        </p:spPr>
        <p:txBody>
          <a:bodyPr spcFirstLastPara="1" wrap="square" lIns="102853" tIns="102853" rIns="102853" bIns="102853" anchor="ctr" anchorCtr="0">
            <a:noAutofit/>
          </a:bodyPr>
          <a:lstStyle/>
          <a:p>
            <a:pPr algn="ctr"/>
            <a:r>
              <a:rPr lang="en-US" dirty="0">
                <a:cs typeface="Segoe UI" panose="020B0502040204020203" pitchFamily="34" charset="0"/>
                <a:sym typeface="Calibri"/>
              </a:rPr>
              <a:t>Query</a:t>
            </a:r>
            <a:endParaRPr dirty="0">
              <a:cs typeface="Segoe UI" panose="020B0502040204020203" pitchFamily="34" charset="0"/>
              <a:sym typeface="Calibri"/>
            </a:endParaRPr>
          </a:p>
        </p:txBody>
      </p:sp>
      <p:sp>
        <p:nvSpPr>
          <p:cNvPr id="6" name="TextBox 5">
            <a:extLst>
              <a:ext uri="{FF2B5EF4-FFF2-40B4-BE49-F238E27FC236}">
                <a16:creationId xmlns:a16="http://schemas.microsoft.com/office/drawing/2014/main" id="{1D94F671-C620-E313-1572-0237144CFD43}"/>
              </a:ext>
            </a:extLst>
          </p:cNvPr>
          <p:cNvSpPr txBox="1"/>
          <p:nvPr/>
        </p:nvSpPr>
        <p:spPr>
          <a:xfrm>
            <a:off x="1535615" y="4072657"/>
            <a:ext cx="1828800" cy="365760"/>
          </a:xfrm>
          <a:prstGeom prst="rect">
            <a:avLst/>
          </a:prstGeom>
          <a:noFill/>
        </p:spPr>
        <p:txBody>
          <a:bodyPr wrap="none" rtlCol="0">
            <a:spAutoFit/>
          </a:bodyPr>
          <a:lstStyle/>
          <a:p>
            <a:pPr algn="ctr"/>
            <a:r>
              <a:rPr lang="en-US" sz="2000" dirty="0"/>
              <a:t>Corpus Index</a:t>
            </a:r>
          </a:p>
        </p:txBody>
      </p:sp>
      <p:sp>
        <p:nvSpPr>
          <p:cNvPr id="7" name="Rounded Rectangle 6">
            <a:extLst>
              <a:ext uri="{FF2B5EF4-FFF2-40B4-BE49-F238E27FC236}">
                <a16:creationId xmlns:a16="http://schemas.microsoft.com/office/drawing/2014/main" id="{9EB52A71-D1FE-C018-9FF8-3993B5C19981}"/>
              </a:ext>
            </a:extLst>
          </p:cNvPr>
          <p:cNvSpPr/>
          <p:nvPr/>
        </p:nvSpPr>
        <p:spPr>
          <a:xfrm>
            <a:off x="1535615" y="3150546"/>
            <a:ext cx="1828800" cy="640080"/>
          </a:xfrm>
          <a:prstGeom prst="roundRect">
            <a:avLst/>
          </a:prstGeom>
          <a:ln w="38100">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t>Retriever</a:t>
            </a:r>
          </a:p>
        </p:txBody>
      </p:sp>
      <p:cxnSp>
        <p:nvCxnSpPr>
          <p:cNvPr id="8" name="Straight Arrow Connector 7">
            <a:extLst>
              <a:ext uri="{FF2B5EF4-FFF2-40B4-BE49-F238E27FC236}">
                <a16:creationId xmlns:a16="http://schemas.microsoft.com/office/drawing/2014/main" id="{65FB45E1-4B95-2110-5646-387206DB0446}"/>
              </a:ext>
            </a:extLst>
          </p:cNvPr>
          <p:cNvCxnSpPr>
            <a:cxnSpLocks/>
            <a:stCxn id="5" idx="3"/>
            <a:endCxn id="7" idx="1"/>
          </p:cNvCxnSpPr>
          <p:nvPr/>
        </p:nvCxnSpPr>
        <p:spPr>
          <a:xfrm>
            <a:off x="1288771" y="3469341"/>
            <a:ext cx="246844" cy="1245"/>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9B2952B-CA2F-EEF9-F29B-31474FCD88B7}"/>
              </a:ext>
            </a:extLst>
          </p:cNvPr>
          <p:cNvCxnSpPr>
            <a:cxnSpLocks/>
            <a:stCxn id="7" idx="3"/>
            <a:endCxn id="30" idx="1"/>
          </p:cNvCxnSpPr>
          <p:nvPr/>
        </p:nvCxnSpPr>
        <p:spPr>
          <a:xfrm flipV="1">
            <a:off x="3364415" y="3469341"/>
            <a:ext cx="233266" cy="1245"/>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3F7EA82-C7C7-5BE6-6AB1-40F24FFBF3F1}"/>
              </a:ext>
            </a:extLst>
          </p:cNvPr>
          <p:cNvCxnSpPr>
            <a:cxnSpLocks/>
            <a:stCxn id="3" idx="3"/>
            <a:endCxn id="12" idx="1"/>
          </p:cNvCxnSpPr>
          <p:nvPr/>
        </p:nvCxnSpPr>
        <p:spPr>
          <a:xfrm flipV="1">
            <a:off x="10327341" y="3320339"/>
            <a:ext cx="286202" cy="1"/>
          </a:xfrm>
          <a:prstGeom prst="straightConnector1">
            <a:avLst/>
          </a:prstGeom>
          <a:ln w="38100">
            <a:solidFill>
              <a:schemeClr val="accent1">
                <a:lumMod val="60000"/>
                <a:lumOff val="40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12" name="TextBox 11">
            <a:extLst>
              <a:ext uri="{FF2B5EF4-FFF2-40B4-BE49-F238E27FC236}">
                <a16:creationId xmlns:a16="http://schemas.microsoft.com/office/drawing/2014/main" id="{FCBF9802-EF37-0994-FF5D-FCF2E8EAFD3F}"/>
              </a:ext>
            </a:extLst>
          </p:cNvPr>
          <p:cNvSpPr txBox="1"/>
          <p:nvPr/>
        </p:nvSpPr>
        <p:spPr>
          <a:xfrm>
            <a:off x="10613543" y="3137459"/>
            <a:ext cx="1097280" cy="365760"/>
          </a:xfrm>
          <a:prstGeom prst="rect">
            <a:avLst/>
          </a:prstGeom>
          <a:noFill/>
        </p:spPr>
        <p:txBody>
          <a:bodyPr wrap="square">
            <a:spAutoFit/>
          </a:bodyPr>
          <a:lstStyle/>
          <a:p>
            <a:pPr algn="ctr"/>
            <a:r>
              <a:rPr lang="en-US" dirty="0"/>
              <a:t>Answers</a:t>
            </a:r>
          </a:p>
        </p:txBody>
      </p:sp>
      <p:sp>
        <p:nvSpPr>
          <p:cNvPr id="13" name="Rounded Rectangle 12">
            <a:extLst>
              <a:ext uri="{FF2B5EF4-FFF2-40B4-BE49-F238E27FC236}">
                <a16:creationId xmlns:a16="http://schemas.microsoft.com/office/drawing/2014/main" id="{A1890293-A7B6-6E1F-C221-25581A15310A}"/>
              </a:ext>
            </a:extLst>
          </p:cNvPr>
          <p:cNvSpPr/>
          <p:nvPr/>
        </p:nvSpPr>
        <p:spPr>
          <a:xfrm>
            <a:off x="6109578" y="2719204"/>
            <a:ext cx="1349331" cy="1537395"/>
          </a:xfrm>
          <a:prstGeom prst="roundRect">
            <a:avLst>
              <a:gd name="adj" fmla="val 12343"/>
            </a:avLst>
          </a:prstGeom>
          <a:noFill/>
          <a:ln w="19050">
            <a:solidFill>
              <a:schemeClr val="accent6"/>
            </a:solidFill>
            <a:prstDash val="lg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04826F2-B7D3-EC8D-2D54-D843B03CF078}"/>
              </a:ext>
            </a:extLst>
          </p:cNvPr>
          <p:cNvSpPr txBox="1"/>
          <p:nvPr/>
        </p:nvSpPr>
        <p:spPr>
          <a:xfrm>
            <a:off x="7392707" y="2091244"/>
            <a:ext cx="1634980" cy="523220"/>
          </a:xfrm>
          <a:prstGeom prst="rect">
            <a:avLst/>
          </a:prstGeom>
          <a:noFill/>
        </p:spPr>
        <p:txBody>
          <a:bodyPr wrap="square">
            <a:spAutoFit/>
          </a:bodyPr>
          <a:lstStyle>
            <a:defPPr>
              <a:defRPr lang="en-US"/>
            </a:defPPr>
            <a:lvl1pPr>
              <a:defRPr sz="2800"/>
            </a:lvl1pPr>
          </a:lstStyle>
          <a:p>
            <a:pPr algn="ctr"/>
            <a:r>
              <a:rPr lang="en-US" b="1" dirty="0">
                <a:cs typeface="Segoe UI" panose="020B0502040204020203" pitchFamily="34" charset="0"/>
              </a:rPr>
              <a:t>Reader</a:t>
            </a:r>
          </a:p>
        </p:txBody>
      </p:sp>
      <p:sp>
        <p:nvSpPr>
          <p:cNvPr id="15" name="Google Shape;525;p12">
            <a:extLst>
              <a:ext uri="{FF2B5EF4-FFF2-40B4-BE49-F238E27FC236}">
                <a16:creationId xmlns:a16="http://schemas.microsoft.com/office/drawing/2014/main" id="{4CC818A5-E82D-90DE-8281-3FE6D8699347}"/>
              </a:ext>
            </a:extLst>
          </p:cNvPr>
          <p:cNvSpPr/>
          <p:nvPr/>
        </p:nvSpPr>
        <p:spPr>
          <a:xfrm>
            <a:off x="6139089" y="2829261"/>
            <a:ext cx="1280160" cy="365760"/>
          </a:xfrm>
          <a:prstGeom prst="roundRect">
            <a:avLst>
              <a:gd name="adj" fmla="val 11729"/>
            </a:avLst>
          </a:prstGeom>
          <a:solidFill>
            <a:srgbClr val="DAE3F3">
              <a:alpha val="70588"/>
            </a:srgbClr>
          </a:solidFill>
          <a:ln w="9525" cap="flat" cmpd="sng">
            <a:noFill/>
            <a:prstDash val="solid"/>
            <a:round/>
            <a:headEnd type="none" w="sm" len="sm"/>
            <a:tailEnd type="none" w="sm" len="sm"/>
          </a:ln>
        </p:spPr>
        <p:txBody>
          <a:bodyPr spcFirstLastPara="1" wrap="square" lIns="102853" tIns="102853" rIns="102853" bIns="102853" anchor="ctr" anchorCtr="0">
            <a:noAutofit/>
          </a:bodyPr>
          <a:lstStyle/>
          <a:p>
            <a:pPr algn="ctr"/>
            <a:r>
              <a:rPr lang="en-US" sz="2000" dirty="0">
                <a:cs typeface="Segoe UI" panose="020B0502040204020203" pitchFamily="34" charset="0"/>
              </a:rPr>
              <a:t>Encoder</a:t>
            </a:r>
            <a:endParaRPr sz="2000" dirty="0">
              <a:cs typeface="Segoe UI" panose="020B0502040204020203" pitchFamily="34" charset="0"/>
            </a:endParaRPr>
          </a:p>
        </p:txBody>
      </p:sp>
      <p:sp>
        <p:nvSpPr>
          <p:cNvPr id="18" name="Google Shape;525;p12">
            <a:extLst>
              <a:ext uri="{FF2B5EF4-FFF2-40B4-BE49-F238E27FC236}">
                <a16:creationId xmlns:a16="http://schemas.microsoft.com/office/drawing/2014/main" id="{42BC0F8A-300A-F9C3-693B-9297F8006FB6}"/>
              </a:ext>
            </a:extLst>
          </p:cNvPr>
          <p:cNvSpPr/>
          <p:nvPr/>
        </p:nvSpPr>
        <p:spPr>
          <a:xfrm>
            <a:off x="6139089" y="3286461"/>
            <a:ext cx="1280160" cy="365760"/>
          </a:xfrm>
          <a:prstGeom prst="roundRect">
            <a:avLst>
              <a:gd name="adj" fmla="val 11729"/>
            </a:avLst>
          </a:prstGeom>
          <a:solidFill>
            <a:srgbClr val="DAE3F3">
              <a:alpha val="70588"/>
            </a:srgbClr>
          </a:solidFill>
          <a:ln w="9525" cap="flat" cmpd="sng">
            <a:noFill/>
            <a:prstDash val="solid"/>
            <a:round/>
            <a:headEnd type="none" w="sm" len="sm"/>
            <a:tailEnd type="none" w="sm" len="sm"/>
          </a:ln>
        </p:spPr>
        <p:txBody>
          <a:bodyPr spcFirstLastPara="1" wrap="square" lIns="102853" tIns="102853" rIns="102853" bIns="102853" anchor="ctr" anchorCtr="0">
            <a:noAutofit/>
          </a:bodyPr>
          <a:lstStyle/>
          <a:p>
            <a:pPr algn="ctr"/>
            <a:r>
              <a:rPr lang="en-US" sz="2000" dirty="0">
                <a:cs typeface="Segoe UI" panose="020B0502040204020203" pitchFamily="34" charset="0"/>
              </a:rPr>
              <a:t>Encoder</a:t>
            </a:r>
            <a:endParaRPr sz="2000" dirty="0">
              <a:cs typeface="Segoe UI" panose="020B0502040204020203" pitchFamily="34" charset="0"/>
            </a:endParaRPr>
          </a:p>
        </p:txBody>
      </p:sp>
      <p:sp>
        <p:nvSpPr>
          <p:cNvPr id="19" name="Google Shape;525;p12">
            <a:extLst>
              <a:ext uri="{FF2B5EF4-FFF2-40B4-BE49-F238E27FC236}">
                <a16:creationId xmlns:a16="http://schemas.microsoft.com/office/drawing/2014/main" id="{03E1E64C-04C7-BA3D-2FC1-B98B02187B9B}"/>
              </a:ext>
            </a:extLst>
          </p:cNvPr>
          <p:cNvSpPr/>
          <p:nvPr/>
        </p:nvSpPr>
        <p:spPr>
          <a:xfrm>
            <a:off x="6139089" y="3743661"/>
            <a:ext cx="1280160" cy="365760"/>
          </a:xfrm>
          <a:prstGeom prst="roundRect">
            <a:avLst>
              <a:gd name="adj" fmla="val 11729"/>
            </a:avLst>
          </a:prstGeom>
          <a:solidFill>
            <a:srgbClr val="DAE3F3">
              <a:alpha val="70588"/>
            </a:srgbClr>
          </a:solidFill>
          <a:ln w="9525" cap="flat" cmpd="sng">
            <a:noFill/>
            <a:prstDash val="solid"/>
            <a:round/>
            <a:headEnd type="none" w="sm" len="sm"/>
            <a:tailEnd type="none" w="sm" len="sm"/>
          </a:ln>
        </p:spPr>
        <p:txBody>
          <a:bodyPr spcFirstLastPara="1" wrap="square" lIns="102853" tIns="102853" rIns="102853" bIns="102853" anchor="ctr" anchorCtr="0">
            <a:noAutofit/>
          </a:bodyPr>
          <a:lstStyle/>
          <a:p>
            <a:pPr algn="ctr"/>
            <a:r>
              <a:rPr lang="en-US" sz="2000" dirty="0">
                <a:cs typeface="Segoe UI" panose="020B0502040204020203" pitchFamily="34" charset="0"/>
              </a:rPr>
              <a:t>Encoder</a:t>
            </a:r>
            <a:endParaRPr sz="2000" dirty="0">
              <a:cs typeface="Segoe UI" panose="020B0502040204020203" pitchFamily="34" charset="0"/>
            </a:endParaRPr>
          </a:p>
        </p:txBody>
      </p:sp>
      <p:cxnSp>
        <p:nvCxnSpPr>
          <p:cNvPr id="20" name="Straight Arrow Connector 19">
            <a:extLst>
              <a:ext uri="{FF2B5EF4-FFF2-40B4-BE49-F238E27FC236}">
                <a16:creationId xmlns:a16="http://schemas.microsoft.com/office/drawing/2014/main" id="{E4B84E35-1CC3-93B2-92AB-FAE81BD8B365}"/>
              </a:ext>
            </a:extLst>
          </p:cNvPr>
          <p:cNvCxnSpPr>
            <a:cxnSpLocks/>
            <a:stCxn id="27" idx="3"/>
            <a:endCxn id="15" idx="1"/>
          </p:cNvCxnSpPr>
          <p:nvPr/>
        </p:nvCxnSpPr>
        <p:spPr>
          <a:xfrm flipV="1">
            <a:off x="5717196" y="3012141"/>
            <a:ext cx="421893" cy="1249"/>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E1C194B-4AA4-9EC6-142C-5BB815FE534C}"/>
              </a:ext>
            </a:extLst>
          </p:cNvPr>
          <p:cNvCxnSpPr>
            <a:cxnSpLocks/>
            <a:stCxn id="31" idx="3"/>
            <a:endCxn id="18" idx="1"/>
          </p:cNvCxnSpPr>
          <p:nvPr/>
        </p:nvCxnSpPr>
        <p:spPr>
          <a:xfrm>
            <a:off x="5713646" y="3469341"/>
            <a:ext cx="425443" cy="0"/>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03C1CDA-BFDF-E856-02A3-99E442D79906}"/>
              </a:ext>
            </a:extLst>
          </p:cNvPr>
          <p:cNvCxnSpPr>
            <a:cxnSpLocks/>
            <a:stCxn id="34" idx="3"/>
            <a:endCxn id="19" idx="1"/>
          </p:cNvCxnSpPr>
          <p:nvPr/>
        </p:nvCxnSpPr>
        <p:spPr>
          <a:xfrm>
            <a:off x="5712071" y="3926541"/>
            <a:ext cx="427018" cy="0"/>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Google Shape;525;p12">
            <a:extLst>
              <a:ext uri="{FF2B5EF4-FFF2-40B4-BE49-F238E27FC236}">
                <a16:creationId xmlns:a16="http://schemas.microsoft.com/office/drawing/2014/main" id="{56F7BFFC-691C-EE10-3DC6-B643EBD806BB}"/>
              </a:ext>
            </a:extLst>
          </p:cNvPr>
          <p:cNvSpPr/>
          <p:nvPr/>
        </p:nvSpPr>
        <p:spPr>
          <a:xfrm>
            <a:off x="8839174" y="3410352"/>
            <a:ext cx="1371600" cy="365760"/>
          </a:xfrm>
          <a:prstGeom prst="roundRect">
            <a:avLst>
              <a:gd name="adj" fmla="val 11729"/>
            </a:avLst>
          </a:prstGeom>
          <a:solidFill>
            <a:srgbClr val="DAE3F3">
              <a:alpha val="70588"/>
            </a:srgbClr>
          </a:solidFill>
          <a:ln w="9525" cap="flat" cmpd="sng">
            <a:noFill/>
            <a:prstDash val="solid"/>
            <a:round/>
            <a:headEnd type="none" w="sm" len="sm"/>
            <a:tailEnd type="none" w="sm" len="sm"/>
          </a:ln>
        </p:spPr>
        <p:txBody>
          <a:bodyPr spcFirstLastPara="1" wrap="square" lIns="102853" tIns="102853" rIns="102853" bIns="102853" anchor="ctr" anchorCtr="0">
            <a:noAutofit/>
          </a:bodyPr>
          <a:lstStyle/>
          <a:p>
            <a:pPr algn="ctr"/>
            <a:r>
              <a:rPr lang="en-US" sz="2000" dirty="0">
                <a:cs typeface="Segoe UI" panose="020B0502040204020203" pitchFamily="34" charset="0"/>
              </a:rPr>
              <a:t>Decoder</a:t>
            </a:r>
            <a:endParaRPr sz="2000" dirty="0">
              <a:cs typeface="Segoe UI" panose="020B0502040204020203" pitchFamily="34" charset="0"/>
            </a:endParaRPr>
          </a:p>
        </p:txBody>
      </p:sp>
      <p:sp>
        <p:nvSpPr>
          <p:cNvPr id="24" name="Right Brace 23">
            <a:extLst>
              <a:ext uri="{FF2B5EF4-FFF2-40B4-BE49-F238E27FC236}">
                <a16:creationId xmlns:a16="http://schemas.microsoft.com/office/drawing/2014/main" id="{CBA3CAF7-D982-3632-B834-74160EFC2DFF}"/>
              </a:ext>
            </a:extLst>
          </p:cNvPr>
          <p:cNvSpPr/>
          <p:nvPr/>
        </p:nvSpPr>
        <p:spPr>
          <a:xfrm>
            <a:off x="8051921" y="3121272"/>
            <a:ext cx="91928" cy="95138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2E3A9769-A73F-7991-3C90-05D5A431423D}"/>
              </a:ext>
            </a:extLst>
          </p:cNvPr>
          <p:cNvCxnSpPr>
            <a:cxnSpLocks/>
            <a:stCxn id="24" idx="1"/>
            <a:endCxn id="23" idx="1"/>
          </p:cNvCxnSpPr>
          <p:nvPr/>
        </p:nvCxnSpPr>
        <p:spPr>
          <a:xfrm flipV="1">
            <a:off x="8143849" y="3593232"/>
            <a:ext cx="695325" cy="3733"/>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Google Shape;452;p12">
            <a:extLst>
              <a:ext uri="{FF2B5EF4-FFF2-40B4-BE49-F238E27FC236}">
                <a16:creationId xmlns:a16="http://schemas.microsoft.com/office/drawing/2014/main" id="{CE7FDFAD-4950-EEE8-10ED-988466F0C3D4}"/>
              </a:ext>
            </a:extLst>
          </p:cNvPr>
          <p:cNvSpPr/>
          <p:nvPr/>
        </p:nvSpPr>
        <p:spPr>
          <a:xfrm>
            <a:off x="4802796" y="2830510"/>
            <a:ext cx="914400" cy="365760"/>
          </a:xfrm>
          <a:prstGeom prst="roundRect">
            <a:avLst>
              <a:gd name="adj" fmla="val 16667"/>
            </a:avLst>
          </a:prstGeom>
          <a:solidFill>
            <a:srgbClr val="D9D2E9">
              <a:alpha val="50196"/>
            </a:srgbClr>
          </a:solidFill>
          <a:ln w="9525" cap="flat" cmpd="sng">
            <a:solidFill>
              <a:srgbClr val="7030A0">
                <a:alpha val="50196"/>
              </a:srgbClr>
            </a:solidFill>
            <a:prstDash val="solid"/>
            <a:round/>
            <a:headEnd type="none" w="sm" len="sm"/>
            <a:tailEnd type="none" w="sm" len="sm"/>
          </a:ln>
        </p:spPr>
        <p:txBody>
          <a:bodyPr spcFirstLastPara="1" wrap="square" lIns="102853" tIns="102853" rIns="102853" bIns="102853" anchor="ctr" anchorCtr="0">
            <a:noAutofit/>
          </a:bodyPr>
          <a:lstStyle/>
          <a:p>
            <a:pPr algn="ctr"/>
            <a:r>
              <a:rPr lang="en-US" dirty="0">
                <a:cs typeface="Segoe UI" panose="020B0502040204020203" pitchFamily="34" charset="0"/>
                <a:sym typeface="Calibri"/>
              </a:rPr>
              <a:t>Query</a:t>
            </a:r>
            <a:endParaRPr dirty="0">
              <a:cs typeface="Segoe UI" panose="020B0502040204020203" pitchFamily="34" charset="0"/>
              <a:sym typeface="Calibri"/>
            </a:endParaRPr>
          </a:p>
        </p:txBody>
      </p:sp>
      <p:sp>
        <p:nvSpPr>
          <p:cNvPr id="28" name="Google Shape;454;p12">
            <a:extLst>
              <a:ext uri="{FF2B5EF4-FFF2-40B4-BE49-F238E27FC236}">
                <a16:creationId xmlns:a16="http://schemas.microsoft.com/office/drawing/2014/main" id="{1AFA853F-5960-DEE8-C39F-B31BA377D570}"/>
              </a:ext>
            </a:extLst>
          </p:cNvPr>
          <p:cNvSpPr/>
          <p:nvPr/>
        </p:nvSpPr>
        <p:spPr>
          <a:xfrm>
            <a:off x="3604744" y="2829261"/>
            <a:ext cx="1188720" cy="365760"/>
          </a:xfrm>
          <a:prstGeom prst="roundRect">
            <a:avLst>
              <a:gd name="adj" fmla="val 16667"/>
            </a:avLst>
          </a:prstGeom>
          <a:solidFill>
            <a:srgbClr val="00B0F0">
              <a:alpha val="14902"/>
            </a:srgbClr>
          </a:solidFill>
          <a:ln w="9525" cap="flat" cmpd="sng">
            <a:solidFill>
              <a:schemeClr val="accent1">
                <a:lumMod val="75000"/>
                <a:alpha val="50196"/>
              </a:schemeClr>
            </a:solidFill>
            <a:prstDash val="solid"/>
            <a:round/>
            <a:headEnd type="none" w="sm" len="sm"/>
            <a:tailEnd type="none" w="sm" len="sm"/>
          </a:ln>
        </p:spPr>
        <p:txBody>
          <a:bodyPr spcFirstLastPara="1" wrap="square" lIns="102853" tIns="102853" rIns="102853" bIns="102853" anchor="ctr" anchorCtr="0">
            <a:noAutofit/>
          </a:bodyPr>
          <a:lstStyle/>
          <a:p>
            <a:pPr algn="ctr"/>
            <a:r>
              <a:rPr lang="en-US" dirty="0">
                <a:cs typeface="Segoe UI"/>
                <a:sym typeface="Calibri"/>
              </a:rPr>
              <a:t>Passage1</a:t>
            </a:r>
            <a:endParaRPr dirty="0">
              <a:cs typeface="Segoe UI"/>
              <a:sym typeface="Calibri"/>
            </a:endParaRPr>
          </a:p>
        </p:txBody>
      </p:sp>
      <p:sp>
        <p:nvSpPr>
          <p:cNvPr id="30" name="Google Shape;454;p12">
            <a:extLst>
              <a:ext uri="{FF2B5EF4-FFF2-40B4-BE49-F238E27FC236}">
                <a16:creationId xmlns:a16="http://schemas.microsoft.com/office/drawing/2014/main" id="{FF04B46B-53E9-4E59-42AE-8541CC8313CC}"/>
              </a:ext>
            </a:extLst>
          </p:cNvPr>
          <p:cNvSpPr/>
          <p:nvPr/>
        </p:nvSpPr>
        <p:spPr>
          <a:xfrm>
            <a:off x="3597681" y="3286461"/>
            <a:ext cx="1188720" cy="365760"/>
          </a:xfrm>
          <a:prstGeom prst="roundRect">
            <a:avLst>
              <a:gd name="adj" fmla="val 16667"/>
            </a:avLst>
          </a:prstGeom>
          <a:solidFill>
            <a:srgbClr val="00B0F0">
              <a:alpha val="14902"/>
            </a:srgbClr>
          </a:solidFill>
          <a:ln w="9525" cap="flat" cmpd="sng">
            <a:solidFill>
              <a:schemeClr val="accent1">
                <a:lumMod val="75000"/>
                <a:alpha val="50196"/>
              </a:schemeClr>
            </a:solidFill>
            <a:prstDash val="solid"/>
            <a:round/>
            <a:headEnd type="none" w="sm" len="sm"/>
            <a:tailEnd type="none" w="sm" len="sm"/>
          </a:ln>
        </p:spPr>
        <p:txBody>
          <a:bodyPr spcFirstLastPara="1" wrap="square" lIns="102853" tIns="102853" rIns="102853" bIns="102853" anchor="ctr" anchorCtr="0">
            <a:noAutofit/>
          </a:bodyPr>
          <a:lstStyle/>
          <a:p>
            <a:pPr algn="ctr"/>
            <a:r>
              <a:rPr lang="en-US" dirty="0">
                <a:cs typeface="Segoe UI"/>
                <a:sym typeface="Calibri"/>
              </a:rPr>
              <a:t>Passage2</a:t>
            </a:r>
            <a:endParaRPr dirty="0">
              <a:cs typeface="Segoe UI"/>
              <a:sym typeface="Calibri"/>
            </a:endParaRPr>
          </a:p>
        </p:txBody>
      </p:sp>
      <p:sp>
        <p:nvSpPr>
          <p:cNvPr id="31" name="Google Shape;452;p12">
            <a:extLst>
              <a:ext uri="{FF2B5EF4-FFF2-40B4-BE49-F238E27FC236}">
                <a16:creationId xmlns:a16="http://schemas.microsoft.com/office/drawing/2014/main" id="{4247B223-768C-5B20-6C41-878E049E079C}"/>
              </a:ext>
            </a:extLst>
          </p:cNvPr>
          <p:cNvSpPr/>
          <p:nvPr/>
        </p:nvSpPr>
        <p:spPr>
          <a:xfrm>
            <a:off x="4799246" y="3286461"/>
            <a:ext cx="914400" cy="365760"/>
          </a:xfrm>
          <a:prstGeom prst="roundRect">
            <a:avLst>
              <a:gd name="adj" fmla="val 16667"/>
            </a:avLst>
          </a:prstGeom>
          <a:solidFill>
            <a:srgbClr val="D9D2E9">
              <a:alpha val="50196"/>
            </a:srgbClr>
          </a:solidFill>
          <a:ln w="9525" cap="flat" cmpd="sng">
            <a:solidFill>
              <a:srgbClr val="7030A0">
                <a:alpha val="50196"/>
              </a:srgbClr>
            </a:solidFill>
            <a:prstDash val="solid"/>
            <a:round/>
            <a:headEnd type="none" w="sm" len="sm"/>
            <a:tailEnd type="none" w="sm" len="sm"/>
          </a:ln>
        </p:spPr>
        <p:txBody>
          <a:bodyPr spcFirstLastPara="1" wrap="square" lIns="102853" tIns="102853" rIns="102853" bIns="102853" anchor="ctr" anchorCtr="0">
            <a:noAutofit/>
          </a:bodyPr>
          <a:lstStyle/>
          <a:p>
            <a:pPr algn="ctr"/>
            <a:r>
              <a:rPr lang="en-US" dirty="0">
                <a:cs typeface="Segoe UI" panose="020B0502040204020203" pitchFamily="34" charset="0"/>
                <a:sym typeface="Calibri"/>
              </a:rPr>
              <a:t>Query</a:t>
            </a:r>
            <a:endParaRPr dirty="0">
              <a:cs typeface="Segoe UI" panose="020B0502040204020203" pitchFamily="34" charset="0"/>
              <a:sym typeface="Calibri"/>
            </a:endParaRPr>
          </a:p>
        </p:txBody>
      </p:sp>
      <p:sp>
        <p:nvSpPr>
          <p:cNvPr id="33" name="Google Shape;454;p12">
            <a:extLst>
              <a:ext uri="{FF2B5EF4-FFF2-40B4-BE49-F238E27FC236}">
                <a16:creationId xmlns:a16="http://schemas.microsoft.com/office/drawing/2014/main" id="{54A0BF11-3378-EAD9-B234-552EDABDFB19}"/>
              </a:ext>
            </a:extLst>
          </p:cNvPr>
          <p:cNvSpPr/>
          <p:nvPr/>
        </p:nvSpPr>
        <p:spPr>
          <a:xfrm>
            <a:off x="3597681" y="3743661"/>
            <a:ext cx="1188720" cy="365760"/>
          </a:xfrm>
          <a:prstGeom prst="roundRect">
            <a:avLst>
              <a:gd name="adj" fmla="val 16667"/>
            </a:avLst>
          </a:prstGeom>
          <a:solidFill>
            <a:srgbClr val="00B0F0">
              <a:alpha val="14902"/>
            </a:srgbClr>
          </a:solidFill>
          <a:ln w="9525" cap="flat" cmpd="sng">
            <a:solidFill>
              <a:schemeClr val="accent1">
                <a:lumMod val="75000"/>
                <a:alpha val="50196"/>
              </a:schemeClr>
            </a:solidFill>
            <a:prstDash val="solid"/>
            <a:round/>
            <a:headEnd type="none" w="sm" len="sm"/>
            <a:tailEnd type="none" w="sm" len="sm"/>
          </a:ln>
        </p:spPr>
        <p:txBody>
          <a:bodyPr spcFirstLastPara="1" wrap="square" lIns="102853" tIns="102853" rIns="102853" bIns="102853" anchor="ctr" anchorCtr="0">
            <a:noAutofit/>
          </a:bodyPr>
          <a:lstStyle/>
          <a:p>
            <a:pPr algn="ctr"/>
            <a:r>
              <a:rPr lang="en-US" dirty="0">
                <a:cs typeface="Segoe UI"/>
                <a:sym typeface="Calibri"/>
              </a:rPr>
              <a:t>Passage3</a:t>
            </a:r>
            <a:endParaRPr dirty="0">
              <a:cs typeface="Segoe UI"/>
              <a:sym typeface="Calibri"/>
            </a:endParaRPr>
          </a:p>
        </p:txBody>
      </p:sp>
      <p:sp>
        <p:nvSpPr>
          <p:cNvPr id="34" name="Google Shape;452;p12">
            <a:extLst>
              <a:ext uri="{FF2B5EF4-FFF2-40B4-BE49-F238E27FC236}">
                <a16:creationId xmlns:a16="http://schemas.microsoft.com/office/drawing/2014/main" id="{3CB099FE-04F0-66B3-7AC5-D5ECDFC5119E}"/>
              </a:ext>
            </a:extLst>
          </p:cNvPr>
          <p:cNvSpPr/>
          <p:nvPr/>
        </p:nvSpPr>
        <p:spPr>
          <a:xfrm>
            <a:off x="4797671" y="3743661"/>
            <a:ext cx="914400" cy="365760"/>
          </a:xfrm>
          <a:prstGeom prst="roundRect">
            <a:avLst>
              <a:gd name="adj" fmla="val 16667"/>
            </a:avLst>
          </a:prstGeom>
          <a:solidFill>
            <a:srgbClr val="D9D2E9">
              <a:alpha val="50196"/>
            </a:srgbClr>
          </a:solidFill>
          <a:ln w="9525" cap="flat" cmpd="sng">
            <a:solidFill>
              <a:srgbClr val="7030A0">
                <a:alpha val="50196"/>
              </a:srgbClr>
            </a:solidFill>
            <a:prstDash val="solid"/>
            <a:round/>
            <a:headEnd type="none" w="sm" len="sm"/>
            <a:tailEnd type="none" w="sm" len="sm"/>
          </a:ln>
        </p:spPr>
        <p:txBody>
          <a:bodyPr spcFirstLastPara="1" wrap="square" lIns="102853" tIns="102853" rIns="102853" bIns="102853" anchor="ctr" anchorCtr="0">
            <a:noAutofit/>
          </a:bodyPr>
          <a:lstStyle/>
          <a:p>
            <a:pPr algn="ctr"/>
            <a:r>
              <a:rPr lang="en-US" dirty="0">
                <a:cs typeface="Segoe UI" panose="020B0502040204020203" pitchFamily="34" charset="0"/>
                <a:sym typeface="Calibri"/>
              </a:rPr>
              <a:t>Query</a:t>
            </a:r>
            <a:endParaRPr dirty="0">
              <a:cs typeface="Segoe UI" panose="020B0502040204020203" pitchFamily="34" charset="0"/>
              <a:sym typeface="Calibri"/>
            </a:endParaRPr>
          </a:p>
        </p:txBody>
      </p:sp>
      <p:grpSp>
        <p:nvGrpSpPr>
          <p:cNvPr id="35" name="Group 34">
            <a:extLst>
              <a:ext uri="{FF2B5EF4-FFF2-40B4-BE49-F238E27FC236}">
                <a16:creationId xmlns:a16="http://schemas.microsoft.com/office/drawing/2014/main" id="{7666AAC9-A13B-76DF-32C1-5F8C16EB07E1}"/>
              </a:ext>
            </a:extLst>
          </p:cNvPr>
          <p:cNvGrpSpPr/>
          <p:nvPr/>
        </p:nvGrpSpPr>
        <p:grpSpPr>
          <a:xfrm>
            <a:off x="8187146" y="3167377"/>
            <a:ext cx="1690407" cy="181053"/>
            <a:chOff x="4851927" y="9224892"/>
            <a:chExt cx="1690407" cy="181053"/>
          </a:xfrm>
        </p:grpSpPr>
        <p:sp>
          <p:nvSpPr>
            <p:cNvPr id="36" name="Google Shape;521;p12">
              <a:extLst>
                <a:ext uri="{FF2B5EF4-FFF2-40B4-BE49-F238E27FC236}">
                  <a16:creationId xmlns:a16="http://schemas.microsoft.com/office/drawing/2014/main" id="{DBF2950C-659D-AF17-B861-3C7563B26D49}"/>
                </a:ext>
              </a:extLst>
            </p:cNvPr>
            <p:cNvSpPr>
              <a:spLocks noChangeAspect="1"/>
            </p:cNvSpPr>
            <p:nvPr/>
          </p:nvSpPr>
          <p:spPr>
            <a:xfrm>
              <a:off x="5796417" y="9229202"/>
              <a:ext cx="182880" cy="176743"/>
            </a:xfrm>
            <a:prstGeom prst="roundRect">
              <a:avLst>
                <a:gd name="adj" fmla="val 16667"/>
              </a:avLst>
            </a:prstGeom>
            <a:solidFill>
              <a:srgbClr val="00B0F0">
                <a:alpha val="14902"/>
              </a:srgbClr>
            </a:solidFill>
            <a:ln w="9525" cap="flat" cmpd="sng">
              <a:solidFill>
                <a:schemeClr val="accent1">
                  <a:lumMod val="75000"/>
                  <a:alpha val="50196"/>
                </a:schemeClr>
              </a:solidFill>
              <a:prstDash val="solid"/>
              <a:round/>
              <a:headEnd type="none" w="sm" len="sm"/>
              <a:tailEnd type="none" w="sm" len="sm"/>
            </a:ln>
          </p:spPr>
          <p:txBody>
            <a:bodyPr spcFirstLastPara="1" wrap="square" lIns="102853" tIns="102853" rIns="102853" bIns="102853" anchor="ctr" anchorCtr="0">
              <a:noAutofit/>
            </a:bodyPr>
            <a:lstStyle/>
            <a:p>
              <a:pPr algn="ctr"/>
              <a:endParaRPr sz="2000" dirty="0">
                <a:cs typeface="Segoe UI"/>
              </a:endParaRPr>
            </a:p>
          </p:txBody>
        </p:sp>
        <p:sp>
          <p:nvSpPr>
            <p:cNvPr id="37" name="Google Shape;519;p12">
              <a:extLst>
                <a:ext uri="{FF2B5EF4-FFF2-40B4-BE49-F238E27FC236}">
                  <a16:creationId xmlns:a16="http://schemas.microsoft.com/office/drawing/2014/main" id="{DE57D8A5-E086-A059-E362-7916ADAF0E96}"/>
                </a:ext>
              </a:extLst>
            </p:cNvPr>
            <p:cNvSpPr>
              <a:spLocks noChangeAspect="1"/>
            </p:cNvSpPr>
            <p:nvPr/>
          </p:nvSpPr>
          <p:spPr>
            <a:xfrm>
              <a:off x="6176574" y="9225102"/>
              <a:ext cx="182880" cy="176743"/>
            </a:xfrm>
            <a:prstGeom prst="roundRect">
              <a:avLst>
                <a:gd name="adj" fmla="val 16667"/>
              </a:avLst>
            </a:prstGeom>
            <a:solidFill>
              <a:srgbClr val="00B0F0">
                <a:alpha val="14902"/>
              </a:srgbClr>
            </a:solidFill>
            <a:ln w="9525" cap="flat" cmpd="sng">
              <a:solidFill>
                <a:schemeClr val="accent1">
                  <a:lumMod val="75000"/>
                  <a:alpha val="50196"/>
                </a:schemeClr>
              </a:solidFill>
              <a:prstDash val="solid"/>
              <a:round/>
              <a:headEnd type="none" w="sm" len="sm"/>
              <a:tailEnd type="none" w="sm" len="sm"/>
            </a:ln>
          </p:spPr>
          <p:txBody>
            <a:bodyPr spcFirstLastPara="1" wrap="square" lIns="102853" tIns="102853" rIns="102853" bIns="102853" anchor="ctr" anchorCtr="0">
              <a:noAutofit/>
            </a:bodyPr>
            <a:lstStyle/>
            <a:p>
              <a:pPr algn="ctr"/>
              <a:endParaRPr sz="2000">
                <a:cs typeface="Segoe UI"/>
              </a:endParaRPr>
            </a:p>
          </p:txBody>
        </p:sp>
        <p:sp>
          <p:nvSpPr>
            <p:cNvPr id="38" name="Google Shape;521;p12">
              <a:extLst>
                <a:ext uri="{FF2B5EF4-FFF2-40B4-BE49-F238E27FC236}">
                  <a16:creationId xmlns:a16="http://schemas.microsoft.com/office/drawing/2014/main" id="{A18F9211-4834-3640-D4D6-29E7DB262435}"/>
                </a:ext>
              </a:extLst>
            </p:cNvPr>
            <p:cNvSpPr>
              <a:spLocks noChangeAspect="1"/>
            </p:cNvSpPr>
            <p:nvPr/>
          </p:nvSpPr>
          <p:spPr>
            <a:xfrm>
              <a:off x="6359454" y="9225102"/>
              <a:ext cx="182880" cy="176743"/>
            </a:xfrm>
            <a:prstGeom prst="roundRect">
              <a:avLst>
                <a:gd name="adj" fmla="val 16667"/>
              </a:avLst>
            </a:prstGeom>
            <a:solidFill>
              <a:srgbClr val="00B0F0">
                <a:alpha val="14902"/>
              </a:srgbClr>
            </a:solidFill>
            <a:ln w="9525" cap="flat" cmpd="sng">
              <a:solidFill>
                <a:schemeClr val="accent1">
                  <a:lumMod val="75000"/>
                  <a:alpha val="50196"/>
                </a:schemeClr>
              </a:solidFill>
              <a:prstDash val="solid"/>
              <a:round/>
              <a:headEnd type="none" w="sm" len="sm"/>
              <a:tailEnd type="none" w="sm" len="sm"/>
            </a:ln>
          </p:spPr>
          <p:txBody>
            <a:bodyPr spcFirstLastPara="1" wrap="square" lIns="102853" tIns="102853" rIns="102853" bIns="102853" anchor="ctr" anchorCtr="0">
              <a:noAutofit/>
            </a:bodyPr>
            <a:lstStyle/>
            <a:p>
              <a:pPr algn="ctr"/>
              <a:endParaRPr sz="2000">
                <a:cs typeface="Segoe UI"/>
              </a:endParaRPr>
            </a:p>
          </p:txBody>
        </p:sp>
        <p:sp>
          <p:nvSpPr>
            <p:cNvPr id="39" name="Google Shape;519;p12">
              <a:extLst>
                <a:ext uri="{FF2B5EF4-FFF2-40B4-BE49-F238E27FC236}">
                  <a16:creationId xmlns:a16="http://schemas.microsoft.com/office/drawing/2014/main" id="{6B18CF62-42C6-AE10-C81E-224AA46FB053}"/>
                </a:ext>
              </a:extLst>
            </p:cNvPr>
            <p:cNvSpPr>
              <a:spLocks noChangeAspect="1"/>
            </p:cNvSpPr>
            <p:nvPr/>
          </p:nvSpPr>
          <p:spPr>
            <a:xfrm>
              <a:off x="5042285" y="9225102"/>
              <a:ext cx="182880" cy="176743"/>
            </a:xfrm>
            <a:prstGeom prst="roundRect">
              <a:avLst>
                <a:gd name="adj" fmla="val 16667"/>
              </a:avLst>
            </a:prstGeom>
            <a:solidFill>
              <a:srgbClr val="00B0F0">
                <a:alpha val="14902"/>
              </a:srgbClr>
            </a:solidFill>
            <a:ln w="9525" cap="flat" cmpd="sng">
              <a:solidFill>
                <a:schemeClr val="accent1">
                  <a:lumMod val="75000"/>
                  <a:alpha val="50196"/>
                </a:schemeClr>
              </a:solidFill>
              <a:prstDash val="solid"/>
              <a:round/>
              <a:headEnd type="none" w="sm" len="sm"/>
              <a:tailEnd type="none" w="sm" len="sm"/>
            </a:ln>
          </p:spPr>
          <p:txBody>
            <a:bodyPr spcFirstLastPara="1" wrap="square" lIns="102853" tIns="102853" rIns="102853" bIns="102853" anchor="ctr" anchorCtr="0">
              <a:noAutofit/>
            </a:bodyPr>
            <a:lstStyle/>
            <a:p>
              <a:pPr algn="ctr"/>
              <a:endParaRPr sz="2000">
                <a:cs typeface="Segoe UI"/>
              </a:endParaRPr>
            </a:p>
          </p:txBody>
        </p:sp>
        <p:sp>
          <p:nvSpPr>
            <p:cNvPr id="40" name="Google Shape;521;p12">
              <a:extLst>
                <a:ext uri="{FF2B5EF4-FFF2-40B4-BE49-F238E27FC236}">
                  <a16:creationId xmlns:a16="http://schemas.microsoft.com/office/drawing/2014/main" id="{3951EBBC-08B1-56B5-B458-B1E87A0CFCC1}"/>
                </a:ext>
              </a:extLst>
            </p:cNvPr>
            <p:cNvSpPr>
              <a:spLocks noChangeAspect="1"/>
            </p:cNvSpPr>
            <p:nvPr/>
          </p:nvSpPr>
          <p:spPr>
            <a:xfrm>
              <a:off x="5225165" y="9225102"/>
              <a:ext cx="182880" cy="176743"/>
            </a:xfrm>
            <a:prstGeom prst="roundRect">
              <a:avLst>
                <a:gd name="adj" fmla="val 16667"/>
              </a:avLst>
            </a:prstGeom>
            <a:solidFill>
              <a:srgbClr val="00B0F0">
                <a:alpha val="14902"/>
              </a:srgbClr>
            </a:solidFill>
            <a:ln w="9525" cap="flat" cmpd="sng">
              <a:solidFill>
                <a:schemeClr val="accent1">
                  <a:lumMod val="75000"/>
                  <a:alpha val="50196"/>
                </a:schemeClr>
              </a:solidFill>
              <a:prstDash val="solid"/>
              <a:round/>
              <a:headEnd type="none" w="sm" len="sm"/>
              <a:tailEnd type="none" w="sm" len="sm"/>
            </a:ln>
          </p:spPr>
          <p:txBody>
            <a:bodyPr spcFirstLastPara="1" wrap="square" lIns="102853" tIns="102853" rIns="102853" bIns="102853" anchor="ctr" anchorCtr="0">
              <a:noAutofit/>
            </a:bodyPr>
            <a:lstStyle/>
            <a:p>
              <a:pPr algn="ctr"/>
              <a:endParaRPr sz="2000">
                <a:cs typeface="Segoe UI"/>
              </a:endParaRPr>
            </a:p>
          </p:txBody>
        </p:sp>
        <p:sp>
          <p:nvSpPr>
            <p:cNvPr id="41" name="Google Shape;521;p12">
              <a:extLst>
                <a:ext uri="{FF2B5EF4-FFF2-40B4-BE49-F238E27FC236}">
                  <a16:creationId xmlns:a16="http://schemas.microsoft.com/office/drawing/2014/main" id="{450E9EBB-B25C-DC76-5C26-FA6E4EA0529B}"/>
                </a:ext>
              </a:extLst>
            </p:cNvPr>
            <p:cNvSpPr>
              <a:spLocks noChangeAspect="1"/>
            </p:cNvSpPr>
            <p:nvPr/>
          </p:nvSpPr>
          <p:spPr>
            <a:xfrm>
              <a:off x="4851927" y="9224892"/>
              <a:ext cx="182880" cy="176743"/>
            </a:xfrm>
            <a:prstGeom prst="roundRect">
              <a:avLst>
                <a:gd name="adj" fmla="val 16667"/>
              </a:avLst>
            </a:prstGeom>
            <a:solidFill>
              <a:srgbClr val="D9D2E9">
                <a:alpha val="50196"/>
              </a:srgbClr>
            </a:solidFill>
            <a:ln w="9525" cap="flat" cmpd="sng">
              <a:solidFill>
                <a:srgbClr val="7030A0">
                  <a:alpha val="50196"/>
                </a:srgbClr>
              </a:solidFill>
              <a:prstDash val="solid"/>
              <a:round/>
              <a:headEnd type="none" w="sm" len="sm"/>
              <a:tailEnd type="none" w="sm" len="sm"/>
            </a:ln>
          </p:spPr>
          <p:txBody>
            <a:bodyPr spcFirstLastPara="1" wrap="square" lIns="102853" tIns="102853" rIns="102853" bIns="102853" anchor="ctr" anchorCtr="0">
              <a:noAutofit/>
            </a:bodyPr>
            <a:lstStyle/>
            <a:p>
              <a:pPr algn="ctr"/>
              <a:endParaRPr sz="2000">
                <a:cs typeface="Segoe UI" panose="020B0502040204020203" pitchFamily="34" charset="0"/>
              </a:endParaRPr>
            </a:p>
          </p:txBody>
        </p:sp>
        <p:sp>
          <p:nvSpPr>
            <p:cNvPr id="42" name="Google Shape;519;p12">
              <a:extLst>
                <a:ext uri="{FF2B5EF4-FFF2-40B4-BE49-F238E27FC236}">
                  <a16:creationId xmlns:a16="http://schemas.microsoft.com/office/drawing/2014/main" id="{AAE91D60-3665-52D2-08EE-3A6AF4F386D2}"/>
                </a:ext>
              </a:extLst>
            </p:cNvPr>
            <p:cNvSpPr>
              <a:spLocks noChangeAspect="1"/>
            </p:cNvSpPr>
            <p:nvPr/>
          </p:nvSpPr>
          <p:spPr>
            <a:xfrm>
              <a:off x="5613537" y="9229202"/>
              <a:ext cx="182880" cy="176743"/>
            </a:xfrm>
            <a:prstGeom prst="roundRect">
              <a:avLst>
                <a:gd name="adj" fmla="val 16667"/>
              </a:avLst>
            </a:prstGeom>
            <a:solidFill>
              <a:srgbClr val="00B0F0">
                <a:alpha val="14902"/>
              </a:srgbClr>
            </a:solidFill>
            <a:ln w="9525" cap="flat" cmpd="sng">
              <a:solidFill>
                <a:schemeClr val="accent1">
                  <a:lumMod val="75000"/>
                  <a:alpha val="50196"/>
                </a:schemeClr>
              </a:solidFill>
              <a:prstDash val="solid"/>
              <a:round/>
              <a:headEnd type="none" w="sm" len="sm"/>
              <a:tailEnd type="none" w="sm" len="sm"/>
            </a:ln>
          </p:spPr>
          <p:txBody>
            <a:bodyPr spcFirstLastPara="1" wrap="square" lIns="102853" tIns="102853" rIns="102853" bIns="102853" anchor="ctr" anchorCtr="0">
              <a:noAutofit/>
            </a:bodyPr>
            <a:lstStyle/>
            <a:p>
              <a:pPr algn="ctr"/>
              <a:endParaRPr sz="2000">
                <a:cs typeface="Segoe UI"/>
              </a:endParaRPr>
            </a:p>
          </p:txBody>
        </p:sp>
        <p:sp>
          <p:nvSpPr>
            <p:cNvPr id="43" name="Google Shape;521;p12">
              <a:extLst>
                <a:ext uri="{FF2B5EF4-FFF2-40B4-BE49-F238E27FC236}">
                  <a16:creationId xmlns:a16="http://schemas.microsoft.com/office/drawing/2014/main" id="{6EBF9E98-8CEB-A99C-4E60-3FC837FF4BD4}"/>
                </a:ext>
              </a:extLst>
            </p:cNvPr>
            <p:cNvSpPr>
              <a:spLocks noChangeAspect="1"/>
            </p:cNvSpPr>
            <p:nvPr/>
          </p:nvSpPr>
          <p:spPr>
            <a:xfrm>
              <a:off x="5423179" y="9228992"/>
              <a:ext cx="182880" cy="176743"/>
            </a:xfrm>
            <a:prstGeom prst="roundRect">
              <a:avLst>
                <a:gd name="adj" fmla="val 16667"/>
              </a:avLst>
            </a:prstGeom>
            <a:solidFill>
              <a:srgbClr val="D9D2E9">
                <a:alpha val="50196"/>
              </a:srgbClr>
            </a:solidFill>
            <a:ln w="9525" cap="flat" cmpd="sng">
              <a:solidFill>
                <a:srgbClr val="7030A0">
                  <a:alpha val="50196"/>
                </a:srgbClr>
              </a:solidFill>
              <a:prstDash val="solid"/>
              <a:round/>
              <a:headEnd type="none" w="sm" len="sm"/>
              <a:tailEnd type="none" w="sm" len="sm"/>
            </a:ln>
          </p:spPr>
          <p:txBody>
            <a:bodyPr spcFirstLastPara="1" wrap="square" lIns="102853" tIns="102853" rIns="102853" bIns="102853" anchor="ctr" anchorCtr="0">
              <a:noAutofit/>
            </a:bodyPr>
            <a:lstStyle/>
            <a:p>
              <a:pPr algn="ctr"/>
              <a:endParaRPr sz="2000">
                <a:cs typeface="Segoe UI" panose="020B0502040204020203" pitchFamily="34" charset="0"/>
              </a:endParaRPr>
            </a:p>
          </p:txBody>
        </p:sp>
        <p:sp>
          <p:nvSpPr>
            <p:cNvPr id="44" name="Google Shape;521;p12">
              <a:extLst>
                <a:ext uri="{FF2B5EF4-FFF2-40B4-BE49-F238E27FC236}">
                  <a16:creationId xmlns:a16="http://schemas.microsoft.com/office/drawing/2014/main" id="{3BC26673-4732-748F-B4C3-FE7B7878561A}"/>
                </a:ext>
              </a:extLst>
            </p:cNvPr>
            <p:cNvSpPr>
              <a:spLocks noChangeAspect="1"/>
            </p:cNvSpPr>
            <p:nvPr/>
          </p:nvSpPr>
          <p:spPr>
            <a:xfrm>
              <a:off x="5986216" y="9224892"/>
              <a:ext cx="182880" cy="176743"/>
            </a:xfrm>
            <a:prstGeom prst="roundRect">
              <a:avLst>
                <a:gd name="adj" fmla="val 16667"/>
              </a:avLst>
            </a:prstGeom>
            <a:solidFill>
              <a:srgbClr val="D9D2E9">
                <a:alpha val="50196"/>
              </a:srgbClr>
            </a:solidFill>
            <a:ln w="9525" cap="flat" cmpd="sng">
              <a:solidFill>
                <a:srgbClr val="7030A0">
                  <a:alpha val="50196"/>
                </a:srgbClr>
              </a:solidFill>
              <a:prstDash val="solid"/>
              <a:round/>
              <a:headEnd type="none" w="sm" len="sm"/>
              <a:tailEnd type="none" w="sm" len="sm"/>
            </a:ln>
          </p:spPr>
          <p:txBody>
            <a:bodyPr spcFirstLastPara="1" wrap="square" lIns="102853" tIns="102853" rIns="102853" bIns="102853" anchor="ctr" anchorCtr="0">
              <a:noAutofit/>
            </a:bodyPr>
            <a:lstStyle/>
            <a:p>
              <a:pPr algn="ctr"/>
              <a:endParaRPr sz="2000">
                <a:cs typeface="Segoe UI" panose="020B0502040204020203" pitchFamily="34" charset="0"/>
              </a:endParaRPr>
            </a:p>
          </p:txBody>
        </p:sp>
      </p:grpSp>
      <p:grpSp>
        <p:nvGrpSpPr>
          <p:cNvPr id="45" name="Group 44">
            <a:extLst>
              <a:ext uri="{FF2B5EF4-FFF2-40B4-BE49-F238E27FC236}">
                <a16:creationId xmlns:a16="http://schemas.microsoft.com/office/drawing/2014/main" id="{9D67F60F-9CEF-EF5D-6055-F3BA308C9F03}"/>
              </a:ext>
            </a:extLst>
          </p:cNvPr>
          <p:cNvGrpSpPr/>
          <p:nvPr/>
        </p:nvGrpSpPr>
        <p:grpSpPr>
          <a:xfrm>
            <a:off x="7495551" y="3895914"/>
            <a:ext cx="556118" cy="176953"/>
            <a:chOff x="4866607" y="9670188"/>
            <a:chExt cx="556118" cy="176953"/>
          </a:xfrm>
        </p:grpSpPr>
        <p:grpSp>
          <p:nvGrpSpPr>
            <p:cNvPr id="46" name="Group 45">
              <a:extLst>
                <a:ext uri="{FF2B5EF4-FFF2-40B4-BE49-F238E27FC236}">
                  <a16:creationId xmlns:a16="http://schemas.microsoft.com/office/drawing/2014/main" id="{1A7CAF51-9C01-498E-1E12-39E2BE64F818}"/>
                </a:ext>
              </a:extLst>
            </p:cNvPr>
            <p:cNvGrpSpPr/>
            <p:nvPr/>
          </p:nvGrpSpPr>
          <p:grpSpPr>
            <a:xfrm>
              <a:off x="5056965" y="9670398"/>
              <a:ext cx="365760" cy="176743"/>
              <a:chOff x="2926080" y="5486400"/>
              <a:chExt cx="365760" cy="182880"/>
            </a:xfrm>
            <a:solidFill>
              <a:schemeClr val="accent1">
                <a:lumMod val="40000"/>
                <a:lumOff val="60000"/>
              </a:schemeClr>
            </a:solidFill>
          </p:grpSpPr>
          <p:sp>
            <p:nvSpPr>
              <p:cNvPr id="48" name="Google Shape;519;p12">
                <a:extLst>
                  <a:ext uri="{FF2B5EF4-FFF2-40B4-BE49-F238E27FC236}">
                    <a16:creationId xmlns:a16="http://schemas.microsoft.com/office/drawing/2014/main" id="{1FB5872A-074C-36CA-7913-9B3D7E2C53CB}"/>
                  </a:ext>
                </a:extLst>
              </p:cNvPr>
              <p:cNvSpPr>
                <a:spLocks noChangeAspect="1"/>
              </p:cNvSpPr>
              <p:nvPr/>
            </p:nvSpPr>
            <p:spPr>
              <a:xfrm>
                <a:off x="2926080" y="5486400"/>
                <a:ext cx="182880" cy="182880"/>
              </a:xfrm>
              <a:prstGeom prst="roundRect">
                <a:avLst>
                  <a:gd name="adj" fmla="val 16667"/>
                </a:avLst>
              </a:prstGeom>
              <a:solidFill>
                <a:srgbClr val="00B0F0">
                  <a:alpha val="14902"/>
                </a:srgbClr>
              </a:solidFill>
              <a:ln w="9525" cap="flat" cmpd="sng">
                <a:solidFill>
                  <a:schemeClr val="accent1">
                    <a:lumMod val="75000"/>
                    <a:alpha val="50196"/>
                  </a:schemeClr>
                </a:solidFill>
                <a:prstDash val="solid"/>
                <a:round/>
                <a:headEnd type="none" w="sm" len="sm"/>
                <a:tailEnd type="none" w="sm" len="sm"/>
              </a:ln>
            </p:spPr>
            <p:txBody>
              <a:bodyPr spcFirstLastPara="1" wrap="square" lIns="102853" tIns="102853" rIns="102853" bIns="102853" anchor="ctr" anchorCtr="0">
                <a:noAutofit/>
              </a:bodyPr>
              <a:lstStyle/>
              <a:p>
                <a:pPr algn="ctr"/>
                <a:endParaRPr sz="2000">
                  <a:cs typeface="Segoe UI"/>
                </a:endParaRPr>
              </a:p>
            </p:txBody>
          </p:sp>
          <p:sp>
            <p:nvSpPr>
              <p:cNvPr id="49" name="Google Shape;521;p12">
                <a:extLst>
                  <a:ext uri="{FF2B5EF4-FFF2-40B4-BE49-F238E27FC236}">
                    <a16:creationId xmlns:a16="http://schemas.microsoft.com/office/drawing/2014/main" id="{86C64D12-C459-2F34-A25F-151D6AFF2820}"/>
                  </a:ext>
                </a:extLst>
              </p:cNvPr>
              <p:cNvSpPr>
                <a:spLocks noChangeAspect="1"/>
              </p:cNvSpPr>
              <p:nvPr/>
            </p:nvSpPr>
            <p:spPr>
              <a:xfrm>
                <a:off x="3108960" y="5486400"/>
                <a:ext cx="182880" cy="182880"/>
              </a:xfrm>
              <a:prstGeom prst="roundRect">
                <a:avLst>
                  <a:gd name="adj" fmla="val 16667"/>
                </a:avLst>
              </a:prstGeom>
              <a:solidFill>
                <a:srgbClr val="00B0F0">
                  <a:alpha val="14902"/>
                </a:srgbClr>
              </a:solidFill>
              <a:ln w="9525" cap="flat" cmpd="sng">
                <a:solidFill>
                  <a:schemeClr val="accent1">
                    <a:lumMod val="75000"/>
                    <a:alpha val="50196"/>
                  </a:schemeClr>
                </a:solidFill>
                <a:prstDash val="solid"/>
                <a:round/>
                <a:headEnd type="none" w="sm" len="sm"/>
                <a:tailEnd type="none" w="sm" len="sm"/>
              </a:ln>
            </p:spPr>
            <p:txBody>
              <a:bodyPr spcFirstLastPara="1" wrap="square" lIns="102853" tIns="102853" rIns="102853" bIns="102853" anchor="ctr" anchorCtr="0">
                <a:noAutofit/>
              </a:bodyPr>
              <a:lstStyle/>
              <a:p>
                <a:pPr algn="ctr"/>
                <a:endParaRPr sz="2000">
                  <a:cs typeface="Segoe UI"/>
                </a:endParaRPr>
              </a:p>
            </p:txBody>
          </p:sp>
        </p:grpSp>
        <p:sp>
          <p:nvSpPr>
            <p:cNvPr id="47" name="Google Shape;521;p12">
              <a:extLst>
                <a:ext uri="{FF2B5EF4-FFF2-40B4-BE49-F238E27FC236}">
                  <a16:creationId xmlns:a16="http://schemas.microsoft.com/office/drawing/2014/main" id="{985E51B3-F76F-0C7F-0260-30F9F65FEB98}"/>
                </a:ext>
              </a:extLst>
            </p:cNvPr>
            <p:cNvSpPr>
              <a:spLocks noChangeAspect="1"/>
            </p:cNvSpPr>
            <p:nvPr/>
          </p:nvSpPr>
          <p:spPr>
            <a:xfrm>
              <a:off x="4866607" y="9670188"/>
              <a:ext cx="182880" cy="176743"/>
            </a:xfrm>
            <a:prstGeom prst="roundRect">
              <a:avLst>
                <a:gd name="adj" fmla="val 16667"/>
              </a:avLst>
            </a:prstGeom>
            <a:solidFill>
              <a:srgbClr val="D9D2E9">
                <a:alpha val="50196"/>
              </a:srgbClr>
            </a:solidFill>
            <a:ln w="9525" cap="flat" cmpd="sng">
              <a:solidFill>
                <a:srgbClr val="7030A0">
                  <a:alpha val="50196"/>
                </a:srgbClr>
              </a:solidFill>
              <a:prstDash val="solid"/>
              <a:round/>
              <a:headEnd type="none" w="sm" len="sm"/>
              <a:tailEnd type="none" w="sm" len="sm"/>
            </a:ln>
          </p:spPr>
          <p:txBody>
            <a:bodyPr spcFirstLastPara="1" wrap="square" lIns="102853" tIns="102853" rIns="102853" bIns="102853" anchor="ctr" anchorCtr="0">
              <a:noAutofit/>
            </a:bodyPr>
            <a:lstStyle/>
            <a:p>
              <a:pPr algn="ctr"/>
              <a:endParaRPr sz="2000">
                <a:cs typeface="Segoe UI" panose="020B0502040204020203" pitchFamily="34" charset="0"/>
              </a:endParaRPr>
            </a:p>
          </p:txBody>
        </p:sp>
      </p:grpSp>
      <p:grpSp>
        <p:nvGrpSpPr>
          <p:cNvPr id="50" name="Group 49">
            <a:extLst>
              <a:ext uri="{FF2B5EF4-FFF2-40B4-BE49-F238E27FC236}">
                <a16:creationId xmlns:a16="http://schemas.microsoft.com/office/drawing/2014/main" id="{BCFC77A3-7E38-FD68-422B-D51D40EB41E9}"/>
              </a:ext>
            </a:extLst>
          </p:cNvPr>
          <p:cNvGrpSpPr/>
          <p:nvPr/>
        </p:nvGrpSpPr>
        <p:grpSpPr>
          <a:xfrm>
            <a:off x="7491812" y="3432742"/>
            <a:ext cx="556118" cy="176953"/>
            <a:chOff x="4866607" y="9670188"/>
            <a:chExt cx="556118" cy="176953"/>
          </a:xfrm>
        </p:grpSpPr>
        <p:grpSp>
          <p:nvGrpSpPr>
            <p:cNvPr id="51" name="Group 50">
              <a:extLst>
                <a:ext uri="{FF2B5EF4-FFF2-40B4-BE49-F238E27FC236}">
                  <a16:creationId xmlns:a16="http://schemas.microsoft.com/office/drawing/2014/main" id="{2CC7F9DE-7FA4-D987-2ED4-45235C6FA068}"/>
                </a:ext>
              </a:extLst>
            </p:cNvPr>
            <p:cNvGrpSpPr/>
            <p:nvPr/>
          </p:nvGrpSpPr>
          <p:grpSpPr>
            <a:xfrm>
              <a:off x="5056965" y="9670398"/>
              <a:ext cx="365760" cy="176743"/>
              <a:chOff x="2926080" y="5486400"/>
              <a:chExt cx="365760" cy="182880"/>
            </a:xfrm>
            <a:solidFill>
              <a:schemeClr val="accent1">
                <a:lumMod val="40000"/>
                <a:lumOff val="60000"/>
              </a:schemeClr>
            </a:solidFill>
          </p:grpSpPr>
          <p:sp>
            <p:nvSpPr>
              <p:cNvPr id="53" name="Google Shape;519;p12">
                <a:extLst>
                  <a:ext uri="{FF2B5EF4-FFF2-40B4-BE49-F238E27FC236}">
                    <a16:creationId xmlns:a16="http://schemas.microsoft.com/office/drawing/2014/main" id="{45724874-45E1-FADB-BD77-3ECF26F1E254}"/>
                  </a:ext>
                </a:extLst>
              </p:cNvPr>
              <p:cNvSpPr>
                <a:spLocks noChangeAspect="1"/>
              </p:cNvSpPr>
              <p:nvPr/>
            </p:nvSpPr>
            <p:spPr>
              <a:xfrm>
                <a:off x="2926080" y="5486400"/>
                <a:ext cx="182880" cy="182880"/>
              </a:xfrm>
              <a:prstGeom prst="roundRect">
                <a:avLst>
                  <a:gd name="adj" fmla="val 16667"/>
                </a:avLst>
              </a:prstGeom>
              <a:solidFill>
                <a:srgbClr val="00B0F0">
                  <a:alpha val="14902"/>
                </a:srgbClr>
              </a:solidFill>
              <a:ln w="9525" cap="flat" cmpd="sng">
                <a:solidFill>
                  <a:schemeClr val="accent1">
                    <a:lumMod val="75000"/>
                    <a:alpha val="50196"/>
                  </a:schemeClr>
                </a:solidFill>
                <a:prstDash val="solid"/>
                <a:round/>
                <a:headEnd type="none" w="sm" len="sm"/>
                <a:tailEnd type="none" w="sm" len="sm"/>
              </a:ln>
            </p:spPr>
            <p:txBody>
              <a:bodyPr spcFirstLastPara="1" wrap="square" lIns="102853" tIns="102853" rIns="102853" bIns="102853" anchor="ctr" anchorCtr="0">
                <a:noAutofit/>
              </a:bodyPr>
              <a:lstStyle/>
              <a:p>
                <a:pPr algn="ctr"/>
                <a:endParaRPr sz="2000">
                  <a:cs typeface="Segoe UI"/>
                </a:endParaRPr>
              </a:p>
            </p:txBody>
          </p:sp>
          <p:sp>
            <p:nvSpPr>
              <p:cNvPr id="54" name="Google Shape;521;p12">
                <a:extLst>
                  <a:ext uri="{FF2B5EF4-FFF2-40B4-BE49-F238E27FC236}">
                    <a16:creationId xmlns:a16="http://schemas.microsoft.com/office/drawing/2014/main" id="{5471786D-F98E-51E4-85AE-54F0DC00150F}"/>
                  </a:ext>
                </a:extLst>
              </p:cNvPr>
              <p:cNvSpPr>
                <a:spLocks noChangeAspect="1"/>
              </p:cNvSpPr>
              <p:nvPr/>
            </p:nvSpPr>
            <p:spPr>
              <a:xfrm>
                <a:off x="3108960" y="5486400"/>
                <a:ext cx="182880" cy="182880"/>
              </a:xfrm>
              <a:prstGeom prst="roundRect">
                <a:avLst>
                  <a:gd name="adj" fmla="val 16667"/>
                </a:avLst>
              </a:prstGeom>
              <a:solidFill>
                <a:srgbClr val="00B0F0">
                  <a:alpha val="14902"/>
                </a:srgbClr>
              </a:solidFill>
              <a:ln w="9525" cap="flat" cmpd="sng">
                <a:solidFill>
                  <a:schemeClr val="accent1">
                    <a:lumMod val="75000"/>
                    <a:alpha val="50196"/>
                  </a:schemeClr>
                </a:solidFill>
                <a:prstDash val="solid"/>
                <a:round/>
                <a:headEnd type="none" w="sm" len="sm"/>
                <a:tailEnd type="none" w="sm" len="sm"/>
              </a:ln>
            </p:spPr>
            <p:txBody>
              <a:bodyPr spcFirstLastPara="1" wrap="square" lIns="102853" tIns="102853" rIns="102853" bIns="102853" anchor="ctr" anchorCtr="0">
                <a:noAutofit/>
              </a:bodyPr>
              <a:lstStyle/>
              <a:p>
                <a:pPr algn="ctr"/>
                <a:endParaRPr sz="2000">
                  <a:cs typeface="Segoe UI"/>
                </a:endParaRPr>
              </a:p>
            </p:txBody>
          </p:sp>
        </p:grpSp>
        <p:sp>
          <p:nvSpPr>
            <p:cNvPr id="52" name="Google Shape;521;p12">
              <a:extLst>
                <a:ext uri="{FF2B5EF4-FFF2-40B4-BE49-F238E27FC236}">
                  <a16:creationId xmlns:a16="http://schemas.microsoft.com/office/drawing/2014/main" id="{2184CB16-137D-031A-D9E2-9785703ABEBA}"/>
                </a:ext>
              </a:extLst>
            </p:cNvPr>
            <p:cNvSpPr>
              <a:spLocks noChangeAspect="1"/>
            </p:cNvSpPr>
            <p:nvPr/>
          </p:nvSpPr>
          <p:spPr>
            <a:xfrm>
              <a:off x="4866607" y="9670188"/>
              <a:ext cx="182880" cy="176743"/>
            </a:xfrm>
            <a:prstGeom prst="roundRect">
              <a:avLst>
                <a:gd name="adj" fmla="val 16667"/>
              </a:avLst>
            </a:prstGeom>
            <a:solidFill>
              <a:srgbClr val="D9D2E9">
                <a:alpha val="50196"/>
              </a:srgbClr>
            </a:solidFill>
            <a:ln w="9525" cap="flat" cmpd="sng">
              <a:solidFill>
                <a:srgbClr val="7030A0">
                  <a:alpha val="50196"/>
                </a:srgbClr>
              </a:solidFill>
              <a:prstDash val="solid"/>
              <a:round/>
              <a:headEnd type="none" w="sm" len="sm"/>
              <a:tailEnd type="none" w="sm" len="sm"/>
            </a:ln>
          </p:spPr>
          <p:txBody>
            <a:bodyPr spcFirstLastPara="1" wrap="square" lIns="102853" tIns="102853" rIns="102853" bIns="102853" anchor="ctr" anchorCtr="0">
              <a:noAutofit/>
            </a:bodyPr>
            <a:lstStyle/>
            <a:p>
              <a:pPr algn="ctr"/>
              <a:endParaRPr sz="2000">
                <a:cs typeface="Segoe UI" panose="020B0502040204020203" pitchFamily="34" charset="0"/>
              </a:endParaRPr>
            </a:p>
          </p:txBody>
        </p:sp>
      </p:grpSp>
      <p:grpSp>
        <p:nvGrpSpPr>
          <p:cNvPr id="55" name="Group 54">
            <a:extLst>
              <a:ext uri="{FF2B5EF4-FFF2-40B4-BE49-F238E27FC236}">
                <a16:creationId xmlns:a16="http://schemas.microsoft.com/office/drawing/2014/main" id="{605D3455-EE79-D48E-9F2E-3624C93DABE8}"/>
              </a:ext>
            </a:extLst>
          </p:cNvPr>
          <p:cNvGrpSpPr/>
          <p:nvPr/>
        </p:nvGrpSpPr>
        <p:grpSpPr>
          <a:xfrm>
            <a:off x="7492058" y="2973803"/>
            <a:ext cx="556118" cy="176953"/>
            <a:chOff x="4866607" y="9670188"/>
            <a:chExt cx="556118" cy="176953"/>
          </a:xfrm>
        </p:grpSpPr>
        <p:grpSp>
          <p:nvGrpSpPr>
            <p:cNvPr id="56" name="Group 55">
              <a:extLst>
                <a:ext uri="{FF2B5EF4-FFF2-40B4-BE49-F238E27FC236}">
                  <a16:creationId xmlns:a16="http://schemas.microsoft.com/office/drawing/2014/main" id="{5A9F6D11-3444-A9E3-08AF-0EABA5BAB7CE}"/>
                </a:ext>
              </a:extLst>
            </p:cNvPr>
            <p:cNvGrpSpPr/>
            <p:nvPr/>
          </p:nvGrpSpPr>
          <p:grpSpPr>
            <a:xfrm>
              <a:off x="5056965" y="9670398"/>
              <a:ext cx="365760" cy="176743"/>
              <a:chOff x="2926080" y="5486400"/>
              <a:chExt cx="365760" cy="182880"/>
            </a:xfrm>
            <a:solidFill>
              <a:schemeClr val="accent1">
                <a:lumMod val="40000"/>
                <a:lumOff val="60000"/>
              </a:schemeClr>
            </a:solidFill>
          </p:grpSpPr>
          <p:sp>
            <p:nvSpPr>
              <p:cNvPr id="58" name="Google Shape;519;p12">
                <a:extLst>
                  <a:ext uri="{FF2B5EF4-FFF2-40B4-BE49-F238E27FC236}">
                    <a16:creationId xmlns:a16="http://schemas.microsoft.com/office/drawing/2014/main" id="{F33F8E89-F14D-2CCA-9FA8-80D31347E011}"/>
                  </a:ext>
                </a:extLst>
              </p:cNvPr>
              <p:cNvSpPr>
                <a:spLocks noChangeAspect="1"/>
              </p:cNvSpPr>
              <p:nvPr/>
            </p:nvSpPr>
            <p:spPr>
              <a:xfrm>
                <a:off x="2926080" y="5486400"/>
                <a:ext cx="182880" cy="182880"/>
              </a:xfrm>
              <a:prstGeom prst="roundRect">
                <a:avLst>
                  <a:gd name="adj" fmla="val 16667"/>
                </a:avLst>
              </a:prstGeom>
              <a:solidFill>
                <a:srgbClr val="00B0F0">
                  <a:alpha val="14902"/>
                </a:srgbClr>
              </a:solidFill>
              <a:ln w="9525" cap="flat" cmpd="sng">
                <a:solidFill>
                  <a:schemeClr val="accent1">
                    <a:lumMod val="75000"/>
                    <a:alpha val="50196"/>
                  </a:schemeClr>
                </a:solidFill>
                <a:prstDash val="solid"/>
                <a:round/>
                <a:headEnd type="none" w="sm" len="sm"/>
                <a:tailEnd type="none" w="sm" len="sm"/>
              </a:ln>
            </p:spPr>
            <p:txBody>
              <a:bodyPr spcFirstLastPara="1" wrap="square" lIns="102853" tIns="102853" rIns="102853" bIns="102853" anchor="ctr" anchorCtr="0">
                <a:noAutofit/>
              </a:bodyPr>
              <a:lstStyle/>
              <a:p>
                <a:pPr algn="ctr"/>
                <a:endParaRPr sz="2000">
                  <a:cs typeface="Segoe UI"/>
                </a:endParaRPr>
              </a:p>
            </p:txBody>
          </p:sp>
          <p:sp>
            <p:nvSpPr>
              <p:cNvPr id="59" name="Google Shape;521;p12">
                <a:extLst>
                  <a:ext uri="{FF2B5EF4-FFF2-40B4-BE49-F238E27FC236}">
                    <a16:creationId xmlns:a16="http://schemas.microsoft.com/office/drawing/2014/main" id="{0D0B9E58-C6EA-C8B6-38C8-2F0DD69AA14F}"/>
                  </a:ext>
                </a:extLst>
              </p:cNvPr>
              <p:cNvSpPr>
                <a:spLocks noChangeAspect="1"/>
              </p:cNvSpPr>
              <p:nvPr/>
            </p:nvSpPr>
            <p:spPr>
              <a:xfrm>
                <a:off x="3108960" y="5486400"/>
                <a:ext cx="182880" cy="182880"/>
              </a:xfrm>
              <a:prstGeom prst="roundRect">
                <a:avLst>
                  <a:gd name="adj" fmla="val 16667"/>
                </a:avLst>
              </a:prstGeom>
              <a:solidFill>
                <a:srgbClr val="00B0F0">
                  <a:alpha val="14902"/>
                </a:srgbClr>
              </a:solidFill>
              <a:ln w="9525" cap="flat" cmpd="sng">
                <a:solidFill>
                  <a:schemeClr val="accent1">
                    <a:lumMod val="75000"/>
                    <a:alpha val="50196"/>
                  </a:schemeClr>
                </a:solidFill>
                <a:prstDash val="solid"/>
                <a:round/>
                <a:headEnd type="none" w="sm" len="sm"/>
                <a:tailEnd type="none" w="sm" len="sm"/>
              </a:ln>
            </p:spPr>
            <p:txBody>
              <a:bodyPr spcFirstLastPara="1" wrap="square" lIns="102853" tIns="102853" rIns="102853" bIns="102853" anchor="ctr" anchorCtr="0">
                <a:noAutofit/>
              </a:bodyPr>
              <a:lstStyle/>
              <a:p>
                <a:pPr algn="ctr"/>
                <a:endParaRPr sz="2000">
                  <a:cs typeface="Segoe UI"/>
                </a:endParaRPr>
              </a:p>
            </p:txBody>
          </p:sp>
        </p:grpSp>
        <p:sp>
          <p:nvSpPr>
            <p:cNvPr id="57" name="Google Shape;521;p12">
              <a:extLst>
                <a:ext uri="{FF2B5EF4-FFF2-40B4-BE49-F238E27FC236}">
                  <a16:creationId xmlns:a16="http://schemas.microsoft.com/office/drawing/2014/main" id="{3A70095B-608A-6836-0BB2-E4A82A4FAA68}"/>
                </a:ext>
              </a:extLst>
            </p:cNvPr>
            <p:cNvSpPr>
              <a:spLocks noChangeAspect="1"/>
            </p:cNvSpPr>
            <p:nvPr/>
          </p:nvSpPr>
          <p:spPr>
            <a:xfrm>
              <a:off x="4866607" y="9670188"/>
              <a:ext cx="182880" cy="176743"/>
            </a:xfrm>
            <a:prstGeom prst="roundRect">
              <a:avLst>
                <a:gd name="adj" fmla="val 16667"/>
              </a:avLst>
            </a:prstGeom>
            <a:solidFill>
              <a:srgbClr val="D9D2E9">
                <a:alpha val="50196"/>
              </a:srgbClr>
            </a:solidFill>
            <a:ln w="9525" cap="flat" cmpd="sng">
              <a:solidFill>
                <a:srgbClr val="7030A0">
                  <a:alpha val="50196"/>
                </a:srgbClr>
              </a:solidFill>
              <a:prstDash val="solid"/>
              <a:round/>
              <a:headEnd type="none" w="sm" len="sm"/>
              <a:tailEnd type="none" w="sm" len="sm"/>
            </a:ln>
          </p:spPr>
          <p:txBody>
            <a:bodyPr spcFirstLastPara="1" wrap="square" lIns="102853" tIns="102853" rIns="102853" bIns="102853" anchor="ctr" anchorCtr="0">
              <a:noAutofit/>
            </a:bodyPr>
            <a:lstStyle/>
            <a:p>
              <a:pPr algn="ctr"/>
              <a:endParaRPr sz="2000">
                <a:cs typeface="Segoe UI" panose="020B0502040204020203" pitchFamily="34" charset="0"/>
              </a:endParaRPr>
            </a:p>
          </p:txBody>
        </p:sp>
      </p:grpSp>
      <p:cxnSp>
        <p:nvCxnSpPr>
          <p:cNvPr id="68" name="Straight Arrow Connector 67">
            <a:extLst>
              <a:ext uri="{FF2B5EF4-FFF2-40B4-BE49-F238E27FC236}">
                <a16:creationId xmlns:a16="http://schemas.microsoft.com/office/drawing/2014/main" id="{0782D394-9C31-E502-EDB9-2B8B41A17D2F}"/>
              </a:ext>
            </a:extLst>
          </p:cNvPr>
          <p:cNvCxnSpPr>
            <a:cxnSpLocks/>
            <a:stCxn id="6" idx="0"/>
            <a:endCxn id="7" idx="2"/>
          </p:cNvCxnSpPr>
          <p:nvPr/>
        </p:nvCxnSpPr>
        <p:spPr>
          <a:xfrm flipV="1">
            <a:off x="2450015" y="3790626"/>
            <a:ext cx="0" cy="282031"/>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06" name="Picture 105" descr="A puzzle with letters on it&#10;&#10;Description automatically generated">
            <a:extLst>
              <a:ext uri="{FF2B5EF4-FFF2-40B4-BE49-F238E27FC236}">
                <a16:creationId xmlns:a16="http://schemas.microsoft.com/office/drawing/2014/main" id="{A678C592-F45B-9ED8-FAFE-3A016DBFFD95}"/>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b="26681"/>
          <a:stretch/>
        </p:blipFill>
        <p:spPr>
          <a:xfrm>
            <a:off x="1752825" y="4354688"/>
            <a:ext cx="1394380" cy="1173998"/>
          </a:xfrm>
          <a:prstGeom prst="rect">
            <a:avLst/>
          </a:prstGeom>
        </p:spPr>
      </p:pic>
      <p:sp>
        <p:nvSpPr>
          <p:cNvPr id="16" name="Rounded Rectangle 15">
            <a:extLst>
              <a:ext uri="{FF2B5EF4-FFF2-40B4-BE49-F238E27FC236}">
                <a16:creationId xmlns:a16="http://schemas.microsoft.com/office/drawing/2014/main" id="{01052964-9A6D-5303-97EA-08877259D604}"/>
              </a:ext>
            </a:extLst>
          </p:cNvPr>
          <p:cNvSpPr/>
          <p:nvPr/>
        </p:nvSpPr>
        <p:spPr>
          <a:xfrm>
            <a:off x="3485959" y="2637029"/>
            <a:ext cx="4017070" cy="1717659"/>
          </a:xfrm>
          <a:prstGeom prst="roundRect">
            <a:avLst>
              <a:gd name="adj" fmla="val 15705"/>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7F1C585-E736-B701-1A51-ECB9F4C7B43C}"/>
              </a:ext>
            </a:extLst>
          </p:cNvPr>
          <p:cNvSpPr txBox="1"/>
          <p:nvPr/>
        </p:nvSpPr>
        <p:spPr>
          <a:xfrm>
            <a:off x="2848678" y="1399097"/>
            <a:ext cx="5291631" cy="707886"/>
          </a:xfrm>
          <a:prstGeom prst="rect">
            <a:avLst/>
          </a:prstGeom>
          <a:noFill/>
        </p:spPr>
        <p:txBody>
          <a:bodyPr wrap="square" rtlCol="0">
            <a:spAutoFit/>
          </a:bodyPr>
          <a:lstStyle/>
          <a:p>
            <a:r>
              <a:rPr lang="en-US" sz="2000" dirty="0">
                <a:solidFill>
                  <a:srgbClr val="4B2E83"/>
                </a:solidFill>
              </a:rPr>
              <a:t>Many input passages lead to long sequences, making </a:t>
            </a:r>
            <a:r>
              <a:rPr lang="en-US" sz="2000" dirty="0">
                <a:solidFill>
                  <a:srgbClr val="FF0000"/>
                </a:solidFill>
              </a:rPr>
              <a:t>reader encoding slow</a:t>
            </a:r>
          </a:p>
        </p:txBody>
      </p:sp>
      <p:cxnSp>
        <p:nvCxnSpPr>
          <p:cNvPr id="60" name="Straight Arrow Connector 59">
            <a:extLst>
              <a:ext uri="{FF2B5EF4-FFF2-40B4-BE49-F238E27FC236}">
                <a16:creationId xmlns:a16="http://schemas.microsoft.com/office/drawing/2014/main" id="{F115A657-928B-2ED0-84C3-C530C7801716}"/>
              </a:ext>
            </a:extLst>
          </p:cNvPr>
          <p:cNvCxnSpPr>
            <a:cxnSpLocks/>
            <a:stCxn id="16" idx="0"/>
            <a:endCxn id="17" idx="2"/>
          </p:cNvCxnSpPr>
          <p:nvPr/>
        </p:nvCxnSpPr>
        <p:spPr>
          <a:xfrm flipV="1">
            <a:off x="5494494" y="2106983"/>
            <a:ext cx="0" cy="53004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A9CEEF2D-6268-5A54-51AC-101789BF0945}"/>
              </a:ext>
            </a:extLst>
          </p:cNvPr>
          <p:cNvSpPr txBox="1"/>
          <p:nvPr/>
        </p:nvSpPr>
        <p:spPr>
          <a:xfrm>
            <a:off x="4514864" y="5089299"/>
            <a:ext cx="6517492" cy="707886"/>
          </a:xfrm>
          <a:prstGeom prst="rect">
            <a:avLst/>
          </a:prstGeom>
          <a:noFill/>
        </p:spPr>
        <p:txBody>
          <a:bodyPr wrap="square" rtlCol="0">
            <a:spAutoFit/>
          </a:bodyPr>
          <a:lstStyle/>
          <a:p>
            <a:r>
              <a:rPr lang="en-US" sz="2000" dirty="0">
                <a:solidFill>
                  <a:srgbClr val="4B2E83"/>
                </a:solidFill>
              </a:rPr>
              <a:t>Previous solutions precompute passage representations, but require </a:t>
            </a:r>
            <a:r>
              <a:rPr lang="en-US" sz="2000" dirty="0">
                <a:solidFill>
                  <a:srgbClr val="FF0000"/>
                </a:solidFill>
              </a:rPr>
              <a:t>huge storage costs</a:t>
            </a:r>
          </a:p>
        </p:txBody>
      </p:sp>
      <p:cxnSp>
        <p:nvCxnSpPr>
          <p:cNvPr id="70" name="Straight Arrow Connector 69">
            <a:extLst>
              <a:ext uri="{FF2B5EF4-FFF2-40B4-BE49-F238E27FC236}">
                <a16:creationId xmlns:a16="http://schemas.microsoft.com/office/drawing/2014/main" id="{FF8233CD-45F5-5D43-F987-80A8086993B7}"/>
              </a:ext>
            </a:extLst>
          </p:cNvPr>
          <p:cNvCxnSpPr>
            <a:cxnSpLocks/>
            <a:stCxn id="48" idx="2"/>
            <a:endCxn id="64" idx="0"/>
          </p:cNvCxnSpPr>
          <p:nvPr/>
        </p:nvCxnSpPr>
        <p:spPr>
          <a:xfrm flipH="1">
            <a:off x="7773610" y="4072867"/>
            <a:ext cx="3739" cy="10164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Footer Placeholder 10">
            <a:extLst>
              <a:ext uri="{FF2B5EF4-FFF2-40B4-BE49-F238E27FC236}">
                <a16:creationId xmlns:a16="http://schemas.microsoft.com/office/drawing/2014/main" id="{9B45ABBB-00BD-3A07-5A58-91F2FB8124D8}"/>
              </a:ext>
            </a:extLst>
          </p:cNvPr>
          <p:cNvSpPr>
            <a:spLocks noGrp="1"/>
          </p:cNvSpPr>
          <p:nvPr>
            <p:ph type="ftr" sz="quarter" idx="11"/>
          </p:nvPr>
        </p:nvSpPr>
        <p:spPr/>
        <p:txBody>
          <a:bodyPr/>
          <a:lstStyle/>
          <a:p>
            <a:r>
              <a:rPr lang="en-US"/>
              <a:t>BTR, ICLR2024</a:t>
            </a:r>
            <a:endParaRPr lang="en-US" dirty="0"/>
          </a:p>
        </p:txBody>
      </p:sp>
    </p:spTree>
    <p:extLst>
      <p:ext uri="{BB962C8B-B14F-4D97-AF65-F5344CB8AC3E}">
        <p14:creationId xmlns:p14="http://schemas.microsoft.com/office/powerpoint/2010/main" val="3166974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nodeType="with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blinds(horizontal)">
                                      <p:cBhvr>
                                        <p:cTn id="13" dur="500"/>
                                        <p:tgtEl>
                                          <p:spTgt spid="68"/>
                                        </p:tgtEl>
                                      </p:cBhvr>
                                    </p:animEffect>
                                  </p:childTnLst>
                                </p:cTn>
                              </p:par>
                              <p:par>
                                <p:cTn id="14" presetID="3" presetClass="entr" presetSubtype="10" fill="hold" nodeType="withEffect">
                                  <p:stCondLst>
                                    <p:cond delay="0"/>
                                  </p:stCondLst>
                                  <p:childTnLst>
                                    <p:set>
                                      <p:cBhvr>
                                        <p:cTn id="15" dur="1" fill="hold">
                                          <p:stCondLst>
                                            <p:cond delay="0"/>
                                          </p:stCondLst>
                                        </p:cTn>
                                        <p:tgtEl>
                                          <p:spTgt spid="106"/>
                                        </p:tgtEl>
                                        <p:attrNameLst>
                                          <p:attrName>style.visibility</p:attrName>
                                        </p:attrNameLst>
                                      </p:cBhvr>
                                      <p:to>
                                        <p:strVal val="visible"/>
                                      </p:to>
                                    </p:set>
                                    <p:animEffect transition="in" filter="blinds(horizontal)">
                                      <p:cBhvr>
                                        <p:cTn id="16" dur="500"/>
                                        <p:tgtEl>
                                          <p:spTgt spid="10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blinds(horizontal)">
                                      <p:cBhvr>
                                        <p:cTn id="24" dur="500"/>
                                        <p:tgtEl>
                                          <p:spTgt spid="33"/>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linds(horizontal)">
                                      <p:cBhvr>
                                        <p:cTn id="27" dur="500"/>
                                        <p:tgtEl>
                                          <p:spTgt spid="30"/>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blinds(horizontal)">
                                      <p:cBhvr>
                                        <p:cTn id="30" dur="500"/>
                                        <p:tgtEl>
                                          <p:spTgt spid="28"/>
                                        </p:tgtEl>
                                      </p:cBhvr>
                                    </p:animEffect>
                                  </p:childTnLst>
                                </p:cTn>
                              </p:par>
                              <p:par>
                                <p:cTn id="31" presetID="3"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linds(horizontal)">
                                      <p:cBhvr>
                                        <p:cTn id="33" dur="500"/>
                                        <p:tgtEl>
                                          <p:spTgt spid="9"/>
                                        </p:tgtEl>
                                      </p:cBhvr>
                                    </p:animEffect>
                                  </p:childTnLst>
                                </p:cTn>
                              </p:par>
                            </p:childTnLst>
                          </p:cTn>
                        </p:par>
                        <p:par>
                          <p:cTn id="34" fill="hold">
                            <p:stCondLst>
                              <p:cond delay="500"/>
                            </p:stCondLst>
                            <p:childTnLst>
                              <p:par>
                                <p:cTn id="35" presetID="3" presetClass="entr" presetSubtype="1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blinds(horizontal)">
                                      <p:cBhvr>
                                        <p:cTn id="37" dur="500"/>
                                        <p:tgtEl>
                                          <p:spTgt spid="34"/>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blinds(horizontal)">
                                      <p:cBhvr>
                                        <p:cTn id="40" dur="500"/>
                                        <p:tgtEl>
                                          <p:spTgt spid="31"/>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blinds(horizontal)">
                                      <p:cBhvr>
                                        <p:cTn id="43" dur="500"/>
                                        <p:tgtEl>
                                          <p:spTgt spid="27"/>
                                        </p:tgtEl>
                                      </p:cBhvr>
                                    </p:animEffect>
                                  </p:childTnLst>
                                </p:cTn>
                              </p:par>
                              <p:par>
                                <p:cTn id="44" presetID="3" presetClass="entr" presetSubtype="10"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blinds(horizontal)">
                                      <p:cBhvr>
                                        <p:cTn id="46" dur="500"/>
                                        <p:tgtEl>
                                          <p:spTgt spid="20"/>
                                        </p:tgtEl>
                                      </p:cBhvr>
                                    </p:animEffect>
                                  </p:childTnLst>
                                </p:cTn>
                              </p:par>
                              <p:par>
                                <p:cTn id="47" presetID="3" presetClass="entr" presetSubtype="1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blinds(horizontal)">
                                      <p:cBhvr>
                                        <p:cTn id="49" dur="500"/>
                                        <p:tgtEl>
                                          <p:spTgt spid="21"/>
                                        </p:tgtEl>
                                      </p:cBhvr>
                                    </p:animEffect>
                                  </p:childTnLst>
                                </p:cTn>
                              </p:par>
                              <p:par>
                                <p:cTn id="50" presetID="3" presetClass="entr" presetSubtype="10"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linds(horizontal)">
                                      <p:cBhvr>
                                        <p:cTn id="52" dur="500"/>
                                        <p:tgtEl>
                                          <p:spTgt spid="22"/>
                                        </p:tgtEl>
                                      </p:cBhvr>
                                    </p:animEffect>
                                  </p:childTnLst>
                                </p:cTn>
                              </p:par>
                            </p:childTnLst>
                          </p:cTn>
                        </p:par>
                        <p:par>
                          <p:cTn id="53" fill="hold">
                            <p:stCondLst>
                              <p:cond delay="1000"/>
                            </p:stCondLst>
                            <p:childTnLst>
                              <p:par>
                                <p:cTn id="54" presetID="3" presetClass="entr" presetSubtype="10" fill="hold" grpId="0" nodeType="after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blinds(horizontal)">
                                      <p:cBhvr>
                                        <p:cTn id="56" dur="500"/>
                                        <p:tgtEl>
                                          <p:spTgt spid="3"/>
                                        </p:tgtEl>
                                      </p:cBhvr>
                                    </p:animEffect>
                                  </p:childTnLst>
                                </p:cTn>
                              </p:par>
                              <p:par>
                                <p:cTn id="57" presetID="3" presetClass="entr" presetSubtype="10" fill="hold" nodeType="with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blinds(horizontal)">
                                      <p:cBhvr>
                                        <p:cTn id="59" dur="500"/>
                                        <p:tgtEl>
                                          <p:spTgt spid="10"/>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blinds(horizontal)">
                                      <p:cBhvr>
                                        <p:cTn id="62" dur="500"/>
                                        <p:tgtEl>
                                          <p:spTgt spid="12"/>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blinds(horizontal)">
                                      <p:cBhvr>
                                        <p:cTn id="65" dur="500"/>
                                        <p:tgtEl>
                                          <p:spTgt spid="13"/>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blinds(horizontal)">
                                      <p:cBhvr>
                                        <p:cTn id="68" dur="500"/>
                                        <p:tgtEl>
                                          <p:spTgt spid="14"/>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blinds(horizontal)">
                                      <p:cBhvr>
                                        <p:cTn id="71" dur="500"/>
                                        <p:tgtEl>
                                          <p:spTgt spid="15"/>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blinds(horizontal)">
                                      <p:cBhvr>
                                        <p:cTn id="74" dur="500"/>
                                        <p:tgtEl>
                                          <p:spTgt spid="18"/>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blinds(horizontal)">
                                      <p:cBhvr>
                                        <p:cTn id="77" dur="500"/>
                                        <p:tgtEl>
                                          <p:spTgt spid="19"/>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blinds(horizontal)">
                                      <p:cBhvr>
                                        <p:cTn id="80" dur="500"/>
                                        <p:tgtEl>
                                          <p:spTgt spid="23"/>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blinds(horizontal)">
                                      <p:cBhvr>
                                        <p:cTn id="83" dur="500"/>
                                        <p:tgtEl>
                                          <p:spTgt spid="24"/>
                                        </p:tgtEl>
                                      </p:cBhvr>
                                    </p:animEffect>
                                  </p:childTnLst>
                                </p:cTn>
                              </p:par>
                              <p:par>
                                <p:cTn id="84" presetID="3" presetClass="entr" presetSubtype="10" fill="hold"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blinds(horizontal)">
                                      <p:cBhvr>
                                        <p:cTn id="86" dur="500"/>
                                        <p:tgtEl>
                                          <p:spTgt spid="25"/>
                                        </p:tgtEl>
                                      </p:cBhvr>
                                    </p:animEffect>
                                  </p:childTnLst>
                                </p:cTn>
                              </p:par>
                              <p:par>
                                <p:cTn id="87" presetID="3" presetClass="entr" presetSubtype="10" fill="hold" nodeType="withEffect">
                                  <p:stCondLst>
                                    <p:cond delay="0"/>
                                  </p:stCondLst>
                                  <p:childTnLst>
                                    <p:set>
                                      <p:cBhvr>
                                        <p:cTn id="88" dur="1" fill="hold">
                                          <p:stCondLst>
                                            <p:cond delay="0"/>
                                          </p:stCondLst>
                                        </p:cTn>
                                        <p:tgtEl>
                                          <p:spTgt spid="35"/>
                                        </p:tgtEl>
                                        <p:attrNameLst>
                                          <p:attrName>style.visibility</p:attrName>
                                        </p:attrNameLst>
                                      </p:cBhvr>
                                      <p:to>
                                        <p:strVal val="visible"/>
                                      </p:to>
                                    </p:set>
                                    <p:animEffect transition="in" filter="blinds(horizontal)">
                                      <p:cBhvr>
                                        <p:cTn id="89" dur="500"/>
                                        <p:tgtEl>
                                          <p:spTgt spid="35"/>
                                        </p:tgtEl>
                                      </p:cBhvr>
                                    </p:animEffect>
                                  </p:childTnLst>
                                </p:cTn>
                              </p:par>
                              <p:par>
                                <p:cTn id="90" presetID="3" presetClass="entr" presetSubtype="10" fill="hold" nodeType="withEffect">
                                  <p:stCondLst>
                                    <p:cond delay="0"/>
                                  </p:stCondLst>
                                  <p:childTnLst>
                                    <p:set>
                                      <p:cBhvr>
                                        <p:cTn id="91" dur="1" fill="hold">
                                          <p:stCondLst>
                                            <p:cond delay="0"/>
                                          </p:stCondLst>
                                        </p:cTn>
                                        <p:tgtEl>
                                          <p:spTgt spid="45"/>
                                        </p:tgtEl>
                                        <p:attrNameLst>
                                          <p:attrName>style.visibility</p:attrName>
                                        </p:attrNameLst>
                                      </p:cBhvr>
                                      <p:to>
                                        <p:strVal val="visible"/>
                                      </p:to>
                                    </p:set>
                                    <p:animEffect transition="in" filter="blinds(horizontal)">
                                      <p:cBhvr>
                                        <p:cTn id="92" dur="500"/>
                                        <p:tgtEl>
                                          <p:spTgt spid="45"/>
                                        </p:tgtEl>
                                      </p:cBhvr>
                                    </p:animEffect>
                                  </p:childTnLst>
                                </p:cTn>
                              </p:par>
                              <p:par>
                                <p:cTn id="93" presetID="3" presetClass="entr" presetSubtype="10" fill="hold" nodeType="with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blinds(horizontal)">
                                      <p:cBhvr>
                                        <p:cTn id="95" dur="500"/>
                                        <p:tgtEl>
                                          <p:spTgt spid="50"/>
                                        </p:tgtEl>
                                      </p:cBhvr>
                                    </p:animEffect>
                                  </p:childTnLst>
                                </p:cTn>
                              </p:par>
                              <p:par>
                                <p:cTn id="96" presetID="3" presetClass="entr" presetSubtype="10" fill="hold" nodeType="withEffect">
                                  <p:stCondLst>
                                    <p:cond delay="0"/>
                                  </p:stCondLst>
                                  <p:childTnLst>
                                    <p:set>
                                      <p:cBhvr>
                                        <p:cTn id="97" dur="1" fill="hold">
                                          <p:stCondLst>
                                            <p:cond delay="0"/>
                                          </p:stCondLst>
                                        </p:cTn>
                                        <p:tgtEl>
                                          <p:spTgt spid="55"/>
                                        </p:tgtEl>
                                        <p:attrNameLst>
                                          <p:attrName>style.visibility</p:attrName>
                                        </p:attrNameLst>
                                      </p:cBhvr>
                                      <p:to>
                                        <p:strVal val="visible"/>
                                      </p:to>
                                    </p:set>
                                    <p:animEffect transition="in" filter="blinds(horizontal)">
                                      <p:cBhvr>
                                        <p:cTn id="98" dur="500"/>
                                        <p:tgtEl>
                                          <p:spTgt spid="55"/>
                                        </p:tgtEl>
                                      </p:cBhvr>
                                    </p:animEffect>
                                  </p:childTnLst>
                                </p:cTn>
                              </p:par>
                            </p:childTnLst>
                          </p:cTn>
                        </p:par>
                      </p:childTnLst>
                    </p:cTn>
                  </p:par>
                  <p:par>
                    <p:cTn id="99" fill="hold">
                      <p:stCondLst>
                        <p:cond delay="indefinite"/>
                      </p:stCondLst>
                      <p:childTnLst>
                        <p:par>
                          <p:cTn id="100" fill="hold">
                            <p:stCondLst>
                              <p:cond delay="0"/>
                            </p:stCondLst>
                            <p:childTnLst>
                              <p:par>
                                <p:cTn id="101" presetID="5" presetClass="entr" presetSubtype="10" fill="hold" grpId="0" nodeType="clickEffect">
                                  <p:stCondLst>
                                    <p:cond delay="0"/>
                                  </p:stCondLst>
                                  <p:childTnLst>
                                    <p:set>
                                      <p:cBhvr>
                                        <p:cTn id="102" dur="1" fill="hold">
                                          <p:stCondLst>
                                            <p:cond delay="0"/>
                                          </p:stCondLst>
                                        </p:cTn>
                                        <p:tgtEl>
                                          <p:spTgt spid="16"/>
                                        </p:tgtEl>
                                        <p:attrNameLst>
                                          <p:attrName>style.visibility</p:attrName>
                                        </p:attrNameLst>
                                      </p:cBhvr>
                                      <p:to>
                                        <p:strVal val="visible"/>
                                      </p:to>
                                    </p:set>
                                    <p:animEffect transition="in" filter="checkerboard(across)">
                                      <p:cBhvr>
                                        <p:cTn id="103" dur="500"/>
                                        <p:tgtEl>
                                          <p:spTgt spid="16"/>
                                        </p:tgtEl>
                                      </p:cBhvr>
                                    </p:animEffect>
                                  </p:childTnLst>
                                </p:cTn>
                              </p:par>
                              <p:par>
                                <p:cTn id="104" presetID="5" presetClass="entr" presetSubtype="10" fill="hold" nodeType="with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checkerboard(across)">
                                      <p:cBhvr>
                                        <p:cTn id="106" dur="500"/>
                                        <p:tgtEl>
                                          <p:spTgt spid="60"/>
                                        </p:tgtEl>
                                      </p:cBhvr>
                                    </p:animEffect>
                                  </p:childTnLst>
                                </p:cTn>
                              </p:par>
                            </p:childTnLst>
                          </p:cTn>
                        </p:par>
                        <p:par>
                          <p:cTn id="107" fill="hold">
                            <p:stCondLst>
                              <p:cond delay="500"/>
                            </p:stCondLst>
                            <p:childTnLst>
                              <p:par>
                                <p:cTn id="108" presetID="3" presetClass="entr" presetSubtype="10" fill="hold" grpId="0" nodeType="after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blinds(horizontal)">
                                      <p:cBhvr>
                                        <p:cTn id="110" dur="500"/>
                                        <p:tgtEl>
                                          <p:spTgt spid="17"/>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nodeType="clickEffect">
                                  <p:stCondLst>
                                    <p:cond delay="0"/>
                                  </p:stCondLst>
                                  <p:childTnLst>
                                    <p:set>
                                      <p:cBhvr>
                                        <p:cTn id="114" dur="1" fill="hold">
                                          <p:stCondLst>
                                            <p:cond delay="0"/>
                                          </p:stCondLst>
                                        </p:cTn>
                                        <p:tgtEl>
                                          <p:spTgt spid="70"/>
                                        </p:tgtEl>
                                        <p:attrNameLst>
                                          <p:attrName>style.visibility</p:attrName>
                                        </p:attrNameLst>
                                      </p:cBhvr>
                                      <p:to>
                                        <p:strVal val="visible"/>
                                      </p:to>
                                    </p:set>
                                    <p:animEffect transition="in" filter="blinds(horizontal)">
                                      <p:cBhvr>
                                        <p:cTn id="115" dur="500"/>
                                        <p:tgtEl>
                                          <p:spTgt spid="70"/>
                                        </p:tgtEl>
                                      </p:cBhvr>
                                    </p:animEffect>
                                  </p:childTnLst>
                                </p:cTn>
                              </p:par>
                              <p:par>
                                <p:cTn id="116" presetID="3" presetClass="entr" presetSubtype="10" fill="hold" grpId="0" nodeType="withEffect">
                                  <p:stCondLst>
                                    <p:cond delay="0"/>
                                  </p:stCondLst>
                                  <p:childTnLst>
                                    <p:set>
                                      <p:cBhvr>
                                        <p:cTn id="117" dur="1" fill="hold">
                                          <p:stCondLst>
                                            <p:cond delay="0"/>
                                          </p:stCondLst>
                                        </p:cTn>
                                        <p:tgtEl>
                                          <p:spTgt spid="64"/>
                                        </p:tgtEl>
                                        <p:attrNameLst>
                                          <p:attrName>style.visibility</p:attrName>
                                        </p:attrNameLst>
                                      </p:cBhvr>
                                      <p:to>
                                        <p:strVal val="visible"/>
                                      </p:to>
                                    </p:set>
                                    <p:animEffect transition="in" filter="blinds(horizontal)">
                                      <p:cBhvr>
                                        <p:cTn id="118"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animBg="1"/>
      <p:bldP spid="12" grpId="0"/>
      <p:bldP spid="13" grpId="0" animBg="1"/>
      <p:bldP spid="14" grpId="0"/>
      <p:bldP spid="15" grpId="0" animBg="1"/>
      <p:bldP spid="18" grpId="0" animBg="1"/>
      <p:bldP spid="19" grpId="0" animBg="1"/>
      <p:bldP spid="23" grpId="0" animBg="1"/>
      <p:bldP spid="24" grpId="0" animBg="1"/>
      <p:bldP spid="27" grpId="0" animBg="1"/>
      <p:bldP spid="28" grpId="0" animBg="1"/>
      <p:bldP spid="30" grpId="0" animBg="1"/>
      <p:bldP spid="31" grpId="0" animBg="1"/>
      <p:bldP spid="33" grpId="0" animBg="1"/>
      <p:bldP spid="34" grpId="0" animBg="1"/>
      <p:bldP spid="16" grpId="0" animBg="1"/>
      <p:bldP spid="17" grpId="0"/>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00A8A-DFC5-47E0-339D-FC11F7641362}"/>
              </a:ext>
            </a:extLst>
          </p:cNvPr>
          <p:cNvSpPr>
            <a:spLocks noGrp="1"/>
          </p:cNvSpPr>
          <p:nvPr>
            <p:ph type="title"/>
          </p:nvPr>
        </p:nvSpPr>
        <p:spPr/>
        <p:txBody>
          <a:bodyPr>
            <a:normAutofit/>
          </a:bodyPr>
          <a:lstStyle/>
          <a:p>
            <a:r>
              <a:rPr lang="en-US" dirty="0"/>
              <a:t>BTR Overview</a:t>
            </a:r>
          </a:p>
        </p:txBody>
      </p:sp>
      <p:sp>
        <p:nvSpPr>
          <p:cNvPr id="4" name="Slide Number Placeholder 3">
            <a:extLst>
              <a:ext uri="{FF2B5EF4-FFF2-40B4-BE49-F238E27FC236}">
                <a16:creationId xmlns:a16="http://schemas.microsoft.com/office/drawing/2014/main" id="{45948EB5-26B6-EC23-2A6A-FF152CD7B084}"/>
              </a:ext>
            </a:extLst>
          </p:cNvPr>
          <p:cNvSpPr>
            <a:spLocks noGrp="1"/>
          </p:cNvSpPr>
          <p:nvPr>
            <p:ph type="sldNum" sz="quarter" idx="12"/>
          </p:nvPr>
        </p:nvSpPr>
        <p:spPr/>
        <p:txBody>
          <a:bodyPr/>
          <a:lstStyle/>
          <a:p>
            <a:fld id="{31956DAD-D1DD-664D-8094-2A95DFD5A69C}" type="slidenum">
              <a:rPr lang="en-US" smtClean="0"/>
              <a:t>4</a:t>
            </a:fld>
            <a:endParaRPr lang="en-US"/>
          </a:p>
        </p:txBody>
      </p:sp>
      <p:sp>
        <p:nvSpPr>
          <p:cNvPr id="5" name="Rounded Rectangle 4">
            <a:extLst>
              <a:ext uri="{FF2B5EF4-FFF2-40B4-BE49-F238E27FC236}">
                <a16:creationId xmlns:a16="http://schemas.microsoft.com/office/drawing/2014/main" id="{3C6E3477-BBC1-5B48-378D-1B895894086F}"/>
              </a:ext>
            </a:extLst>
          </p:cNvPr>
          <p:cNvSpPr/>
          <p:nvPr/>
        </p:nvSpPr>
        <p:spPr>
          <a:xfrm>
            <a:off x="3658378" y="1900714"/>
            <a:ext cx="6107040" cy="3056571"/>
          </a:xfrm>
          <a:prstGeom prst="roundRect">
            <a:avLst>
              <a:gd name="adj" fmla="val 6512"/>
            </a:avLst>
          </a:prstGeom>
          <a:ln w="38100">
            <a:solidFill>
              <a:schemeClr val="accent1">
                <a:lumMod val="40000"/>
                <a:lumOff val="60000"/>
              </a:schemeClr>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800" dirty="0"/>
          </a:p>
        </p:txBody>
      </p:sp>
      <p:cxnSp>
        <p:nvCxnSpPr>
          <p:cNvPr id="6" name="Straight Arrow Connector 5">
            <a:extLst>
              <a:ext uri="{FF2B5EF4-FFF2-40B4-BE49-F238E27FC236}">
                <a16:creationId xmlns:a16="http://schemas.microsoft.com/office/drawing/2014/main" id="{B4560A73-E464-9BFD-3877-8CA0D341AA39}"/>
              </a:ext>
            </a:extLst>
          </p:cNvPr>
          <p:cNvCxnSpPr>
            <a:cxnSpLocks/>
            <a:stCxn id="5" idx="3"/>
            <a:endCxn id="7" idx="1"/>
          </p:cNvCxnSpPr>
          <p:nvPr/>
        </p:nvCxnSpPr>
        <p:spPr>
          <a:xfrm>
            <a:off x="9765418" y="3429000"/>
            <a:ext cx="246835" cy="0"/>
          </a:xfrm>
          <a:prstGeom prst="straightConnector1">
            <a:avLst/>
          </a:prstGeom>
          <a:ln w="38100">
            <a:solidFill>
              <a:schemeClr val="accent1">
                <a:lumMod val="60000"/>
                <a:lumOff val="40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7" name="TextBox 6">
            <a:extLst>
              <a:ext uri="{FF2B5EF4-FFF2-40B4-BE49-F238E27FC236}">
                <a16:creationId xmlns:a16="http://schemas.microsoft.com/office/drawing/2014/main" id="{3FA9926F-ABC4-E55A-87D6-302F0D2725F0}"/>
              </a:ext>
            </a:extLst>
          </p:cNvPr>
          <p:cNvSpPr txBox="1"/>
          <p:nvPr/>
        </p:nvSpPr>
        <p:spPr>
          <a:xfrm>
            <a:off x="10012253" y="3246120"/>
            <a:ext cx="1097280" cy="365760"/>
          </a:xfrm>
          <a:prstGeom prst="rect">
            <a:avLst/>
          </a:prstGeom>
          <a:noFill/>
        </p:spPr>
        <p:txBody>
          <a:bodyPr wrap="square">
            <a:spAutoFit/>
          </a:bodyPr>
          <a:lstStyle/>
          <a:p>
            <a:pPr algn="ctr"/>
            <a:r>
              <a:rPr lang="en-US" dirty="0"/>
              <a:t>Answers</a:t>
            </a:r>
          </a:p>
        </p:txBody>
      </p:sp>
      <p:sp>
        <p:nvSpPr>
          <p:cNvPr id="8" name="Rounded Rectangle 7">
            <a:extLst>
              <a:ext uri="{FF2B5EF4-FFF2-40B4-BE49-F238E27FC236}">
                <a16:creationId xmlns:a16="http://schemas.microsoft.com/office/drawing/2014/main" id="{13C01234-7A5A-754A-592B-7189028C82FE}"/>
              </a:ext>
            </a:extLst>
          </p:cNvPr>
          <p:cNvSpPr/>
          <p:nvPr/>
        </p:nvSpPr>
        <p:spPr>
          <a:xfrm>
            <a:off x="3914460" y="2567627"/>
            <a:ext cx="1349331" cy="1537395"/>
          </a:xfrm>
          <a:prstGeom prst="roundRect">
            <a:avLst>
              <a:gd name="adj" fmla="val 12343"/>
            </a:avLst>
          </a:prstGeom>
          <a:noFill/>
          <a:ln w="19050">
            <a:solidFill>
              <a:schemeClr val="accent6"/>
            </a:solidFill>
            <a:prstDash val="lg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extBox 8">
            <a:extLst>
              <a:ext uri="{FF2B5EF4-FFF2-40B4-BE49-F238E27FC236}">
                <a16:creationId xmlns:a16="http://schemas.microsoft.com/office/drawing/2014/main" id="{13F3C912-3E63-8502-4EEC-12117F2D6CC6}"/>
              </a:ext>
            </a:extLst>
          </p:cNvPr>
          <p:cNvSpPr txBox="1"/>
          <p:nvPr/>
        </p:nvSpPr>
        <p:spPr>
          <a:xfrm>
            <a:off x="3519726" y="1909148"/>
            <a:ext cx="1959848" cy="523220"/>
          </a:xfrm>
          <a:prstGeom prst="rect">
            <a:avLst/>
          </a:prstGeom>
          <a:noFill/>
        </p:spPr>
        <p:txBody>
          <a:bodyPr wrap="square">
            <a:spAutoFit/>
          </a:bodyPr>
          <a:lstStyle>
            <a:defPPr>
              <a:defRPr lang="en-US"/>
            </a:defPPr>
            <a:lvl1pPr>
              <a:defRPr sz="2800"/>
            </a:lvl1pPr>
          </a:lstStyle>
          <a:p>
            <a:pPr algn="ctr"/>
            <a:r>
              <a:rPr lang="en-US" b="1" dirty="0">
                <a:cs typeface="Segoe UI" panose="020B0502040204020203" pitchFamily="34" charset="0"/>
              </a:rPr>
              <a:t>Reader</a:t>
            </a:r>
          </a:p>
        </p:txBody>
      </p:sp>
      <p:sp>
        <p:nvSpPr>
          <p:cNvPr id="10" name="Google Shape;525;p12">
            <a:extLst>
              <a:ext uri="{FF2B5EF4-FFF2-40B4-BE49-F238E27FC236}">
                <a16:creationId xmlns:a16="http://schemas.microsoft.com/office/drawing/2014/main" id="{F6F1AF9E-9310-F057-BE9C-B2AC6DC7F9AF}"/>
              </a:ext>
            </a:extLst>
          </p:cNvPr>
          <p:cNvSpPr/>
          <p:nvPr/>
        </p:nvSpPr>
        <p:spPr>
          <a:xfrm>
            <a:off x="3943971" y="2677684"/>
            <a:ext cx="1280160" cy="365760"/>
          </a:xfrm>
          <a:prstGeom prst="roundRect">
            <a:avLst>
              <a:gd name="adj" fmla="val 11729"/>
            </a:avLst>
          </a:prstGeom>
          <a:solidFill>
            <a:srgbClr val="DAE3F3">
              <a:alpha val="70588"/>
            </a:srgbClr>
          </a:solidFill>
          <a:ln w="9525" cap="flat" cmpd="sng">
            <a:noFill/>
            <a:prstDash val="solid"/>
            <a:round/>
            <a:headEnd type="none" w="sm" len="sm"/>
            <a:tailEnd type="none" w="sm" len="sm"/>
          </a:ln>
        </p:spPr>
        <p:txBody>
          <a:bodyPr spcFirstLastPara="1" wrap="square" lIns="102853" tIns="102853" rIns="102853" bIns="102853" anchor="ctr" anchorCtr="0">
            <a:noAutofit/>
          </a:bodyPr>
          <a:lstStyle/>
          <a:p>
            <a:pPr algn="ctr"/>
            <a:r>
              <a:rPr lang="en-US" sz="2000" dirty="0">
                <a:cs typeface="Segoe UI" panose="020B0502040204020203" pitchFamily="34" charset="0"/>
              </a:rPr>
              <a:t>Encoder</a:t>
            </a:r>
            <a:endParaRPr sz="2000" dirty="0">
              <a:cs typeface="Segoe UI" panose="020B0502040204020203" pitchFamily="34" charset="0"/>
            </a:endParaRPr>
          </a:p>
        </p:txBody>
      </p:sp>
      <p:sp>
        <p:nvSpPr>
          <p:cNvPr id="11" name="Google Shape;525;p12">
            <a:extLst>
              <a:ext uri="{FF2B5EF4-FFF2-40B4-BE49-F238E27FC236}">
                <a16:creationId xmlns:a16="http://schemas.microsoft.com/office/drawing/2014/main" id="{8478E6DA-FB9F-1591-801E-B9517CC3FF3A}"/>
              </a:ext>
            </a:extLst>
          </p:cNvPr>
          <p:cNvSpPr/>
          <p:nvPr/>
        </p:nvSpPr>
        <p:spPr>
          <a:xfrm>
            <a:off x="3943971" y="3134884"/>
            <a:ext cx="1280160" cy="365760"/>
          </a:xfrm>
          <a:prstGeom prst="roundRect">
            <a:avLst>
              <a:gd name="adj" fmla="val 11729"/>
            </a:avLst>
          </a:prstGeom>
          <a:solidFill>
            <a:srgbClr val="DAE3F3">
              <a:alpha val="70588"/>
            </a:srgbClr>
          </a:solidFill>
          <a:ln w="9525" cap="flat" cmpd="sng">
            <a:noFill/>
            <a:prstDash val="solid"/>
            <a:round/>
            <a:headEnd type="none" w="sm" len="sm"/>
            <a:tailEnd type="none" w="sm" len="sm"/>
          </a:ln>
        </p:spPr>
        <p:txBody>
          <a:bodyPr spcFirstLastPara="1" wrap="square" lIns="102853" tIns="102853" rIns="102853" bIns="102853" anchor="ctr" anchorCtr="0">
            <a:noAutofit/>
          </a:bodyPr>
          <a:lstStyle/>
          <a:p>
            <a:pPr algn="ctr"/>
            <a:r>
              <a:rPr lang="en-US" sz="2000" dirty="0">
                <a:cs typeface="Segoe UI" panose="020B0502040204020203" pitchFamily="34" charset="0"/>
              </a:rPr>
              <a:t>Encoder</a:t>
            </a:r>
            <a:endParaRPr sz="2000" dirty="0">
              <a:cs typeface="Segoe UI" panose="020B0502040204020203" pitchFamily="34" charset="0"/>
            </a:endParaRPr>
          </a:p>
        </p:txBody>
      </p:sp>
      <p:sp>
        <p:nvSpPr>
          <p:cNvPr id="12" name="Google Shape;525;p12">
            <a:extLst>
              <a:ext uri="{FF2B5EF4-FFF2-40B4-BE49-F238E27FC236}">
                <a16:creationId xmlns:a16="http://schemas.microsoft.com/office/drawing/2014/main" id="{999B34FA-DB8A-DCF5-608D-B0E3B30F1BF4}"/>
              </a:ext>
            </a:extLst>
          </p:cNvPr>
          <p:cNvSpPr/>
          <p:nvPr/>
        </p:nvSpPr>
        <p:spPr>
          <a:xfrm>
            <a:off x="3943971" y="3592084"/>
            <a:ext cx="1280160" cy="365760"/>
          </a:xfrm>
          <a:prstGeom prst="roundRect">
            <a:avLst>
              <a:gd name="adj" fmla="val 11729"/>
            </a:avLst>
          </a:prstGeom>
          <a:solidFill>
            <a:srgbClr val="DAE3F3">
              <a:alpha val="70588"/>
            </a:srgbClr>
          </a:solidFill>
          <a:ln w="9525" cap="flat" cmpd="sng">
            <a:noFill/>
            <a:prstDash val="solid"/>
            <a:round/>
            <a:headEnd type="none" w="sm" len="sm"/>
            <a:tailEnd type="none" w="sm" len="sm"/>
          </a:ln>
        </p:spPr>
        <p:txBody>
          <a:bodyPr spcFirstLastPara="1" wrap="square" lIns="102853" tIns="102853" rIns="102853" bIns="102853" anchor="ctr" anchorCtr="0">
            <a:noAutofit/>
          </a:bodyPr>
          <a:lstStyle/>
          <a:p>
            <a:pPr algn="ctr"/>
            <a:r>
              <a:rPr lang="en-US" sz="2000" dirty="0">
                <a:cs typeface="Segoe UI" panose="020B0502040204020203" pitchFamily="34" charset="0"/>
              </a:rPr>
              <a:t>Encoder</a:t>
            </a:r>
            <a:endParaRPr sz="2000" dirty="0">
              <a:cs typeface="Segoe UI" panose="020B0502040204020203" pitchFamily="34" charset="0"/>
            </a:endParaRPr>
          </a:p>
        </p:txBody>
      </p:sp>
      <p:cxnSp>
        <p:nvCxnSpPr>
          <p:cNvPr id="13" name="Straight Arrow Connector 12">
            <a:extLst>
              <a:ext uri="{FF2B5EF4-FFF2-40B4-BE49-F238E27FC236}">
                <a16:creationId xmlns:a16="http://schemas.microsoft.com/office/drawing/2014/main" id="{995A5E24-B60B-E45A-F2F6-355182FB8DEF}"/>
              </a:ext>
            </a:extLst>
          </p:cNvPr>
          <p:cNvCxnSpPr>
            <a:cxnSpLocks/>
            <a:stCxn id="20" idx="3"/>
            <a:endCxn id="10" idx="1"/>
          </p:cNvCxnSpPr>
          <p:nvPr/>
        </p:nvCxnSpPr>
        <p:spPr>
          <a:xfrm flipV="1">
            <a:off x="3306926" y="2860564"/>
            <a:ext cx="637045" cy="1249"/>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1E1C948-AE7E-8645-58A6-42A3FED71F43}"/>
              </a:ext>
            </a:extLst>
          </p:cNvPr>
          <p:cNvCxnSpPr>
            <a:cxnSpLocks/>
            <a:stCxn id="24" idx="3"/>
            <a:endCxn id="11" idx="1"/>
          </p:cNvCxnSpPr>
          <p:nvPr/>
        </p:nvCxnSpPr>
        <p:spPr>
          <a:xfrm>
            <a:off x="3303376" y="3317764"/>
            <a:ext cx="640595" cy="0"/>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BD92D07-8923-AEDB-2D2E-4F2A6560073D}"/>
              </a:ext>
            </a:extLst>
          </p:cNvPr>
          <p:cNvCxnSpPr>
            <a:cxnSpLocks/>
            <a:stCxn id="27" idx="3"/>
            <a:endCxn id="12" idx="1"/>
          </p:cNvCxnSpPr>
          <p:nvPr/>
        </p:nvCxnSpPr>
        <p:spPr>
          <a:xfrm>
            <a:off x="3301801" y="3774964"/>
            <a:ext cx="642170" cy="0"/>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Google Shape;525;p12">
            <a:extLst>
              <a:ext uri="{FF2B5EF4-FFF2-40B4-BE49-F238E27FC236}">
                <a16:creationId xmlns:a16="http://schemas.microsoft.com/office/drawing/2014/main" id="{9D7D989C-E4B2-1E04-523E-CAE517FB8306}"/>
              </a:ext>
            </a:extLst>
          </p:cNvPr>
          <p:cNvSpPr/>
          <p:nvPr/>
        </p:nvSpPr>
        <p:spPr>
          <a:xfrm>
            <a:off x="8123204" y="3246120"/>
            <a:ext cx="1371600" cy="365760"/>
          </a:xfrm>
          <a:prstGeom prst="roundRect">
            <a:avLst>
              <a:gd name="adj" fmla="val 11729"/>
            </a:avLst>
          </a:prstGeom>
          <a:solidFill>
            <a:srgbClr val="DAE3F3">
              <a:alpha val="70588"/>
            </a:srgbClr>
          </a:solidFill>
          <a:ln w="9525" cap="flat" cmpd="sng">
            <a:noFill/>
            <a:prstDash val="solid"/>
            <a:round/>
            <a:headEnd type="none" w="sm" len="sm"/>
            <a:tailEnd type="none" w="sm" len="sm"/>
          </a:ln>
        </p:spPr>
        <p:txBody>
          <a:bodyPr spcFirstLastPara="1" wrap="square" lIns="102853" tIns="102853" rIns="102853" bIns="102853" anchor="ctr" anchorCtr="0">
            <a:noAutofit/>
          </a:bodyPr>
          <a:lstStyle/>
          <a:p>
            <a:pPr algn="ctr"/>
            <a:r>
              <a:rPr lang="en-US" sz="2000" dirty="0">
                <a:cs typeface="Segoe UI" panose="020B0502040204020203" pitchFamily="34" charset="0"/>
              </a:rPr>
              <a:t>Decoder</a:t>
            </a:r>
            <a:endParaRPr sz="2000" dirty="0">
              <a:cs typeface="Segoe UI" panose="020B0502040204020203" pitchFamily="34" charset="0"/>
            </a:endParaRPr>
          </a:p>
        </p:txBody>
      </p:sp>
      <p:sp>
        <p:nvSpPr>
          <p:cNvPr id="17" name="Right Brace 16">
            <a:extLst>
              <a:ext uri="{FF2B5EF4-FFF2-40B4-BE49-F238E27FC236}">
                <a16:creationId xmlns:a16="http://schemas.microsoft.com/office/drawing/2014/main" id="{C281D720-2059-9B8E-AA1D-84AA52C43FE0}"/>
              </a:ext>
            </a:extLst>
          </p:cNvPr>
          <p:cNvSpPr/>
          <p:nvPr/>
        </p:nvSpPr>
        <p:spPr>
          <a:xfrm>
            <a:off x="5856803" y="2969695"/>
            <a:ext cx="91928" cy="95138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6D418854-A76F-0F51-5255-215430196EDE}"/>
              </a:ext>
            </a:extLst>
          </p:cNvPr>
          <p:cNvCxnSpPr>
            <a:cxnSpLocks/>
            <a:stCxn id="17" idx="1"/>
            <a:endCxn id="16" idx="1"/>
          </p:cNvCxnSpPr>
          <p:nvPr/>
        </p:nvCxnSpPr>
        <p:spPr>
          <a:xfrm flipV="1">
            <a:off x="5948731" y="3429000"/>
            <a:ext cx="2174473" cy="16388"/>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5F84339-8478-FF54-7F83-E3F7825C1A20}"/>
              </a:ext>
            </a:extLst>
          </p:cNvPr>
          <p:cNvGrpSpPr/>
          <p:nvPr/>
        </p:nvGrpSpPr>
        <p:grpSpPr>
          <a:xfrm>
            <a:off x="1194474" y="2677684"/>
            <a:ext cx="2112452" cy="367009"/>
            <a:chOff x="5636385" y="9434857"/>
            <a:chExt cx="2112452" cy="367009"/>
          </a:xfrm>
        </p:grpSpPr>
        <p:sp>
          <p:nvSpPr>
            <p:cNvPr id="20" name="Google Shape;452;p12">
              <a:extLst>
                <a:ext uri="{FF2B5EF4-FFF2-40B4-BE49-F238E27FC236}">
                  <a16:creationId xmlns:a16="http://schemas.microsoft.com/office/drawing/2014/main" id="{DC4F37B3-A3C9-A072-EF16-BF56F2EFC910}"/>
                </a:ext>
              </a:extLst>
            </p:cNvPr>
            <p:cNvSpPr/>
            <p:nvPr/>
          </p:nvSpPr>
          <p:spPr>
            <a:xfrm>
              <a:off x="6834437" y="9436106"/>
              <a:ext cx="914400" cy="365760"/>
            </a:xfrm>
            <a:prstGeom prst="roundRect">
              <a:avLst>
                <a:gd name="adj" fmla="val 16667"/>
              </a:avLst>
            </a:prstGeom>
            <a:solidFill>
              <a:srgbClr val="D9D2E9">
                <a:alpha val="50196"/>
              </a:srgbClr>
            </a:solidFill>
            <a:ln w="9525" cap="flat" cmpd="sng">
              <a:solidFill>
                <a:srgbClr val="7030A0">
                  <a:alpha val="50196"/>
                </a:srgbClr>
              </a:solidFill>
              <a:prstDash val="solid"/>
              <a:round/>
              <a:headEnd type="none" w="sm" len="sm"/>
              <a:tailEnd type="none" w="sm" len="sm"/>
            </a:ln>
          </p:spPr>
          <p:txBody>
            <a:bodyPr spcFirstLastPara="1" wrap="square" lIns="102853" tIns="102853" rIns="102853" bIns="102853" anchor="ctr" anchorCtr="0">
              <a:noAutofit/>
            </a:bodyPr>
            <a:lstStyle/>
            <a:p>
              <a:pPr algn="ctr"/>
              <a:r>
                <a:rPr lang="en-US" dirty="0">
                  <a:cs typeface="Segoe UI" panose="020B0502040204020203" pitchFamily="34" charset="0"/>
                  <a:sym typeface="Calibri"/>
                </a:rPr>
                <a:t>Query</a:t>
              </a:r>
              <a:endParaRPr dirty="0">
                <a:cs typeface="Segoe UI" panose="020B0502040204020203" pitchFamily="34" charset="0"/>
                <a:sym typeface="Calibri"/>
              </a:endParaRPr>
            </a:p>
          </p:txBody>
        </p:sp>
        <p:sp>
          <p:nvSpPr>
            <p:cNvPr id="21" name="Google Shape;454;p12">
              <a:extLst>
                <a:ext uri="{FF2B5EF4-FFF2-40B4-BE49-F238E27FC236}">
                  <a16:creationId xmlns:a16="http://schemas.microsoft.com/office/drawing/2014/main" id="{70C3C0F8-50D5-2983-BD60-878DADF567F7}"/>
                </a:ext>
              </a:extLst>
            </p:cNvPr>
            <p:cNvSpPr/>
            <p:nvPr/>
          </p:nvSpPr>
          <p:spPr>
            <a:xfrm>
              <a:off x="5636385" y="9434857"/>
              <a:ext cx="1188720" cy="365760"/>
            </a:xfrm>
            <a:prstGeom prst="roundRect">
              <a:avLst>
                <a:gd name="adj" fmla="val 16667"/>
              </a:avLst>
            </a:prstGeom>
            <a:solidFill>
              <a:srgbClr val="00B0F0">
                <a:alpha val="14902"/>
              </a:srgbClr>
            </a:solidFill>
            <a:ln w="9525" cap="flat" cmpd="sng">
              <a:solidFill>
                <a:schemeClr val="accent1">
                  <a:lumMod val="75000"/>
                  <a:alpha val="50196"/>
                </a:schemeClr>
              </a:solidFill>
              <a:prstDash val="solid"/>
              <a:round/>
              <a:headEnd type="none" w="sm" len="sm"/>
              <a:tailEnd type="none" w="sm" len="sm"/>
            </a:ln>
          </p:spPr>
          <p:txBody>
            <a:bodyPr spcFirstLastPara="1" wrap="square" lIns="102853" tIns="102853" rIns="102853" bIns="102853" anchor="ctr" anchorCtr="0">
              <a:noAutofit/>
            </a:bodyPr>
            <a:lstStyle/>
            <a:p>
              <a:pPr algn="ctr"/>
              <a:r>
                <a:rPr lang="en-US" dirty="0">
                  <a:cs typeface="Segoe UI"/>
                  <a:sym typeface="Calibri"/>
                </a:rPr>
                <a:t>Passage1</a:t>
              </a:r>
              <a:endParaRPr dirty="0">
                <a:cs typeface="Segoe UI"/>
                <a:sym typeface="Calibri"/>
              </a:endParaRPr>
            </a:p>
          </p:txBody>
        </p:sp>
      </p:grpSp>
      <p:grpSp>
        <p:nvGrpSpPr>
          <p:cNvPr id="22" name="Group 21">
            <a:extLst>
              <a:ext uri="{FF2B5EF4-FFF2-40B4-BE49-F238E27FC236}">
                <a16:creationId xmlns:a16="http://schemas.microsoft.com/office/drawing/2014/main" id="{DB6EDA7C-17E4-BBC5-829F-BAF3691E69D9}"/>
              </a:ext>
            </a:extLst>
          </p:cNvPr>
          <p:cNvGrpSpPr/>
          <p:nvPr/>
        </p:nvGrpSpPr>
        <p:grpSpPr>
          <a:xfrm>
            <a:off x="1187411" y="3134884"/>
            <a:ext cx="2115965" cy="365760"/>
            <a:chOff x="10529779" y="8133810"/>
            <a:chExt cx="2115965" cy="365760"/>
          </a:xfrm>
        </p:grpSpPr>
        <p:sp>
          <p:nvSpPr>
            <p:cNvPr id="23" name="Google Shape;454;p12">
              <a:extLst>
                <a:ext uri="{FF2B5EF4-FFF2-40B4-BE49-F238E27FC236}">
                  <a16:creationId xmlns:a16="http://schemas.microsoft.com/office/drawing/2014/main" id="{69B7FDA6-4D29-DE1D-0A7B-FA471D6BD6C4}"/>
                </a:ext>
              </a:extLst>
            </p:cNvPr>
            <p:cNvSpPr/>
            <p:nvPr/>
          </p:nvSpPr>
          <p:spPr>
            <a:xfrm>
              <a:off x="10529779" y="8133810"/>
              <a:ext cx="1188720" cy="365760"/>
            </a:xfrm>
            <a:prstGeom prst="roundRect">
              <a:avLst>
                <a:gd name="adj" fmla="val 16667"/>
              </a:avLst>
            </a:prstGeom>
            <a:solidFill>
              <a:srgbClr val="00B0F0">
                <a:alpha val="14902"/>
              </a:srgbClr>
            </a:solidFill>
            <a:ln w="9525" cap="flat" cmpd="sng">
              <a:solidFill>
                <a:schemeClr val="accent1">
                  <a:lumMod val="75000"/>
                  <a:alpha val="50196"/>
                </a:schemeClr>
              </a:solidFill>
              <a:prstDash val="solid"/>
              <a:round/>
              <a:headEnd type="none" w="sm" len="sm"/>
              <a:tailEnd type="none" w="sm" len="sm"/>
            </a:ln>
          </p:spPr>
          <p:txBody>
            <a:bodyPr spcFirstLastPara="1" wrap="square" lIns="102853" tIns="102853" rIns="102853" bIns="102853" anchor="ctr" anchorCtr="0">
              <a:noAutofit/>
            </a:bodyPr>
            <a:lstStyle/>
            <a:p>
              <a:pPr algn="ctr"/>
              <a:r>
                <a:rPr lang="en-US" dirty="0">
                  <a:cs typeface="Segoe UI"/>
                  <a:sym typeface="Calibri"/>
                </a:rPr>
                <a:t>Passage2</a:t>
              </a:r>
              <a:endParaRPr dirty="0">
                <a:cs typeface="Segoe UI"/>
                <a:sym typeface="Calibri"/>
              </a:endParaRPr>
            </a:p>
          </p:txBody>
        </p:sp>
        <p:sp>
          <p:nvSpPr>
            <p:cNvPr id="24" name="Google Shape;452;p12">
              <a:extLst>
                <a:ext uri="{FF2B5EF4-FFF2-40B4-BE49-F238E27FC236}">
                  <a16:creationId xmlns:a16="http://schemas.microsoft.com/office/drawing/2014/main" id="{CE635405-E306-9E16-D2D1-927BC25F5ED0}"/>
                </a:ext>
              </a:extLst>
            </p:cNvPr>
            <p:cNvSpPr/>
            <p:nvPr/>
          </p:nvSpPr>
          <p:spPr>
            <a:xfrm>
              <a:off x="11731344" y="8133810"/>
              <a:ext cx="914400" cy="365760"/>
            </a:xfrm>
            <a:prstGeom prst="roundRect">
              <a:avLst>
                <a:gd name="adj" fmla="val 16667"/>
              </a:avLst>
            </a:prstGeom>
            <a:solidFill>
              <a:srgbClr val="D9D2E9">
                <a:alpha val="50196"/>
              </a:srgbClr>
            </a:solidFill>
            <a:ln w="9525" cap="flat" cmpd="sng">
              <a:solidFill>
                <a:srgbClr val="7030A0">
                  <a:alpha val="50196"/>
                </a:srgbClr>
              </a:solidFill>
              <a:prstDash val="solid"/>
              <a:round/>
              <a:headEnd type="none" w="sm" len="sm"/>
              <a:tailEnd type="none" w="sm" len="sm"/>
            </a:ln>
          </p:spPr>
          <p:txBody>
            <a:bodyPr spcFirstLastPara="1" wrap="square" lIns="102853" tIns="102853" rIns="102853" bIns="102853" anchor="ctr" anchorCtr="0">
              <a:noAutofit/>
            </a:bodyPr>
            <a:lstStyle/>
            <a:p>
              <a:pPr algn="ctr"/>
              <a:r>
                <a:rPr lang="en-US" dirty="0">
                  <a:cs typeface="Segoe UI" panose="020B0502040204020203" pitchFamily="34" charset="0"/>
                  <a:sym typeface="Calibri"/>
                </a:rPr>
                <a:t>Query</a:t>
              </a:r>
              <a:endParaRPr dirty="0">
                <a:cs typeface="Segoe UI" panose="020B0502040204020203" pitchFamily="34" charset="0"/>
                <a:sym typeface="Calibri"/>
              </a:endParaRPr>
            </a:p>
          </p:txBody>
        </p:sp>
      </p:grpSp>
      <p:grpSp>
        <p:nvGrpSpPr>
          <p:cNvPr id="25" name="Group 24">
            <a:extLst>
              <a:ext uri="{FF2B5EF4-FFF2-40B4-BE49-F238E27FC236}">
                <a16:creationId xmlns:a16="http://schemas.microsoft.com/office/drawing/2014/main" id="{59871723-20E4-5E9B-D0F8-3A34544A9EA6}"/>
              </a:ext>
            </a:extLst>
          </p:cNvPr>
          <p:cNvGrpSpPr/>
          <p:nvPr/>
        </p:nvGrpSpPr>
        <p:grpSpPr>
          <a:xfrm>
            <a:off x="1187411" y="3592084"/>
            <a:ext cx="2114390" cy="365760"/>
            <a:chOff x="10531635" y="8484165"/>
            <a:chExt cx="2114390" cy="365760"/>
          </a:xfrm>
        </p:grpSpPr>
        <p:sp>
          <p:nvSpPr>
            <p:cNvPr id="26" name="Google Shape;454;p12">
              <a:extLst>
                <a:ext uri="{FF2B5EF4-FFF2-40B4-BE49-F238E27FC236}">
                  <a16:creationId xmlns:a16="http://schemas.microsoft.com/office/drawing/2014/main" id="{E2971A10-9942-E3DF-E3AA-8B9B38FA17A6}"/>
                </a:ext>
              </a:extLst>
            </p:cNvPr>
            <p:cNvSpPr/>
            <p:nvPr/>
          </p:nvSpPr>
          <p:spPr>
            <a:xfrm>
              <a:off x="10531635" y="8484165"/>
              <a:ext cx="1188720" cy="365760"/>
            </a:xfrm>
            <a:prstGeom prst="roundRect">
              <a:avLst>
                <a:gd name="adj" fmla="val 16667"/>
              </a:avLst>
            </a:prstGeom>
            <a:solidFill>
              <a:srgbClr val="00B0F0">
                <a:alpha val="14902"/>
              </a:srgbClr>
            </a:solidFill>
            <a:ln w="9525" cap="flat" cmpd="sng">
              <a:solidFill>
                <a:schemeClr val="accent1">
                  <a:lumMod val="75000"/>
                  <a:alpha val="50196"/>
                </a:schemeClr>
              </a:solidFill>
              <a:prstDash val="solid"/>
              <a:round/>
              <a:headEnd type="none" w="sm" len="sm"/>
              <a:tailEnd type="none" w="sm" len="sm"/>
            </a:ln>
          </p:spPr>
          <p:txBody>
            <a:bodyPr spcFirstLastPara="1" wrap="square" lIns="102853" tIns="102853" rIns="102853" bIns="102853" anchor="ctr" anchorCtr="0">
              <a:noAutofit/>
            </a:bodyPr>
            <a:lstStyle/>
            <a:p>
              <a:pPr algn="ctr"/>
              <a:r>
                <a:rPr lang="en-US" dirty="0">
                  <a:cs typeface="Segoe UI"/>
                  <a:sym typeface="Calibri"/>
                </a:rPr>
                <a:t>Passage3</a:t>
              </a:r>
              <a:endParaRPr dirty="0">
                <a:cs typeface="Segoe UI"/>
                <a:sym typeface="Calibri"/>
              </a:endParaRPr>
            </a:p>
          </p:txBody>
        </p:sp>
        <p:sp>
          <p:nvSpPr>
            <p:cNvPr id="27" name="Google Shape;452;p12">
              <a:extLst>
                <a:ext uri="{FF2B5EF4-FFF2-40B4-BE49-F238E27FC236}">
                  <a16:creationId xmlns:a16="http://schemas.microsoft.com/office/drawing/2014/main" id="{5873CFAD-8893-AE38-F579-EE6B673421C9}"/>
                </a:ext>
              </a:extLst>
            </p:cNvPr>
            <p:cNvSpPr/>
            <p:nvPr/>
          </p:nvSpPr>
          <p:spPr>
            <a:xfrm>
              <a:off x="11731625" y="8484165"/>
              <a:ext cx="914400" cy="365760"/>
            </a:xfrm>
            <a:prstGeom prst="roundRect">
              <a:avLst>
                <a:gd name="adj" fmla="val 16667"/>
              </a:avLst>
            </a:prstGeom>
            <a:solidFill>
              <a:srgbClr val="D9D2E9">
                <a:alpha val="50196"/>
              </a:srgbClr>
            </a:solidFill>
            <a:ln w="9525" cap="flat" cmpd="sng">
              <a:solidFill>
                <a:srgbClr val="7030A0">
                  <a:alpha val="50196"/>
                </a:srgbClr>
              </a:solidFill>
              <a:prstDash val="solid"/>
              <a:round/>
              <a:headEnd type="none" w="sm" len="sm"/>
              <a:tailEnd type="none" w="sm" len="sm"/>
            </a:ln>
          </p:spPr>
          <p:txBody>
            <a:bodyPr spcFirstLastPara="1" wrap="square" lIns="102853" tIns="102853" rIns="102853" bIns="102853" anchor="ctr" anchorCtr="0">
              <a:noAutofit/>
            </a:bodyPr>
            <a:lstStyle/>
            <a:p>
              <a:pPr algn="ctr"/>
              <a:r>
                <a:rPr lang="en-US" dirty="0">
                  <a:cs typeface="Segoe UI" panose="020B0502040204020203" pitchFamily="34" charset="0"/>
                  <a:sym typeface="Calibri"/>
                </a:rPr>
                <a:t>Query</a:t>
              </a:r>
              <a:endParaRPr dirty="0">
                <a:cs typeface="Segoe UI" panose="020B0502040204020203" pitchFamily="34" charset="0"/>
                <a:sym typeface="Calibri"/>
              </a:endParaRPr>
            </a:p>
          </p:txBody>
        </p:sp>
      </p:grpSp>
      <p:grpSp>
        <p:nvGrpSpPr>
          <p:cNvPr id="28" name="Group 27">
            <a:extLst>
              <a:ext uri="{FF2B5EF4-FFF2-40B4-BE49-F238E27FC236}">
                <a16:creationId xmlns:a16="http://schemas.microsoft.com/office/drawing/2014/main" id="{EB3CE230-2209-3D9C-4572-F73D0D544AF2}"/>
              </a:ext>
            </a:extLst>
          </p:cNvPr>
          <p:cNvGrpSpPr/>
          <p:nvPr/>
        </p:nvGrpSpPr>
        <p:grpSpPr>
          <a:xfrm>
            <a:off x="5978616" y="3178472"/>
            <a:ext cx="1690407" cy="181053"/>
            <a:chOff x="4851927" y="9224892"/>
            <a:chExt cx="1690407" cy="181053"/>
          </a:xfrm>
        </p:grpSpPr>
        <p:sp>
          <p:nvSpPr>
            <p:cNvPr id="29" name="Google Shape;521;p12">
              <a:extLst>
                <a:ext uri="{FF2B5EF4-FFF2-40B4-BE49-F238E27FC236}">
                  <a16:creationId xmlns:a16="http://schemas.microsoft.com/office/drawing/2014/main" id="{C8E72F65-8B49-10F7-D935-97E87ABE211B}"/>
                </a:ext>
              </a:extLst>
            </p:cNvPr>
            <p:cNvSpPr>
              <a:spLocks noChangeAspect="1"/>
            </p:cNvSpPr>
            <p:nvPr/>
          </p:nvSpPr>
          <p:spPr>
            <a:xfrm>
              <a:off x="5796417" y="9229202"/>
              <a:ext cx="182880" cy="176743"/>
            </a:xfrm>
            <a:prstGeom prst="roundRect">
              <a:avLst>
                <a:gd name="adj" fmla="val 16667"/>
              </a:avLst>
            </a:prstGeom>
            <a:solidFill>
              <a:srgbClr val="00B0F0">
                <a:alpha val="14902"/>
              </a:srgbClr>
            </a:solidFill>
            <a:ln w="9525" cap="flat" cmpd="sng">
              <a:solidFill>
                <a:schemeClr val="accent1">
                  <a:lumMod val="75000"/>
                  <a:alpha val="50196"/>
                </a:schemeClr>
              </a:solidFill>
              <a:prstDash val="solid"/>
              <a:round/>
              <a:headEnd type="none" w="sm" len="sm"/>
              <a:tailEnd type="none" w="sm" len="sm"/>
            </a:ln>
          </p:spPr>
          <p:txBody>
            <a:bodyPr spcFirstLastPara="1" wrap="square" lIns="102853" tIns="102853" rIns="102853" bIns="102853" anchor="ctr" anchorCtr="0">
              <a:noAutofit/>
            </a:bodyPr>
            <a:lstStyle/>
            <a:p>
              <a:pPr algn="ctr"/>
              <a:endParaRPr sz="2000" dirty="0">
                <a:cs typeface="Segoe UI"/>
              </a:endParaRPr>
            </a:p>
          </p:txBody>
        </p:sp>
        <p:sp>
          <p:nvSpPr>
            <p:cNvPr id="30" name="Google Shape;519;p12">
              <a:extLst>
                <a:ext uri="{FF2B5EF4-FFF2-40B4-BE49-F238E27FC236}">
                  <a16:creationId xmlns:a16="http://schemas.microsoft.com/office/drawing/2014/main" id="{A5D2AFA4-D89A-7669-2060-D5996D8B2701}"/>
                </a:ext>
              </a:extLst>
            </p:cNvPr>
            <p:cNvSpPr>
              <a:spLocks noChangeAspect="1"/>
            </p:cNvSpPr>
            <p:nvPr/>
          </p:nvSpPr>
          <p:spPr>
            <a:xfrm>
              <a:off x="6176574" y="9225102"/>
              <a:ext cx="182880" cy="176743"/>
            </a:xfrm>
            <a:prstGeom prst="roundRect">
              <a:avLst>
                <a:gd name="adj" fmla="val 16667"/>
              </a:avLst>
            </a:prstGeom>
            <a:solidFill>
              <a:srgbClr val="00B0F0">
                <a:alpha val="14902"/>
              </a:srgbClr>
            </a:solidFill>
            <a:ln w="9525" cap="flat" cmpd="sng">
              <a:solidFill>
                <a:schemeClr val="accent1">
                  <a:lumMod val="75000"/>
                  <a:alpha val="50196"/>
                </a:schemeClr>
              </a:solidFill>
              <a:prstDash val="solid"/>
              <a:round/>
              <a:headEnd type="none" w="sm" len="sm"/>
              <a:tailEnd type="none" w="sm" len="sm"/>
            </a:ln>
          </p:spPr>
          <p:txBody>
            <a:bodyPr spcFirstLastPara="1" wrap="square" lIns="102853" tIns="102853" rIns="102853" bIns="102853" anchor="ctr" anchorCtr="0">
              <a:noAutofit/>
            </a:bodyPr>
            <a:lstStyle/>
            <a:p>
              <a:pPr algn="ctr"/>
              <a:endParaRPr sz="2000">
                <a:cs typeface="Segoe UI"/>
              </a:endParaRPr>
            </a:p>
          </p:txBody>
        </p:sp>
        <p:sp>
          <p:nvSpPr>
            <p:cNvPr id="31" name="Google Shape;521;p12">
              <a:extLst>
                <a:ext uri="{FF2B5EF4-FFF2-40B4-BE49-F238E27FC236}">
                  <a16:creationId xmlns:a16="http://schemas.microsoft.com/office/drawing/2014/main" id="{0368F6F1-F691-A994-5E33-5247612C76E1}"/>
                </a:ext>
              </a:extLst>
            </p:cNvPr>
            <p:cNvSpPr>
              <a:spLocks noChangeAspect="1"/>
            </p:cNvSpPr>
            <p:nvPr/>
          </p:nvSpPr>
          <p:spPr>
            <a:xfrm>
              <a:off x="6359454" y="9225102"/>
              <a:ext cx="182880" cy="176743"/>
            </a:xfrm>
            <a:prstGeom prst="roundRect">
              <a:avLst>
                <a:gd name="adj" fmla="val 16667"/>
              </a:avLst>
            </a:prstGeom>
            <a:solidFill>
              <a:srgbClr val="00B0F0">
                <a:alpha val="14902"/>
              </a:srgbClr>
            </a:solidFill>
            <a:ln w="9525" cap="flat" cmpd="sng">
              <a:solidFill>
                <a:schemeClr val="accent1">
                  <a:lumMod val="75000"/>
                  <a:alpha val="50196"/>
                </a:schemeClr>
              </a:solidFill>
              <a:prstDash val="solid"/>
              <a:round/>
              <a:headEnd type="none" w="sm" len="sm"/>
              <a:tailEnd type="none" w="sm" len="sm"/>
            </a:ln>
          </p:spPr>
          <p:txBody>
            <a:bodyPr spcFirstLastPara="1" wrap="square" lIns="102853" tIns="102853" rIns="102853" bIns="102853" anchor="ctr" anchorCtr="0">
              <a:noAutofit/>
            </a:bodyPr>
            <a:lstStyle/>
            <a:p>
              <a:pPr algn="ctr"/>
              <a:endParaRPr sz="2000">
                <a:cs typeface="Segoe UI"/>
              </a:endParaRPr>
            </a:p>
          </p:txBody>
        </p:sp>
        <p:sp>
          <p:nvSpPr>
            <p:cNvPr id="32" name="Google Shape;519;p12">
              <a:extLst>
                <a:ext uri="{FF2B5EF4-FFF2-40B4-BE49-F238E27FC236}">
                  <a16:creationId xmlns:a16="http://schemas.microsoft.com/office/drawing/2014/main" id="{E94F3215-AFF2-049C-CBD0-37842B21D136}"/>
                </a:ext>
              </a:extLst>
            </p:cNvPr>
            <p:cNvSpPr>
              <a:spLocks noChangeAspect="1"/>
            </p:cNvSpPr>
            <p:nvPr/>
          </p:nvSpPr>
          <p:spPr>
            <a:xfrm>
              <a:off x="5042285" y="9225102"/>
              <a:ext cx="182880" cy="176743"/>
            </a:xfrm>
            <a:prstGeom prst="roundRect">
              <a:avLst>
                <a:gd name="adj" fmla="val 16667"/>
              </a:avLst>
            </a:prstGeom>
            <a:solidFill>
              <a:srgbClr val="00B0F0">
                <a:alpha val="14902"/>
              </a:srgbClr>
            </a:solidFill>
            <a:ln w="9525" cap="flat" cmpd="sng">
              <a:solidFill>
                <a:schemeClr val="accent1">
                  <a:lumMod val="75000"/>
                  <a:alpha val="50196"/>
                </a:schemeClr>
              </a:solidFill>
              <a:prstDash val="solid"/>
              <a:round/>
              <a:headEnd type="none" w="sm" len="sm"/>
              <a:tailEnd type="none" w="sm" len="sm"/>
            </a:ln>
          </p:spPr>
          <p:txBody>
            <a:bodyPr spcFirstLastPara="1" wrap="square" lIns="102853" tIns="102853" rIns="102853" bIns="102853" anchor="ctr" anchorCtr="0">
              <a:noAutofit/>
            </a:bodyPr>
            <a:lstStyle/>
            <a:p>
              <a:pPr algn="ctr"/>
              <a:endParaRPr sz="2000">
                <a:cs typeface="Segoe UI"/>
              </a:endParaRPr>
            </a:p>
          </p:txBody>
        </p:sp>
        <p:sp>
          <p:nvSpPr>
            <p:cNvPr id="33" name="Google Shape;521;p12">
              <a:extLst>
                <a:ext uri="{FF2B5EF4-FFF2-40B4-BE49-F238E27FC236}">
                  <a16:creationId xmlns:a16="http://schemas.microsoft.com/office/drawing/2014/main" id="{5D3E7322-66F5-1778-6D73-8F1A93B48034}"/>
                </a:ext>
              </a:extLst>
            </p:cNvPr>
            <p:cNvSpPr>
              <a:spLocks noChangeAspect="1"/>
            </p:cNvSpPr>
            <p:nvPr/>
          </p:nvSpPr>
          <p:spPr>
            <a:xfrm>
              <a:off x="5225165" y="9225102"/>
              <a:ext cx="182880" cy="176743"/>
            </a:xfrm>
            <a:prstGeom prst="roundRect">
              <a:avLst>
                <a:gd name="adj" fmla="val 16667"/>
              </a:avLst>
            </a:prstGeom>
            <a:solidFill>
              <a:srgbClr val="00B0F0">
                <a:alpha val="14902"/>
              </a:srgbClr>
            </a:solidFill>
            <a:ln w="9525" cap="flat" cmpd="sng">
              <a:solidFill>
                <a:schemeClr val="accent1">
                  <a:lumMod val="75000"/>
                  <a:alpha val="50196"/>
                </a:schemeClr>
              </a:solidFill>
              <a:prstDash val="solid"/>
              <a:round/>
              <a:headEnd type="none" w="sm" len="sm"/>
              <a:tailEnd type="none" w="sm" len="sm"/>
            </a:ln>
          </p:spPr>
          <p:txBody>
            <a:bodyPr spcFirstLastPara="1" wrap="square" lIns="102853" tIns="102853" rIns="102853" bIns="102853" anchor="ctr" anchorCtr="0">
              <a:noAutofit/>
            </a:bodyPr>
            <a:lstStyle/>
            <a:p>
              <a:pPr algn="ctr"/>
              <a:endParaRPr sz="2000">
                <a:cs typeface="Segoe UI"/>
              </a:endParaRPr>
            </a:p>
          </p:txBody>
        </p:sp>
        <p:sp>
          <p:nvSpPr>
            <p:cNvPr id="34" name="Google Shape;521;p12">
              <a:extLst>
                <a:ext uri="{FF2B5EF4-FFF2-40B4-BE49-F238E27FC236}">
                  <a16:creationId xmlns:a16="http://schemas.microsoft.com/office/drawing/2014/main" id="{D3D0F2FD-73B7-854F-9332-52289CA5E1C3}"/>
                </a:ext>
              </a:extLst>
            </p:cNvPr>
            <p:cNvSpPr>
              <a:spLocks noChangeAspect="1"/>
            </p:cNvSpPr>
            <p:nvPr/>
          </p:nvSpPr>
          <p:spPr>
            <a:xfrm>
              <a:off x="4851927" y="9224892"/>
              <a:ext cx="182880" cy="176743"/>
            </a:xfrm>
            <a:prstGeom prst="roundRect">
              <a:avLst>
                <a:gd name="adj" fmla="val 16667"/>
              </a:avLst>
            </a:prstGeom>
            <a:solidFill>
              <a:srgbClr val="D9D2E9">
                <a:alpha val="50196"/>
              </a:srgbClr>
            </a:solidFill>
            <a:ln w="9525" cap="flat" cmpd="sng">
              <a:solidFill>
                <a:srgbClr val="7030A0">
                  <a:alpha val="50196"/>
                </a:srgbClr>
              </a:solidFill>
              <a:prstDash val="solid"/>
              <a:round/>
              <a:headEnd type="none" w="sm" len="sm"/>
              <a:tailEnd type="none" w="sm" len="sm"/>
            </a:ln>
          </p:spPr>
          <p:txBody>
            <a:bodyPr spcFirstLastPara="1" wrap="square" lIns="102853" tIns="102853" rIns="102853" bIns="102853" anchor="ctr" anchorCtr="0">
              <a:noAutofit/>
            </a:bodyPr>
            <a:lstStyle/>
            <a:p>
              <a:pPr algn="ctr"/>
              <a:endParaRPr sz="2000">
                <a:cs typeface="Segoe UI" panose="020B0502040204020203" pitchFamily="34" charset="0"/>
              </a:endParaRPr>
            </a:p>
          </p:txBody>
        </p:sp>
        <p:sp>
          <p:nvSpPr>
            <p:cNvPr id="35" name="Google Shape;519;p12">
              <a:extLst>
                <a:ext uri="{FF2B5EF4-FFF2-40B4-BE49-F238E27FC236}">
                  <a16:creationId xmlns:a16="http://schemas.microsoft.com/office/drawing/2014/main" id="{4A5E0436-8410-EE76-51FD-E13AE4F267CA}"/>
                </a:ext>
              </a:extLst>
            </p:cNvPr>
            <p:cNvSpPr>
              <a:spLocks noChangeAspect="1"/>
            </p:cNvSpPr>
            <p:nvPr/>
          </p:nvSpPr>
          <p:spPr>
            <a:xfrm>
              <a:off x="5613537" y="9229202"/>
              <a:ext cx="182880" cy="176743"/>
            </a:xfrm>
            <a:prstGeom prst="roundRect">
              <a:avLst>
                <a:gd name="adj" fmla="val 16667"/>
              </a:avLst>
            </a:prstGeom>
            <a:solidFill>
              <a:srgbClr val="00B0F0">
                <a:alpha val="14902"/>
              </a:srgbClr>
            </a:solidFill>
            <a:ln w="9525" cap="flat" cmpd="sng">
              <a:solidFill>
                <a:schemeClr val="accent1">
                  <a:lumMod val="75000"/>
                  <a:alpha val="50196"/>
                </a:schemeClr>
              </a:solidFill>
              <a:prstDash val="solid"/>
              <a:round/>
              <a:headEnd type="none" w="sm" len="sm"/>
              <a:tailEnd type="none" w="sm" len="sm"/>
            </a:ln>
          </p:spPr>
          <p:txBody>
            <a:bodyPr spcFirstLastPara="1" wrap="square" lIns="102853" tIns="102853" rIns="102853" bIns="102853" anchor="ctr" anchorCtr="0">
              <a:noAutofit/>
            </a:bodyPr>
            <a:lstStyle/>
            <a:p>
              <a:pPr algn="ctr"/>
              <a:endParaRPr sz="2000">
                <a:cs typeface="Segoe UI"/>
              </a:endParaRPr>
            </a:p>
          </p:txBody>
        </p:sp>
        <p:sp>
          <p:nvSpPr>
            <p:cNvPr id="36" name="Google Shape;521;p12">
              <a:extLst>
                <a:ext uri="{FF2B5EF4-FFF2-40B4-BE49-F238E27FC236}">
                  <a16:creationId xmlns:a16="http://schemas.microsoft.com/office/drawing/2014/main" id="{C3839AC8-52A5-425C-673B-D5BE50184E69}"/>
                </a:ext>
              </a:extLst>
            </p:cNvPr>
            <p:cNvSpPr>
              <a:spLocks noChangeAspect="1"/>
            </p:cNvSpPr>
            <p:nvPr/>
          </p:nvSpPr>
          <p:spPr>
            <a:xfrm>
              <a:off x="5423179" y="9228992"/>
              <a:ext cx="182880" cy="176743"/>
            </a:xfrm>
            <a:prstGeom prst="roundRect">
              <a:avLst>
                <a:gd name="adj" fmla="val 16667"/>
              </a:avLst>
            </a:prstGeom>
            <a:solidFill>
              <a:srgbClr val="D9D2E9">
                <a:alpha val="50196"/>
              </a:srgbClr>
            </a:solidFill>
            <a:ln w="9525" cap="flat" cmpd="sng">
              <a:solidFill>
                <a:srgbClr val="7030A0">
                  <a:alpha val="50196"/>
                </a:srgbClr>
              </a:solidFill>
              <a:prstDash val="solid"/>
              <a:round/>
              <a:headEnd type="none" w="sm" len="sm"/>
              <a:tailEnd type="none" w="sm" len="sm"/>
            </a:ln>
          </p:spPr>
          <p:txBody>
            <a:bodyPr spcFirstLastPara="1" wrap="square" lIns="102853" tIns="102853" rIns="102853" bIns="102853" anchor="ctr" anchorCtr="0">
              <a:noAutofit/>
            </a:bodyPr>
            <a:lstStyle/>
            <a:p>
              <a:pPr algn="ctr"/>
              <a:endParaRPr sz="2000">
                <a:cs typeface="Segoe UI" panose="020B0502040204020203" pitchFamily="34" charset="0"/>
              </a:endParaRPr>
            </a:p>
          </p:txBody>
        </p:sp>
        <p:sp>
          <p:nvSpPr>
            <p:cNvPr id="37" name="Google Shape;521;p12">
              <a:extLst>
                <a:ext uri="{FF2B5EF4-FFF2-40B4-BE49-F238E27FC236}">
                  <a16:creationId xmlns:a16="http://schemas.microsoft.com/office/drawing/2014/main" id="{DF28DB04-348A-319C-A508-433FCCA473CE}"/>
                </a:ext>
              </a:extLst>
            </p:cNvPr>
            <p:cNvSpPr>
              <a:spLocks noChangeAspect="1"/>
            </p:cNvSpPr>
            <p:nvPr/>
          </p:nvSpPr>
          <p:spPr>
            <a:xfrm>
              <a:off x="5986216" y="9224892"/>
              <a:ext cx="182880" cy="176743"/>
            </a:xfrm>
            <a:prstGeom prst="roundRect">
              <a:avLst>
                <a:gd name="adj" fmla="val 16667"/>
              </a:avLst>
            </a:prstGeom>
            <a:solidFill>
              <a:srgbClr val="D9D2E9">
                <a:alpha val="50196"/>
              </a:srgbClr>
            </a:solidFill>
            <a:ln w="9525" cap="flat" cmpd="sng">
              <a:solidFill>
                <a:srgbClr val="7030A0">
                  <a:alpha val="50196"/>
                </a:srgbClr>
              </a:solidFill>
              <a:prstDash val="solid"/>
              <a:round/>
              <a:headEnd type="none" w="sm" len="sm"/>
              <a:tailEnd type="none" w="sm" len="sm"/>
            </a:ln>
          </p:spPr>
          <p:txBody>
            <a:bodyPr spcFirstLastPara="1" wrap="square" lIns="102853" tIns="102853" rIns="102853" bIns="102853" anchor="ctr" anchorCtr="0">
              <a:noAutofit/>
            </a:bodyPr>
            <a:lstStyle/>
            <a:p>
              <a:pPr algn="ctr"/>
              <a:endParaRPr sz="2000">
                <a:cs typeface="Segoe UI" panose="020B0502040204020203" pitchFamily="34" charset="0"/>
              </a:endParaRPr>
            </a:p>
          </p:txBody>
        </p:sp>
      </p:grpSp>
      <p:grpSp>
        <p:nvGrpSpPr>
          <p:cNvPr id="38" name="Group 37">
            <a:extLst>
              <a:ext uri="{FF2B5EF4-FFF2-40B4-BE49-F238E27FC236}">
                <a16:creationId xmlns:a16="http://schemas.microsoft.com/office/drawing/2014/main" id="{35B7FBF5-553A-F3F5-5308-B82B728F3993}"/>
              </a:ext>
            </a:extLst>
          </p:cNvPr>
          <p:cNvGrpSpPr/>
          <p:nvPr/>
        </p:nvGrpSpPr>
        <p:grpSpPr>
          <a:xfrm>
            <a:off x="5300433" y="3744337"/>
            <a:ext cx="556118" cy="176953"/>
            <a:chOff x="4866607" y="9670188"/>
            <a:chExt cx="556118" cy="176953"/>
          </a:xfrm>
        </p:grpSpPr>
        <p:grpSp>
          <p:nvGrpSpPr>
            <p:cNvPr id="39" name="Group 38">
              <a:extLst>
                <a:ext uri="{FF2B5EF4-FFF2-40B4-BE49-F238E27FC236}">
                  <a16:creationId xmlns:a16="http://schemas.microsoft.com/office/drawing/2014/main" id="{2A235447-4A22-09DC-E512-B95305ED196E}"/>
                </a:ext>
              </a:extLst>
            </p:cNvPr>
            <p:cNvGrpSpPr/>
            <p:nvPr/>
          </p:nvGrpSpPr>
          <p:grpSpPr>
            <a:xfrm>
              <a:off x="5056965" y="9670398"/>
              <a:ext cx="365760" cy="176743"/>
              <a:chOff x="2926080" y="5486400"/>
              <a:chExt cx="365760" cy="182880"/>
            </a:xfrm>
            <a:solidFill>
              <a:schemeClr val="accent1">
                <a:lumMod val="40000"/>
                <a:lumOff val="60000"/>
              </a:schemeClr>
            </a:solidFill>
          </p:grpSpPr>
          <p:sp>
            <p:nvSpPr>
              <p:cNvPr id="41" name="Google Shape;519;p12">
                <a:extLst>
                  <a:ext uri="{FF2B5EF4-FFF2-40B4-BE49-F238E27FC236}">
                    <a16:creationId xmlns:a16="http://schemas.microsoft.com/office/drawing/2014/main" id="{2DF87591-D677-C9B2-CCAC-A2635546B53C}"/>
                  </a:ext>
                </a:extLst>
              </p:cNvPr>
              <p:cNvSpPr>
                <a:spLocks noChangeAspect="1"/>
              </p:cNvSpPr>
              <p:nvPr/>
            </p:nvSpPr>
            <p:spPr>
              <a:xfrm>
                <a:off x="2926080" y="5486400"/>
                <a:ext cx="182880" cy="182880"/>
              </a:xfrm>
              <a:prstGeom prst="roundRect">
                <a:avLst>
                  <a:gd name="adj" fmla="val 16667"/>
                </a:avLst>
              </a:prstGeom>
              <a:solidFill>
                <a:srgbClr val="00B0F0">
                  <a:alpha val="14902"/>
                </a:srgbClr>
              </a:solidFill>
              <a:ln w="9525" cap="flat" cmpd="sng">
                <a:solidFill>
                  <a:schemeClr val="accent1">
                    <a:lumMod val="75000"/>
                    <a:alpha val="50196"/>
                  </a:schemeClr>
                </a:solidFill>
                <a:prstDash val="solid"/>
                <a:round/>
                <a:headEnd type="none" w="sm" len="sm"/>
                <a:tailEnd type="none" w="sm" len="sm"/>
              </a:ln>
            </p:spPr>
            <p:txBody>
              <a:bodyPr spcFirstLastPara="1" wrap="square" lIns="102853" tIns="102853" rIns="102853" bIns="102853" anchor="ctr" anchorCtr="0">
                <a:noAutofit/>
              </a:bodyPr>
              <a:lstStyle/>
              <a:p>
                <a:pPr algn="ctr"/>
                <a:endParaRPr sz="2000">
                  <a:cs typeface="Segoe UI"/>
                </a:endParaRPr>
              </a:p>
            </p:txBody>
          </p:sp>
          <p:sp>
            <p:nvSpPr>
              <p:cNvPr id="42" name="Google Shape;521;p12">
                <a:extLst>
                  <a:ext uri="{FF2B5EF4-FFF2-40B4-BE49-F238E27FC236}">
                    <a16:creationId xmlns:a16="http://schemas.microsoft.com/office/drawing/2014/main" id="{E1BA3568-C67E-48B4-8F6C-663FADC591A4}"/>
                  </a:ext>
                </a:extLst>
              </p:cNvPr>
              <p:cNvSpPr>
                <a:spLocks noChangeAspect="1"/>
              </p:cNvSpPr>
              <p:nvPr/>
            </p:nvSpPr>
            <p:spPr>
              <a:xfrm>
                <a:off x="3108960" y="5486400"/>
                <a:ext cx="182880" cy="182880"/>
              </a:xfrm>
              <a:prstGeom prst="roundRect">
                <a:avLst>
                  <a:gd name="adj" fmla="val 16667"/>
                </a:avLst>
              </a:prstGeom>
              <a:solidFill>
                <a:srgbClr val="00B0F0">
                  <a:alpha val="14902"/>
                </a:srgbClr>
              </a:solidFill>
              <a:ln w="9525" cap="flat" cmpd="sng">
                <a:solidFill>
                  <a:schemeClr val="accent1">
                    <a:lumMod val="75000"/>
                    <a:alpha val="50196"/>
                  </a:schemeClr>
                </a:solidFill>
                <a:prstDash val="solid"/>
                <a:round/>
                <a:headEnd type="none" w="sm" len="sm"/>
                <a:tailEnd type="none" w="sm" len="sm"/>
              </a:ln>
            </p:spPr>
            <p:txBody>
              <a:bodyPr spcFirstLastPara="1" wrap="square" lIns="102853" tIns="102853" rIns="102853" bIns="102853" anchor="ctr" anchorCtr="0">
                <a:noAutofit/>
              </a:bodyPr>
              <a:lstStyle/>
              <a:p>
                <a:pPr algn="ctr"/>
                <a:endParaRPr sz="2000">
                  <a:cs typeface="Segoe UI"/>
                </a:endParaRPr>
              </a:p>
            </p:txBody>
          </p:sp>
        </p:grpSp>
        <p:sp>
          <p:nvSpPr>
            <p:cNvPr id="40" name="Google Shape;521;p12">
              <a:extLst>
                <a:ext uri="{FF2B5EF4-FFF2-40B4-BE49-F238E27FC236}">
                  <a16:creationId xmlns:a16="http://schemas.microsoft.com/office/drawing/2014/main" id="{A244A8AC-3D0A-8533-B174-746955744830}"/>
                </a:ext>
              </a:extLst>
            </p:cNvPr>
            <p:cNvSpPr>
              <a:spLocks noChangeAspect="1"/>
            </p:cNvSpPr>
            <p:nvPr/>
          </p:nvSpPr>
          <p:spPr>
            <a:xfrm>
              <a:off x="4866607" y="9670188"/>
              <a:ext cx="182880" cy="176743"/>
            </a:xfrm>
            <a:prstGeom prst="roundRect">
              <a:avLst>
                <a:gd name="adj" fmla="val 16667"/>
              </a:avLst>
            </a:prstGeom>
            <a:solidFill>
              <a:srgbClr val="D9D2E9">
                <a:alpha val="50196"/>
              </a:srgbClr>
            </a:solidFill>
            <a:ln w="9525" cap="flat" cmpd="sng">
              <a:solidFill>
                <a:srgbClr val="7030A0">
                  <a:alpha val="50196"/>
                </a:srgbClr>
              </a:solidFill>
              <a:prstDash val="solid"/>
              <a:round/>
              <a:headEnd type="none" w="sm" len="sm"/>
              <a:tailEnd type="none" w="sm" len="sm"/>
            </a:ln>
          </p:spPr>
          <p:txBody>
            <a:bodyPr spcFirstLastPara="1" wrap="square" lIns="102853" tIns="102853" rIns="102853" bIns="102853" anchor="ctr" anchorCtr="0">
              <a:noAutofit/>
            </a:bodyPr>
            <a:lstStyle/>
            <a:p>
              <a:pPr algn="ctr"/>
              <a:endParaRPr sz="2000">
                <a:cs typeface="Segoe UI" panose="020B0502040204020203" pitchFamily="34" charset="0"/>
              </a:endParaRPr>
            </a:p>
          </p:txBody>
        </p:sp>
      </p:grpSp>
      <p:grpSp>
        <p:nvGrpSpPr>
          <p:cNvPr id="43" name="Group 42">
            <a:extLst>
              <a:ext uri="{FF2B5EF4-FFF2-40B4-BE49-F238E27FC236}">
                <a16:creationId xmlns:a16="http://schemas.microsoft.com/office/drawing/2014/main" id="{39166022-01A5-3582-4348-D55F68E5DBD1}"/>
              </a:ext>
            </a:extLst>
          </p:cNvPr>
          <p:cNvGrpSpPr/>
          <p:nvPr/>
        </p:nvGrpSpPr>
        <p:grpSpPr>
          <a:xfrm>
            <a:off x="5296694" y="3281165"/>
            <a:ext cx="556118" cy="176953"/>
            <a:chOff x="4866607" y="9670188"/>
            <a:chExt cx="556118" cy="176953"/>
          </a:xfrm>
        </p:grpSpPr>
        <p:grpSp>
          <p:nvGrpSpPr>
            <p:cNvPr id="44" name="Group 43">
              <a:extLst>
                <a:ext uri="{FF2B5EF4-FFF2-40B4-BE49-F238E27FC236}">
                  <a16:creationId xmlns:a16="http://schemas.microsoft.com/office/drawing/2014/main" id="{60DCCB07-4C9B-1E21-70D2-58F429994EFD}"/>
                </a:ext>
              </a:extLst>
            </p:cNvPr>
            <p:cNvGrpSpPr/>
            <p:nvPr/>
          </p:nvGrpSpPr>
          <p:grpSpPr>
            <a:xfrm>
              <a:off x="5056965" y="9670398"/>
              <a:ext cx="365760" cy="176743"/>
              <a:chOff x="2926080" y="5486400"/>
              <a:chExt cx="365760" cy="182880"/>
            </a:xfrm>
            <a:solidFill>
              <a:schemeClr val="accent1">
                <a:lumMod val="40000"/>
                <a:lumOff val="60000"/>
              </a:schemeClr>
            </a:solidFill>
          </p:grpSpPr>
          <p:sp>
            <p:nvSpPr>
              <p:cNvPr id="46" name="Google Shape;519;p12">
                <a:extLst>
                  <a:ext uri="{FF2B5EF4-FFF2-40B4-BE49-F238E27FC236}">
                    <a16:creationId xmlns:a16="http://schemas.microsoft.com/office/drawing/2014/main" id="{AA658067-A357-6677-590A-9CA71B14C035}"/>
                  </a:ext>
                </a:extLst>
              </p:cNvPr>
              <p:cNvSpPr>
                <a:spLocks noChangeAspect="1"/>
              </p:cNvSpPr>
              <p:nvPr/>
            </p:nvSpPr>
            <p:spPr>
              <a:xfrm>
                <a:off x="2926080" y="5486400"/>
                <a:ext cx="182880" cy="182880"/>
              </a:xfrm>
              <a:prstGeom prst="roundRect">
                <a:avLst>
                  <a:gd name="adj" fmla="val 16667"/>
                </a:avLst>
              </a:prstGeom>
              <a:solidFill>
                <a:srgbClr val="00B0F0">
                  <a:alpha val="14902"/>
                </a:srgbClr>
              </a:solidFill>
              <a:ln w="9525" cap="flat" cmpd="sng">
                <a:solidFill>
                  <a:schemeClr val="accent1">
                    <a:lumMod val="75000"/>
                    <a:alpha val="50196"/>
                  </a:schemeClr>
                </a:solidFill>
                <a:prstDash val="solid"/>
                <a:round/>
                <a:headEnd type="none" w="sm" len="sm"/>
                <a:tailEnd type="none" w="sm" len="sm"/>
              </a:ln>
            </p:spPr>
            <p:txBody>
              <a:bodyPr spcFirstLastPara="1" wrap="square" lIns="102853" tIns="102853" rIns="102853" bIns="102853" anchor="ctr" anchorCtr="0">
                <a:noAutofit/>
              </a:bodyPr>
              <a:lstStyle/>
              <a:p>
                <a:pPr algn="ctr"/>
                <a:endParaRPr sz="2000">
                  <a:cs typeface="Segoe UI"/>
                </a:endParaRPr>
              </a:p>
            </p:txBody>
          </p:sp>
          <p:sp>
            <p:nvSpPr>
              <p:cNvPr id="47" name="Google Shape;521;p12">
                <a:extLst>
                  <a:ext uri="{FF2B5EF4-FFF2-40B4-BE49-F238E27FC236}">
                    <a16:creationId xmlns:a16="http://schemas.microsoft.com/office/drawing/2014/main" id="{1E364298-3828-C868-F525-C89A1B7E8D3E}"/>
                  </a:ext>
                </a:extLst>
              </p:cNvPr>
              <p:cNvSpPr>
                <a:spLocks noChangeAspect="1"/>
              </p:cNvSpPr>
              <p:nvPr/>
            </p:nvSpPr>
            <p:spPr>
              <a:xfrm>
                <a:off x="3108960" y="5486400"/>
                <a:ext cx="182880" cy="182880"/>
              </a:xfrm>
              <a:prstGeom prst="roundRect">
                <a:avLst>
                  <a:gd name="adj" fmla="val 16667"/>
                </a:avLst>
              </a:prstGeom>
              <a:solidFill>
                <a:srgbClr val="00B0F0">
                  <a:alpha val="14902"/>
                </a:srgbClr>
              </a:solidFill>
              <a:ln w="9525" cap="flat" cmpd="sng">
                <a:solidFill>
                  <a:schemeClr val="accent1">
                    <a:lumMod val="75000"/>
                    <a:alpha val="50196"/>
                  </a:schemeClr>
                </a:solidFill>
                <a:prstDash val="solid"/>
                <a:round/>
                <a:headEnd type="none" w="sm" len="sm"/>
                <a:tailEnd type="none" w="sm" len="sm"/>
              </a:ln>
            </p:spPr>
            <p:txBody>
              <a:bodyPr spcFirstLastPara="1" wrap="square" lIns="102853" tIns="102853" rIns="102853" bIns="102853" anchor="ctr" anchorCtr="0">
                <a:noAutofit/>
              </a:bodyPr>
              <a:lstStyle/>
              <a:p>
                <a:pPr algn="ctr"/>
                <a:endParaRPr sz="2000">
                  <a:cs typeface="Segoe UI"/>
                </a:endParaRPr>
              </a:p>
            </p:txBody>
          </p:sp>
        </p:grpSp>
        <p:sp>
          <p:nvSpPr>
            <p:cNvPr id="45" name="Google Shape;521;p12">
              <a:extLst>
                <a:ext uri="{FF2B5EF4-FFF2-40B4-BE49-F238E27FC236}">
                  <a16:creationId xmlns:a16="http://schemas.microsoft.com/office/drawing/2014/main" id="{F9C81E02-925C-CCA5-94CE-C8EC778E0D9B}"/>
                </a:ext>
              </a:extLst>
            </p:cNvPr>
            <p:cNvSpPr>
              <a:spLocks noChangeAspect="1"/>
            </p:cNvSpPr>
            <p:nvPr/>
          </p:nvSpPr>
          <p:spPr>
            <a:xfrm>
              <a:off x="4866607" y="9670188"/>
              <a:ext cx="182880" cy="176743"/>
            </a:xfrm>
            <a:prstGeom prst="roundRect">
              <a:avLst>
                <a:gd name="adj" fmla="val 16667"/>
              </a:avLst>
            </a:prstGeom>
            <a:solidFill>
              <a:srgbClr val="D9D2E9">
                <a:alpha val="50196"/>
              </a:srgbClr>
            </a:solidFill>
            <a:ln w="9525" cap="flat" cmpd="sng">
              <a:solidFill>
                <a:srgbClr val="7030A0">
                  <a:alpha val="50196"/>
                </a:srgbClr>
              </a:solidFill>
              <a:prstDash val="solid"/>
              <a:round/>
              <a:headEnd type="none" w="sm" len="sm"/>
              <a:tailEnd type="none" w="sm" len="sm"/>
            </a:ln>
          </p:spPr>
          <p:txBody>
            <a:bodyPr spcFirstLastPara="1" wrap="square" lIns="102853" tIns="102853" rIns="102853" bIns="102853" anchor="ctr" anchorCtr="0">
              <a:noAutofit/>
            </a:bodyPr>
            <a:lstStyle/>
            <a:p>
              <a:pPr algn="ctr"/>
              <a:endParaRPr sz="2000">
                <a:cs typeface="Segoe UI" panose="020B0502040204020203" pitchFamily="34" charset="0"/>
              </a:endParaRPr>
            </a:p>
          </p:txBody>
        </p:sp>
      </p:grpSp>
      <p:grpSp>
        <p:nvGrpSpPr>
          <p:cNvPr id="48" name="Group 47">
            <a:extLst>
              <a:ext uri="{FF2B5EF4-FFF2-40B4-BE49-F238E27FC236}">
                <a16:creationId xmlns:a16="http://schemas.microsoft.com/office/drawing/2014/main" id="{D93F849E-6C7B-0963-02E7-DA56DD1AB98A}"/>
              </a:ext>
            </a:extLst>
          </p:cNvPr>
          <p:cNvGrpSpPr/>
          <p:nvPr/>
        </p:nvGrpSpPr>
        <p:grpSpPr>
          <a:xfrm>
            <a:off x="5296940" y="2822226"/>
            <a:ext cx="556118" cy="176953"/>
            <a:chOff x="4866607" y="9670188"/>
            <a:chExt cx="556118" cy="176953"/>
          </a:xfrm>
        </p:grpSpPr>
        <p:grpSp>
          <p:nvGrpSpPr>
            <p:cNvPr id="49" name="Group 48">
              <a:extLst>
                <a:ext uri="{FF2B5EF4-FFF2-40B4-BE49-F238E27FC236}">
                  <a16:creationId xmlns:a16="http://schemas.microsoft.com/office/drawing/2014/main" id="{258CCFA8-8072-E0D0-EF82-B7A5820F5CD6}"/>
                </a:ext>
              </a:extLst>
            </p:cNvPr>
            <p:cNvGrpSpPr/>
            <p:nvPr/>
          </p:nvGrpSpPr>
          <p:grpSpPr>
            <a:xfrm>
              <a:off x="5056965" y="9670398"/>
              <a:ext cx="365760" cy="176743"/>
              <a:chOff x="2926080" y="5486400"/>
              <a:chExt cx="365760" cy="182880"/>
            </a:xfrm>
            <a:solidFill>
              <a:schemeClr val="accent1">
                <a:lumMod val="40000"/>
                <a:lumOff val="60000"/>
              </a:schemeClr>
            </a:solidFill>
          </p:grpSpPr>
          <p:sp>
            <p:nvSpPr>
              <p:cNvPr id="51" name="Google Shape;519;p12">
                <a:extLst>
                  <a:ext uri="{FF2B5EF4-FFF2-40B4-BE49-F238E27FC236}">
                    <a16:creationId xmlns:a16="http://schemas.microsoft.com/office/drawing/2014/main" id="{33E76B9F-8EA0-7897-0010-610A7CE01169}"/>
                  </a:ext>
                </a:extLst>
              </p:cNvPr>
              <p:cNvSpPr>
                <a:spLocks noChangeAspect="1"/>
              </p:cNvSpPr>
              <p:nvPr/>
            </p:nvSpPr>
            <p:spPr>
              <a:xfrm>
                <a:off x="2926080" y="5486400"/>
                <a:ext cx="182880" cy="182880"/>
              </a:xfrm>
              <a:prstGeom prst="roundRect">
                <a:avLst>
                  <a:gd name="adj" fmla="val 16667"/>
                </a:avLst>
              </a:prstGeom>
              <a:solidFill>
                <a:srgbClr val="00B0F0">
                  <a:alpha val="14902"/>
                </a:srgbClr>
              </a:solidFill>
              <a:ln w="9525" cap="flat" cmpd="sng">
                <a:solidFill>
                  <a:schemeClr val="accent1">
                    <a:lumMod val="75000"/>
                    <a:alpha val="50196"/>
                  </a:schemeClr>
                </a:solidFill>
                <a:prstDash val="solid"/>
                <a:round/>
                <a:headEnd type="none" w="sm" len="sm"/>
                <a:tailEnd type="none" w="sm" len="sm"/>
              </a:ln>
            </p:spPr>
            <p:txBody>
              <a:bodyPr spcFirstLastPara="1" wrap="square" lIns="102853" tIns="102853" rIns="102853" bIns="102853" anchor="ctr" anchorCtr="0">
                <a:noAutofit/>
              </a:bodyPr>
              <a:lstStyle/>
              <a:p>
                <a:pPr algn="ctr"/>
                <a:endParaRPr sz="2000">
                  <a:cs typeface="Segoe UI"/>
                </a:endParaRPr>
              </a:p>
            </p:txBody>
          </p:sp>
          <p:sp>
            <p:nvSpPr>
              <p:cNvPr id="52" name="Google Shape;521;p12">
                <a:extLst>
                  <a:ext uri="{FF2B5EF4-FFF2-40B4-BE49-F238E27FC236}">
                    <a16:creationId xmlns:a16="http://schemas.microsoft.com/office/drawing/2014/main" id="{821B5CF5-AB7F-D20B-5BCA-7A54E47325AA}"/>
                  </a:ext>
                </a:extLst>
              </p:cNvPr>
              <p:cNvSpPr>
                <a:spLocks noChangeAspect="1"/>
              </p:cNvSpPr>
              <p:nvPr/>
            </p:nvSpPr>
            <p:spPr>
              <a:xfrm>
                <a:off x="3108960" y="5486400"/>
                <a:ext cx="182880" cy="182880"/>
              </a:xfrm>
              <a:prstGeom prst="roundRect">
                <a:avLst>
                  <a:gd name="adj" fmla="val 16667"/>
                </a:avLst>
              </a:prstGeom>
              <a:solidFill>
                <a:srgbClr val="00B0F0">
                  <a:alpha val="14902"/>
                </a:srgbClr>
              </a:solidFill>
              <a:ln w="9525" cap="flat" cmpd="sng">
                <a:solidFill>
                  <a:schemeClr val="accent1">
                    <a:lumMod val="75000"/>
                    <a:alpha val="50196"/>
                  </a:schemeClr>
                </a:solidFill>
                <a:prstDash val="solid"/>
                <a:round/>
                <a:headEnd type="none" w="sm" len="sm"/>
                <a:tailEnd type="none" w="sm" len="sm"/>
              </a:ln>
            </p:spPr>
            <p:txBody>
              <a:bodyPr spcFirstLastPara="1" wrap="square" lIns="102853" tIns="102853" rIns="102853" bIns="102853" anchor="ctr" anchorCtr="0">
                <a:noAutofit/>
              </a:bodyPr>
              <a:lstStyle/>
              <a:p>
                <a:pPr algn="ctr"/>
                <a:endParaRPr sz="2000">
                  <a:cs typeface="Segoe UI"/>
                </a:endParaRPr>
              </a:p>
            </p:txBody>
          </p:sp>
        </p:grpSp>
        <p:sp>
          <p:nvSpPr>
            <p:cNvPr id="50" name="Google Shape;521;p12">
              <a:extLst>
                <a:ext uri="{FF2B5EF4-FFF2-40B4-BE49-F238E27FC236}">
                  <a16:creationId xmlns:a16="http://schemas.microsoft.com/office/drawing/2014/main" id="{7FCAD3EE-A5F5-686E-CA8C-18D6C17615D9}"/>
                </a:ext>
              </a:extLst>
            </p:cNvPr>
            <p:cNvSpPr>
              <a:spLocks noChangeAspect="1"/>
            </p:cNvSpPr>
            <p:nvPr/>
          </p:nvSpPr>
          <p:spPr>
            <a:xfrm>
              <a:off x="4866607" y="9670188"/>
              <a:ext cx="182880" cy="176743"/>
            </a:xfrm>
            <a:prstGeom prst="roundRect">
              <a:avLst>
                <a:gd name="adj" fmla="val 16667"/>
              </a:avLst>
            </a:prstGeom>
            <a:solidFill>
              <a:srgbClr val="D9D2E9">
                <a:alpha val="50196"/>
              </a:srgbClr>
            </a:solidFill>
            <a:ln w="9525" cap="flat" cmpd="sng">
              <a:solidFill>
                <a:srgbClr val="7030A0">
                  <a:alpha val="50196"/>
                </a:srgbClr>
              </a:solidFill>
              <a:prstDash val="solid"/>
              <a:round/>
              <a:headEnd type="none" w="sm" len="sm"/>
              <a:tailEnd type="none" w="sm" len="sm"/>
            </a:ln>
          </p:spPr>
          <p:txBody>
            <a:bodyPr spcFirstLastPara="1" wrap="square" lIns="102853" tIns="102853" rIns="102853" bIns="102853" anchor="ctr" anchorCtr="0">
              <a:noAutofit/>
            </a:bodyPr>
            <a:lstStyle/>
            <a:p>
              <a:pPr algn="ctr"/>
              <a:endParaRPr sz="2000">
                <a:cs typeface="Segoe UI" panose="020B0502040204020203" pitchFamily="34" charset="0"/>
              </a:endParaRPr>
            </a:p>
          </p:txBody>
        </p:sp>
      </p:grpSp>
      <p:sp>
        <p:nvSpPr>
          <p:cNvPr id="53" name="Rounded Rectangle 52">
            <a:extLst>
              <a:ext uri="{FF2B5EF4-FFF2-40B4-BE49-F238E27FC236}">
                <a16:creationId xmlns:a16="http://schemas.microsoft.com/office/drawing/2014/main" id="{C0CC7DCB-D25E-BCE9-0F4A-42EE4D5E08BA}"/>
              </a:ext>
            </a:extLst>
          </p:cNvPr>
          <p:cNvSpPr/>
          <p:nvPr/>
        </p:nvSpPr>
        <p:spPr>
          <a:xfrm>
            <a:off x="4948787" y="4203028"/>
            <a:ext cx="2672522" cy="640080"/>
          </a:xfrm>
          <a:prstGeom prst="roundRect">
            <a:avLst/>
          </a:prstGeom>
          <a:solidFill>
            <a:schemeClr val="accent6">
              <a:lumMod val="75000"/>
              <a:alpha val="70196"/>
            </a:schemeClr>
          </a:solidFill>
          <a:ln w="28575">
            <a:solidFill>
              <a:schemeClr val="accent6"/>
            </a:solidFill>
            <a:prstDash val="dash"/>
            <a:extLst>
              <a:ext uri="{C807C97D-BFC1-408E-A445-0C87EB9F89A2}">
                <ask:lineSketchStyleProps xmlns:ask="http://schemas.microsoft.com/office/drawing/2018/sketchyshapes" sd="1219033472">
                  <a:custGeom>
                    <a:avLst/>
                    <a:gdLst>
                      <a:gd name="connsiteX0" fmla="*/ 0 w 2034205"/>
                      <a:gd name="connsiteY0" fmla="*/ 122878 h 737256"/>
                      <a:gd name="connsiteX1" fmla="*/ 122878 w 2034205"/>
                      <a:gd name="connsiteY1" fmla="*/ 0 h 737256"/>
                      <a:gd name="connsiteX2" fmla="*/ 736912 w 2034205"/>
                      <a:gd name="connsiteY2" fmla="*/ 0 h 737256"/>
                      <a:gd name="connsiteX3" fmla="*/ 1333062 w 2034205"/>
                      <a:gd name="connsiteY3" fmla="*/ 0 h 737256"/>
                      <a:gd name="connsiteX4" fmla="*/ 1911327 w 2034205"/>
                      <a:gd name="connsiteY4" fmla="*/ 0 h 737256"/>
                      <a:gd name="connsiteX5" fmla="*/ 2034205 w 2034205"/>
                      <a:gd name="connsiteY5" fmla="*/ 122878 h 737256"/>
                      <a:gd name="connsiteX6" fmla="*/ 2034205 w 2034205"/>
                      <a:gd name="connsiteY6" fmla="*/ 614378 h 737256"/>
                      <a:gd name="connsiteX7" fmla="*/ 1911327 w 2034205"/>
                      <a:gd name="connsiteY7" fmla="*/ 737256 h 737256"/>
                      <a:gd name="connsiteX8" fmla="*/ 1297293 w 2034205"/>
                      <a:gd name="connsiteY8" fmla="*/ 737256 h 737256"/>
                      <a:gd name="connsiteX9" fmla="*/ 754797 w 2034205"/>
                      <a:gd name="connsiteY9" fmla="*/ 737256 h 737256"/>
                      <a:gd name="connsiteX10" fmla="*/ 122878 w 2034205"/>
                      <a:gd name="connsiteY10" fmla="*/ 737256 h 737256"/>
                      <a:gd name="connsiteX11" fmla="*/ 0 w 2034205"/>
                      <a:gd name="connsiteY11" fmla="*/ 614378 h 737256"/>
                      <a:gd name="connsiteX12" fmla="*/ 0 w 2034205"/>
                      <a:gd name="connsiteY12" fmla="*/ 122878 h 73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4205" h="737256" fill="none" extrusionOk="0">
                        <a:moveTo>
                          <a:pt x="0" y="122878"/>
                        </a:moveTo>
                        <a:cubicBezTo>
                          <a:pt x="-8377" y="56390"/>
                          <a:pt x="44506" y="-7250"/>
                          <a:pt x="122878" y="0"/>
                        </a:cubicBezTo>
                        <a:cubicBezTo>
                          <a:pt x="338875" y="-67540"/>
                          <a:pt x="534673" y="69283"/>
                          <a:pt x="736912" y="0"/>
                        </a:cubicBezTo>
                        <a:cubicBezTo>
                          <a:pt x="939151" y="-69283"/>
                          <a:pt x="1178945" y="45690"/>
                          <a:pt x="1333062" y="0"/>
                        </a:cubicBezTo>
                        <a:cubicBezTo>
                          <a:pt x="1487179" y="-45690"/>
                          <a:pt x="1707317" y="55733"/>
                          <a:pt x="1911327" y="0"/>
                        </a:cubicBezTo>
                        <a:cubicBezTo>
                          <a:pt x="1974364" y="199"/>
                          <a:pt x="2039870" y="44802"/>
                          <a:pt x="2034205" y="122878"/>
                        </a:cubicBezTo>
                        <a:cubicBezTo>
                          <a:pt x="2079178" y="355722"/>
                          <a:pt x="2026358" y="468253"/>
                          <a:pt x="2034205" y="614378"/>
                        </a:cubicBezTo>
                        <a:cubicBezTo>
                          <a:pt x="2037015" y="687807"/>
                          <a:pt x="1972465" y="740803"/>
                          <a:pt x="1911327" y="737256"/>
                        </a:cubicBezTo>
                        <a:cubicBezTo>
                          <a:pt x="1659221" y="764214"/>
                          <a:pt x="1499174" y="734628"/>
                          <a:pt x="1297293" y="737256"/>
                        </a:cubicBezTo>
                        <a:cubicBezTo>
                          <a:pt x="1095412" y="739884"/>
                          <a:pt x="903079" y="702205"/>
                          <a:pt x="754797" y="737256"/>
                        </a:cubicBezTo>
                        <a:cubicBezTo>
                          <a:pt x="606515" y="772307"/>
                          <a:pt x="305525" y="730898"/>
                          <a:pt x="122878" y="737256"/>
                        </a:cubicBezTo>
                        <a:cubicBezTo>
                          <a:pt x="66209" y="741174"/>
                          <a:pt x="5694" y="701421"/>
                          <a:pt x="0" y="614378"/>
                        </a:cubicBezTo>
                        <a:cubicBezTo>
                          <a:pt x="-23927" y="483817"/>
                          <a:pt x="22508" y="358107"/>
                          <a:pt x="0" y="122878"/>
                        </a:cubicBezTo>
                        <a:close/>
                      </a:path>
                      <a:path w="2034205" h="737256" stroke="0" extrusionOk="0">
                        <a:moveTo>
                          <a:pt x="0" y="122878"/>
                        </a:moveTo>
                        <a:cubicBezTo>
                          <a:pt x="-9685" y="49040"/>
                          <a:pt x="45337" y="3632"/>
                          <a:pt x="122878" y="0"/>
                        </a:cubicBezTo>
                        <a:cubicBezTo>
                          <a:pt x="287913" y="-8406"/>
                          <a:pt x="482652" y="57974"/>
                          <a:pt x="754797" y="0"/>
                        </a:cubicBezTo>
                        <a:cubicBezTo>
                          <a:pt x="1026942" y="-57974"/>
                          <a:pt x="1164446" y="33508"/>
                          <a:pt x="1333062" y="0"/>
                        </a:cubicBezTo>
                        <a:cubicBezTo>
                          <a:pt x="1501678" y="-33508"/>
                          <a:pt x="1729697" y="15223"/>
                          <a:pt x="1911327" y="0"/>
                        </a:cubicBezTo>
                        <a:cubicBezTo>
                          <a:pt x="1977155" y="-6557"/>
                          <a:pt x="2034773" y="52911"/>
                          <a:pt x="2034205" y="122878"/>
                        </a:cubicBezTo>
                        <a:cubicBezTo>
                          <a:pt x="2066924" y="273438"/>
                          <a:pt x="1988906" y="404238"/>
                          <a:pt x="2034205" y="614378"/>
                        </a:cubicBezTo>
                        <a:cubicBezTo>
                          <a:pt x="2032341" y="664465"/>
                          <a:pt x="1978193" y="738642"/>
                          <a:pt x="1911327" y="737256"/>
                        </a:cubicBezTo>
                        <a:cubicBezTo>
                          <a:pt x="1671606" y="787660"/>
                          <a:pt x="1578740" y="691815"/>
                          <a:pt x="1350946" y="737256"/>
                        </a:cubicBezTo>
                        <a:cubicBezTo>
                          <a:pt x="1123152" y="782697"/>
                          <a:pt x="993190" y="712286"/>
                          <a:pt x="754797" y="737256"/>
                        </a:cubicBezTo>
                        <a:cubicBezTo>
                          <a:pt x="516404" y="762226"/>
                          <a:pt x="369413" y="697494"/>
                          <a:pt x="122878" y="737256"/>
                        </a:cubicBezTo>
                        <a:cubicBezTo>
                          <a:pt x="69451" y="722990"/>
                          <a:pt x="4601" y="679275"/>
                          <a:pt x="0" y="614378"/>
                        </a:cubicBezTo>
                        <a:cubicBezTo>
                          <a:pt x="-43681" y="455927"/>
                          <a:pt x="10721" y="315616"/>
                          <a:pt x="0" y="122878"/>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Cacheable Binary Token Representations</a:t>
            </a:r>
          </a:p>
        </p:txBody>
      </p:sp>
      <p:sp>
        <p:nvSpPr>
          <p:cNvPr id="54" name="Rounded Rectangle 53">
            <a:extLst>
              <a:ext uri="{FF2B5EF4-FFF2-40B4-BE49-F238E27FC236}">
                <a16:creationId xmlns:a16="http://schemas.microsoft.com/office/drawing/2014/main" id="{ACF5679E-4CE3-ED62-91C5-6CC5C390AA17}"/>
              </a:ext>
            </a:extLst>
          </p:cNvPr>
          <p:cNvSpPr/>
          <p:nvPr/>
        </p:nvSpPr>
        <p:spPr>
          <a:xfrm>
            <a:off x="7955884" y="4209981"/>
            <a:ext cx="1645920" cy="640080"/>
          </a:xfrm>
          <a:prstGeom prst="roundRect">
            <a:avLst/>
          </a:prstGeom>
          <a:solidFill>
            <a:schemeClr val="accent6">
              <a:lumMod val="75000"/>
              <a:alpha val="70196"/>
            </a:schemeClr>
          </a:solidFill>
          <a:ln w="28575">
            <a:solidFill>
              <a:schemeClr val="accent6"/>
            </a:solidFill>
            <a:prstDash val="dash"/>
            <a:extLst>
              <a:ext uri="{C807C97D-BFC1-408E-A445-0C87EB9F89A2}">
                <ask:lineSketchStyleProps xmlns:ask="http://schemas.microsoft.com/office/drawing/2018/sketchyshapes" sd="1219033472">
                  <a:custGeom>
                    <a:avLst/>
                    <a:gdLst>
                      <a:gd name="connsiteX0" fmla="*/ 0 w 2034205"/>
                      <a:gd name="connsiteY0" fmla="*/ 122878 h 737256"/>
                      <a:gd name="connsiteX1" fmla="*/ 122878 w 2034205"/>
                      <a:gd name="connsiteY1" fmla="*/ 0 h 737256"/>
                      <a:gd name="connsiteX2" fmla="*/ 736912 w 2034205"/>
                      <a:gd name="connsiteY2" fmla="*/ 0 h 737256"/>
                      <a:gd name="connsiteX3" fmla="*/ 1333062 w 2034205"/>
                      <a:gd name="connsiteY3" fmla="*/ 0 h 737256"/>
                      <a:gd name="connsiteX4" fmla="*/ 1911327 w 2034205"/>
                      <a:gd name="connsiteY4" fmla="*/ 0 h 737256"/>
                      <a:gd name="connsiteX5" fmla="*/ 2034205 w 2034205"/>
                      <a:gd name="connsiteY5" fmla="*/ 122878 h 737256"/>
                      <a:gd name="connsiteX6" fmla="*/ 2034205 w 2034205"/>
                      <a:gd name="connsiteY6" fmla="*/ 614378 h 737256"/>
                      <a:gd name="connsiteX7" fmla="*/ 1911327 w 2034205"/>
                      <a:gd name="connsiteY7" fmla="*/ 737256 h 737256"/>
                      <a:gd name="connsiteX8" fmla="*/ 1297293 w 2034205"/>
                      <a:gd name="connsiteY8" fmla="*/ 737256 h 737256"/>
                      <a:gd name="connsiteX9" fmla="*/ 754797 w 2034205"/>
                      <a:gd name="connsiteY9" fmla="*/ 737256 h 737256"/>
                      <a:gd name="connsiteX10" fmla="*/ 122878 w 2034205"/>
                      <a:gd name="connsiteY10" fmla="*/ 737256 h 737256"/>
                      <a:gd name="connsiteX11" fmla="*/ 0 w 2034205"/>
                      <a:gd name="connsiteY11" fmla="*/ 614378 h 737256"/>
                      <a:gd name="connsiteX12" fmla="*/ 0 w 2034205"/>
                      <a:gd name="connsiteY12" fmla="*/ 122878 h 73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4205" h="737256" fill="none" extrusionOk="0">
                        <a:moveTo>
                          <a:pt x="0" y="122878"/>
                        </a:moveTo>
                        <a:cubicBezTo>
                          <a:pt x="-8377" y="56390"/>
                          <a:pt x="44506" y="-7250"/>
                          <a:pt x="122878" y="0"/>
                        </a:cubicBezTo>
                        <a:cubicBezTo>
                          <a:pt x="338875" y="-67540"/>
                          <a:pt x="534673" y="69283"/>
                          <a:pt x="736912" y="0"/>
                        </a:cubicBezTo>
                        <a:cubicBezTo>
                          <a:pt x="939151" y="-69283"/>
                          <a:pt x="1178945" y="45690"/>
                          <a:pt x="1333062" y="0"/>
                        </a:cubicBezTo>
                        <a:cubicBezTo>
                          <a:pt x="1487179" y="-45690"/>
                          <a:pt x="1707317" y="55733"/>
                          <a:pt x="1911327" y="0"/>
                        </a:cubicBezTo>
                        <a:cubicBezTo>
                          <a:pt x="1974364" y="199"/>
                          <a:pt x="2039870" y="44802"/>
                          <a:pt x="2034205" y="122878"/>
                        </a:cubicBezTo>
                        <a:cubicBezTo>
                          <a:pt x="2079178" y="355722"/>
                          <a:pt x="2026358" y="468253"/>
                          <a:pt x="2034205" y="614378"/>
                        </a:cubicBezTo>
                        <a:cubicBezTo>
                          <a:pt x="2037015" y="687807"/>
                          <a:pt x="1972465" y="740803"/>
                          <a:pt x="1911327" y="737256"/>
                        </a:cubicBezTo>
                        <a:cubicBezTo>
                          <a:pt x="1659221" y="764214"/>
                          <a:pt x="1499174" y="734628"/>
                          <a:pt x="1297293" y="737256"/>
                        </a:cubicBezTo>
                        <a:cubicBezTo>
                          <a:pt x="1095412" y="739884"/>
                          <a:pt x="903079" y="702205"/>
                          <a:pt x="754797" y="737256"/>
                        </a:cubicBezTo>
                        <a:cubicBezTo>
                          <a:pt x="606515" y="772307"/>
                          <a:pt x="305525" y="730898"/>
                          <a:pt x="122878" y="737256"/>
                        </a:cubicBezTo>
                        <a:cubicBezTo>
                          <a:pt x="66209" y="741174"/>
                          <a:pt x="5694" y="701421"/>
                          <a:pt x="0" y="614378"/>
                        </a:cubicBezTo>
                        <a:cubicBezTo>
                          <a:pt x="-23927" y="483817"/>
                          <a:pt x="22508" y="358107"/>
                          <a:pt x="0" y="122878"/>
                        </a:cubicBezTo>
                        <a:close/>
                      </a:path>
                      <a:path w="2034205" h="737256" stroke="0" extrusionOk="0">
                        <a:moveTo>
                          <a:pt x="0" y="122878"/>
                        </a:moveTo>
                        <a:cubicBezTo>
                          <a:pt x="-9685" y="49040"/>
                          <a:pt x="45337" y="3632"/>
                          <a:pt x="122878" y="0"/>
                        </a:cubicBezTo>
                        <a:cubicBezTo>
                          <a:pt x="287913" y="-8406"/>
                          <a:pt x="482652" y="57974"/>
                          <a:pt x="754797" y="0"/>
                        </a:cubicBezTo>
                        <a:cubicBezTo>
                          <a:pt x="1026942" y="-57974"/>
                          <a:pt x="1164446" y="33508"/>
                          <a:pt x="1333062" y="0"/>
                        </a:cubicBezTo>
                        <a:cubicBezTo>
                          <a:pt x="1501678" y="-33508"/>
                          <a:pt x="1729697" y="15223"/>
                          <a:pt x="1911327" y="0"/>
                        </a:cubicBezTo>
                        <a:cubicBezTo>
                          <a:pt x="1977155" y="-6557"/>
                          <a:pt x="2034773" y="52911"/>
                          <a:pt x="2034205" y="122878"/>
                        </a:cubicBezTo>
                        <a:cubicBezTo>
                          <a:pt x="2066924" y="273438"/>
                          <a:pt x="1988906" y="404238"/>
                          <a:pt x="2034205" y="614378"/>
                        </a:cubicBezTo>
                        <a:cubicBezTo>
                          <a:pt x="2032341" y="664465"/>
                          <a:pt x="1978193" y="738642"/>
                          <a:pt x="1911327" y="737256"/>
                        </a:cubicBezTo>
                        <a:cubicBezTo>
                          <a:pt x="1671606" y="787660"/>
                          <a:pt x="1578740" y="691815"/>
                          <a:pt x="1350946" y="737256"/>
                        </a:cubicBezTo>
                        <a:cubicBezTo>
                          <a:pt x="1123152" y="782697"/>
                          <a:pt x="993190" y="712286"/>
                          <a:pt x="754797" y="737256"/>
                        </a:cubicBezTo>
                        <a:cubicBezTo>
                          <a:pt x="516404" y="762226"/>
                          <a:pt x="369413" y="697494"/>
                          <a:pt x="122878" y="737256"/>
                        </a:cubicBezTo>
                        <a:cubicBezTo>
                          <a:pt x="69451" y="722990"/>
                          <a:pt x="4601" y="679275"/>
                          <a:pt x="0" y="614378"/>
                        </a:cubicBezTo>
                        <a:cubicBezTo>
                          <a:pt x="-43681" y="455927"/>
                          <a:pt x="10721" y="315616"/>
                          <a:pt x="0" y="122878"/>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Offline compression</a:t>
            </a:r>
          </a:p>
        </p:txBody>
      </p:sp>
      <p:sp>
        <p:nvSpPr>
          <p:cNvPr id="55" name="Rounded Rectangle 54">
            <a:extLst>
              <a:ext uri="{FF2B5EF4-FFF2-40B4-BE49-F238E27FC236}">
                <a16:creationId xmlns:a16="http://schemas.microsoft.com/office/drawing/2014/main" id="{60DDA516-68F6-9C05-F165-2D780FC6B5D6}"/>
              </a:ext>
            </a:extLst>
          </p:cNvPr>
          <p:cNvSpPr/>
          <p:nvPr/>
        </p:nvSpPr>
        <p:spPr>
          <a:xfrm>
            <a:off x="7986044" y="2148291"/>
            <a:ext cx="1645920" cy="640080"/>
          </a:xfrm>
          <a:prstGeom prst="roundRect">
            <a:avLst/>
          </a:prstGeom>
          <a:solidFill>
            <a:schemeClr val="accent6">
              <a:lumMod val="75000"/>
              <a:alpha val="70196"/>
            </a:schemeClr>
          </a:solidFill>
          <a:ln w="28575">
            <a:solidFill>
              <a:schemeClr val="accent6"/>
            </a:solidFill>
            <a:prstDash val="dash"/>
            <a:extLst>
              <a:ext uri="{C807C97D-BFC1-408E-A445-0C87EB9F89A2}">
                <ask:lineSketchStyleProps xmlns:ask="http://schemas.microsoft.com/office/drawing/2018/sketchyshapes" sd="1219033472">
                  <a:custGeom>
                    <a:avLst/>
                    <a:gdLst>
                      <a:gd name="connsiteX0" fmla="*/ 0 w 2034205"/>
                      <a:gd name="connsiteY0" fmla="*/ 122878 h 737256"/>
                      <a:gd name="connsiteX1" fmla="*/ 122878 w 2034205"/>
                      <a:gd name="connsiteY1" fmla="*/ 0 h 737256"/>
                      <a:gd name="connsiteX2" fmla="*/ 736912 w 2034205"/>
                      <a:gd name="connsiteY2" fmla="*/ 0 h 737256"/>
                      <a:gd name="connsiteX3" fmla="*/ 1333062 w 2034205"/>
                      <a:gd name="connsiteY3" fmla="*/ 0 h 737256"/>
                      <a:gd name="connsiteX4" fmla="*/ 1911327 w 2034205"/>
                      <a:gd name="connsiteY4" fmla="*/ 0 h 737256"/>
                      <a:gd name="connsiteX5" fmla="*/ 2034205 w 2034205"/>
                      <a:gd name="connsiteY5" fmla="*/ 122878 h 737256"/>
                      <a:gd name="connsiteX6" fmla="*/ 2034205 w 2034205"/>
                      <a:gd name="connsiteY6" fmla="*/ 614378 h 737256"/>
                      <a:gd name="connsiteX7" fmla="*/ 1911327 w 2034205"/>
                      <a:gd name="connsiteY7" fmla="*/ 737256 h 737256"/>
                      <a:gd name="connsiteX8" fmla="*/ 1297293 w 2034205"/>
                      <a:gd name="connsiteY8" fmla="*/ 737256 h 737256"/>
                      <a:gd name="connsiteX9" fmla="*/ 754797 w 2034205"/>
                      <a:gd name="connsiteY9" fmla="*/ 737256 h 737256"/>
                      <a:gd name="connsiteX10" fmla="*/ 122878 w 2034205"/>
                      <a:gd name="connsiteY10" fmla="*/ 737256 h 737256"/>
                      <a:gd name="connsiteX11" fmla="*/ 0 w 2034205"/>
                      <a:gd name="connsiteY11" fmla="*/ 614378 h 737256"/>
                      <a:gd name="connsiteX12" fmla="*/ 0 w 2034205"/>
                      <a:gd name="connsiteY12" fmla="*/ 122878 h 73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4205" h="737256" fill="none" extrusionOk="0">
                        <a:moveTo>
                          <a:pt x="0" y="122878"/>
                        </a:moveTo>
                        <a:cubicBezTo>
                          <a:pt x="-8377" y="56390"/>
                          <a:pt x="44506" y="-7250"/>
                          <a:pt x="122878" y="0"/>
                        </a:cubicBezTo>
                        <a:cubicBezTo>
                          <a:pt x="338875" y="-67540"/>
                          <a:pt x="534673" y="69283"/>
                          <a:pt x="736912" y="0"/>
                        </a:cubicBezTo>
                        <a:cubicBezTo>
                          <a:pt x="939151" y="-69283"/>
                          <a:pt x="1178945" y="45690"/>
                          <a:pt x="1333062" y="0"/>
                        </a:cubicBezTo>
                        <a:cubicBezTo>
                          <a:pt x="1487179" y="-45690"/>
                          <a:pt x="1707317" y="55733"/>
                          <a:pt x="1911327" y="0"/>
                        </a:cubicBezTo>
                        <a:cubicBezTo>
                          <a:pt x="1974364" y="199"/>
                          <a:pt x="2039870" y="44802"/>
                          <a:pt x="2034205" y="122878"/>
                        </a:cubicBezTo>
                        <a:cubicBezTo>
                          <a:pt x="2079178" y="355722"/>
                          <a:pt x="2026358" y="468253"/>
                          <a:pt x="2034205" y="614378"/>
                        </a:cubicBezTo>
                        <a:cubicBezTo>
                          <a:pt x="2037015" y="687807"/>
                          <a:pt x="1972465" y="740803"/>
                          <a:pt x="1911327" y="737256"/>
                        </a:cubicBezTo>
                        <a:cubicBezTo>
                          <a:pt x="1659221" y="764214"/>
                          <a:pt x="1499174" y="734628"/>
                          <a:pt x="1297293" y="737256"/>
                        </a:cubicBezTo>
                        <a:cubicBezTo>
                          <a:pt x="1095412" y="739884"/>
                          <a:pt x="903079" y="702205"/>
                          <a:pt x="754797" y="737256"/>
                        </a:cubicBezTo>
                        <a:cubicBezTo>
                          <a:pt x="606515" y="772307"/>
                          <a:pt x="305525" y="730898"/>
                          <a:pt x="122878" y="737256"/>
                        </a:cubicBezTo>
                        <a:cubicBezTo>
                          <a:pt x="66209" y="741174"/>
                          <a:pt x="5694" y="701421"/>
                          <a:pt x="0" y="614378"/>
                        </a:cubicBezTo>
                        <a:cubicBezTo>
                          <a:pt x="-23927" y="483817"/>
                          <a:pt x="22508" y="358107"/>
                          <a:pt x="0" y="122878"/>
                        </a:cubicBezTo>
                        <a:close/>
                      </a:path>
                      <a:path w="2034205" h="737256" stroke="0" extrusionOk="0">
                        <a:moveTo>
                          <a:pt x="0" y="122878"/>
                        </a:moveTo>
                        <a:cubicBezTo>
                          <a:pt x="-9685" y="49040"/>
                          <a:pt x="45337" y="3632"/>
                          <a:pt x="122878" y="0"/>
                        </a:cubicBezTo>
                        <a:cubicBezTo>
                          <a:pt x="287913" y="-8406"/>
                          <a:pt x="482652" y="57974"/>
                          <a:pt x="754797" y="0"/>
                        </a:cubicBezTo>
                        <a:cubicBezTo>
                          <a:pt x="1026942" y="-57974"/>
                          <a:pt x="1164446" y="33508"/>
                          <a:pt x="1333062" y="0"/>
                        </a:cubicBezTo>
                        <a:cubicBezTo>
                          <a:pt x="1501678" y="-33508"/>
                          <a:pt x="1729697" y="15223"/>
                          <a:pt x="1911327" y="0"/>
                        </a:cubicBezTo>
                        <a:cubicBezTo>
                          <a:pt x="1977155" y="-6557"/>
                          <a:pt x="2034773" y="52911"/>
                          <a:pt x="2034205" y="122878"/>
                        </a:cubicBezTo>
                        <a:cubicBezTo>
                          <a:pt x="2066924" y="273438"/>
                          <a:pt x="1988906" y="404238"/>
                          <a:pt x="2034205" y="614378"/>
                        </a:cubicBezTo>
                        <a:cubicBezTo>
                          <a:pt x="2032341" y="664465"/>
                          <a:pt x="1978193" y="738642"/>
                          <a:pt x="1911327" y="737256"/>
                        </a:cubicBezTo>
                        <a:cubicBezTo>
                          <a:pt x="1671606" y="787660"/>
                          <a:pt x="1578740" y="691815"/>
                          <a:pt x="1350946" y="737256"/>
                        </a:cubicBezTo>
                        <a:cubicBezTo>
                          <a:pt x="1123152" y="782697"/>
                          <a:pt x="993190" y="712286"/>
                          <a:pt x="754797" y="737256"/>
                        </a:cubicBezTo>
                        <a:cubicBezTo>
                          <a:pt x="516404" y="762226"/>
                          <a:pt x="369413" y="697494"/>
                          <a:pt x="122878" y="737256"/>
                        </a:cubicBezTo>
                        <a:cubicBezTo>
                          <a:pt x="69451" y="722990"/>
                          <a:pt x="4601" y="679275"/>
                          <a:pt x="0" y="614378"/>
                        </a:cubicBezTo>
                        <a:cubicBezTo>
                          <a:pt x="-43681" y="455927"/>
                          <a:pt x="10721" y="315616"/>
                          <a:pt x="0" y="122878"/>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Runtime compression</a:t>
            </a:r>
          </a:p>
        </p:txBody>
      </p:sp>
      <p:cxnSp>
        <p:nvCxnSpPr>
          <p:cNvPr id="56" name="Elbow Connector 55">
            <a:extLst>
              <a:ext uri="{FF2B5EF4-FFF2-40B4-BE49-F238E27FC236}">
                <a16:creationId xmlns:a16="http://schemas.microsoft.com/office/drawing/2014/main" id="{48CCFF47-7222-2CE5-F662-71AF338131B2}"/>
              </a:ext>
            </a:extLst>
          </p:cNvPr>
          <p:cNvCxnSpPr>
            <a:cxnSpLocks/>
            <a:stCxn id="8" idx="2"/>
            <a:endCxn id="53" idx="1"/>
          </p:cNvCxnSpPr>
          <p:nvPr/>
        </p:nvCxnSpPr>
        <p:spPr>
          <a:xfrm rot="16200000" flipH="1">
            <a:off x="4559933" y="4134214"/>
            <a:ext cx="418046" cy="359661"/>
          </a:xfrm>
          <a:prstGeom prst="bentConnector2">
            <a:avLst/>
          </a:prstGeom>
          <a:ln w="38100">
            <a:solidFill>
              <a:srgbClr val="70AD47"/>
            </a:solidFill>
            <a:tailEnd type="triangle"/>
          </a:ln>
        </p:spPr>
        <p:style>
          <a:lnRef idx="1">
            <a:schemeClr val="accent2"/>
          </a:lnRef>
          <a:fillRef idx="0">
            <a:schemeClr val="accent2"/>
          </a:fillRef>
          <a:effectRef idx="0">
            <a:schemeClr val="accent2"/>
          </a:effectRef>
          <a:fontRef idx="minor">
            <a:schemeClr val="tx1"/>
          </a:fontRef>
        </p:style>
      </p:cxnSp>
      <p:sp>
        <p:nvSpPr>
          <p:cNvPr id="57" name="TextBox 56">
            <a:extLst>
              <a:ext uri="{FF2B5EF4-FFF2-40B4-BE49-F238E27FC236}">
                <a16:creationId xmlns:a16="http://schemas.microsoft.com/office/drawing/2014/main" id="{B376F2A5-05C3-E6FB-E72D-800114FCDA79}"/>
              </a:ext>
            </a:extLst>
          </p:cNvPr>
          <p:cNvSpPr txBox="1"/>
          <p:nvPr/>
        </p:nvSpPr>
        <p:spPr>
          <a:xfrm>
            <a:off x="1142286" y="4237634"/>
            <a:ext cx="2377440" cy="584775"/>
          </a:xfrm>
          <a:prstGeom prst="rect">
            <a:avLst/>
          </a:prstGeom>
          <a:noFill/>
        </p:spPr>
        <p:txBody>
          <a:bodyPr wrap="square">
            <a:spAutoFit/>
          </a:bodyPr>
          <a:lstStyle/>
          <a:p>
            <a:pPr algn="ctr"/>
            <a:r>
              <a:rPr lang="en-US" sz="1600" dirty="0">
                <a:solidFill>
                  <a:schemeClr val="accent6">
                    <a:lumMod val="75000"/>
                  </a:schemeClr>
                </a:solidFill>
              </a:rPr>
              <a:t>Decomposition and</a:t>
            </a:r>
            <a:r>
              <a:rPr lang="en-US" sz="1600" dirty="0">
                <a:solidFill>
                  <a:schemeClr val="accent6">
                    <a:lumMod val="75000"/>
                  </a:schemeClr>
                </a:solidFill>
                <a:ea typeface="Calibri"/>
                <a:cs typeface="Calibri"/>
              </a:rPr>
              <a:t> </a:t>
            </a:r>
          </a:p>
          <a:p>
            <a:pPr algn="ctr"/>
            <a:r>
              <a:rPr lang="en-US" sz="1600" dirty="0">
                <a:solidFill>
                  <a:schemeClr val="accent6">
                    <a:lumMod val="75000"/>
                  </a:schemeClr>
                </a:solidFill>
                <a:ea typeface="Calibri"/>
                <a:cs typeface="Calibri"/>
              </a:rPr>
              <a:t>Calibrated Binarization</a:t>
            </a:r>
            <a:endParaRPr lang="en-US" sz="1600" dirty="0">
              <a:solidFill>
                <a:schemeClr val="accent6">
                  <a:lumMod val="75000"/>
                </a:schemeClr>
              </a:solidFill>
            </a:endParaRPr>
          </a:p>
        </p:txBody>
      </p:sp>
      <p:cxnSp>
        <p:nvCxnSpPr>
          <p:cNvPr id="58" name="Elbow Connector 57">
            <a:extLst>
              <a:ext uri="{FF2B5EF4-FFF2-40B4-BE49-F238E27FC236}">
                <a16:creationId xmlns:a16="http://schemas.microsoft.com/office/drawing/2014/main" id="{5C34CA26-6B34-AADB-893F-929020D8BC09}"/>
              </a:ext>
            </a:extLst>
          </p:cNvPr>
          <p:cNvCxnSpPr>
            <a:cxnSpLocks/>
            <a:stCxn id="55" idx="1"/>
            <a:endCxn id="10" idx="0"/>
          </p:cNvCxnSpPr>
          <p:nvPr/>
        </p:nvCxnSpPr>
        <p:spPr>
          <a:xfrm rot="10800000" flipV="1">
            <a:off x="4584052" y="2468330"/>
            <a:ext cx="3401993" cy="209353"/>
          </a:xfrm>
          <a:prstGeom prst="bentConnector2">
            <a:avLst/>
          </a:prstGeom>
          <a:ln w="38100">
            <a:solidFill>
              <a:srgbClr val="70AD47"/>
            </a:solidFill>
            <a:tailEnd type="triangle"/>
          </a:ln>
        </p:spPr>
        <p:style>
          <a:lnRef idx="1">
            <a:schemeClr val="accent2"/>
          </a:lnRef>
          <a:fillRef idx="0">
            <a:schemeClr val="accent2"/>
          </a:fillRef>
          <a:effectRef idx="0">
            <a:schemeClr val="accent2"/>
          </a:effectRef>
          <a:fontRef idx="minor">
            <a:schemeClr val="tx1"/>
          </a:fontRef>
        </p:style>
      </p:cxnSp>
      <p:cxnSp>
        <p:nvCxnSpPr>
          <p:cNvPr id="59" name="Straight Arrow Connector 58">
            <a:extLst>
              <a:ext uri="{FF2B5EF4-FFF2-40B4-BE49-F238E27FC236}">
                <a16:creationId xmlns:a16="http://schemas.microsoft.com/office/drawing/2014/main" id="{37288F49-6C2A-72D1-1DD2-F0EA81CBB600}"/>
              </a:ext>
            </a:extLst>
          </p:cNvPr>
          <p:cNvCxnSpPr>
            <a:cxnSpLocks/>
            <a:stCxn id="55" idx="2"/>
            <a:endCxn id="16" idx="0"/>
          </p:cNvCxnSpPr>
          <p:nvPr/>
        </p:nvCxnSpPr>
        <p:spPr>
          <a:xfrm>
            <a:off x="8809004" y="2788371"/>
            <a:ext cx="0" cy="457749"/>
          </a:xfrm>
          <a:prstGeom prst="straightConnector1">
            <a:avLst/>
          </a:prstGeom>
          <a:ln w="38100">
            <a:solidFill>
              <a:srgbClr val="70AD47"/>
            </a:solidFill>
            <a:tailEnd type="triangle"/>
          </a:ln>
        </p:spPr>
        <p:style>
          <a:lnRef idx="1">
            <a:schemeClr val="accent2"/>
          </a:lnRef>
          <a:fillRef idx="0">
            <a:schemeClr val="accent2"/>
          </a:fillRef>
          <a:effectRef idx="0">
            <a:schemeClr val="accent2"/>
          </a:effectRef>
          <a:fontRef idx="minor">
            <a:schemeClr val="tx1"/>
          </a:fontRef>
        </p:style>
      </p:cxnSp>
      <p:cxnSp>
        <p:nvCxnSpPr>
          <p:cNvPr id="60" name="Straight Arrow Connector 59">
            <a:extLst>
              <a:ext uri="{FF2B5EF4-FFF2-40B4-BE49-F238E27FC236}">
                <a16:creationId xmlns:a16="http://schemas.microsoft.com/office/drawing/2014/main" id="{48F138EA-28D8-FB48-1436-5AE8A6C619D2}"/>
              </a:ext>
            </a:extLst>
          </p:cNvPr>
          <p:cNvCxnSpPr>
            <a:cxnSpLocks/>
            <a:stCxn id="54" idx="1"/>
            <a:endCxn id="53" idx="3"/>
          </p:cNvCxnSpPr>
          <p:nvPr/>
        </p:nvCxnSpPr>
        <p:spPr>
          <a:xfrm flipH="1" flipV="1">
            <a:off x="7621309" y="4523068"/>
            <a:ext cx="334575" cy="6953"/>
          </a:xfrm>
          <a:prstGeom prst="straightConnector1">
            <a:avLst/>
          </a:prstGeom>
          <a:ln w="38100">
            <a:solidFill>
              <a:srgbClr val="70AD47"/>
            </a:solidFill>
            <a:tailEnd type="triangle"/>
          </a:ln>
        </p:spPr>
        <p:style>
          <a:lnRef idx="1">
            <a:schemeClr val="accent2"/>
          </a:lnRef>
          <a:fillRef idx="0">
            <a:schemeClr val="accent2"/>
          </a:fillRef>
          <a:effectRef idx="0">
            <a:schemeClr val="accent2"/>
          </a:effectRef>
          <a:fontRef idx="minor">
            <a:schemeClr val="tx1"/>
          </a:fontRef>
        </p:style>
      </p:cxnSp>
      <p:cxnSp>
        <p:nvCxnSpPr>
          <p:cNvPr id="61" name="Straight Arrow Connector 60">
            <a:extLst>
              <a:ext uri="{FF2B5EF4-FFF2-40B4-BE49-F238E27FC236}">
                <a16:creationId xmlns:a16="http://schemas.microsoft.com/office/drawing/2014/main" id="{2C3376E8-CD3F-A9C9-7CD5-FE2CE8549B4A}"/>
              </a:ext>
            </a:extLst>
          </p:cNvPr>
          <p:cNvCxnSpPr>
            <a:cxnSpLocks/>
            <a:stCxn id="57" idx="3"/>
            <a:endCxn id="53" idx="1"/>
          </p:cNvCxnSpPr>
          <p:nvPr/>
        </p:nvCxnSpPr>
        <p:spPr>
          <a:xfrm flipV="1">
            <a:off x="3519726" y="4523068"/>
            <a:ext cx="1429061" cy="6954"/>
          </a:xfrm>
          <a:prstGeom prst="straightConnector1">
            <a:avLst/>
          </a:prstGeom>
          <a:ln w="38100">
            <a:solidFill>
              <a:srgbClr val="70AD47"/>
            </a:solidFill>
            <a:tailEnd type="triangle"/>
          </a:ln>
        </p:spPr>
        <p:style>
          <a:lnRef idx="1">
            <a:schemeClr val="accent2"/>
          </a:lnRef>
          <a:fillRef idx="0">
            <a:schemeClr val="accent2"/>
          </a:fillRef>
          <a:effectRef idx="0">
            <a:schemeClr val="accent2"/>
          </a:effectRef>
          <a:fontRef idx="minor">
            <a:schemeClr val="tx1"/>
          </a:fontRef>
        </p:style>
      </p:cxnSp>
      <p:sp>
        <p:nvSpPr>
          <p:cNvPr id="3" name="Footer Placeholder 2">
            <a:extLst>
              <a:ext uri="{FF2B5EF4-FFF2-40B4-BE49-F238E27FC236}">
                <a16:creationId xmlns:a16="http://schemas.microsoft.com/office/drawing/2014/main" id="{2C086197-0B77-AF6E-A6F2-C2A5BA875C89}"/>
              </a:ext>
            </a:extLst>
          </p:cNvPr>
          <p:cNvSpPr>
            <a:spLocks noGrp="1"/>
          </p:cNvSpPr>
          <p:nvPr>
            <p:ph type="ftr" sz="quarter" idx="11"/>
          </p:nvPr>
        </p:nvSpPr>
        <p:spPr/>
        <p:txBody>
          <a:bodyPr/>
          <a:lstStyle/>
          <a:p>
            <a:r>
              <a:rPr lang="en-US"/>
              <a:t>BTR, ICLR2024</a:t>
            </a:r>
            <a:endParaRPr lang="en-US" dirty="0"/>
          </a:p>
        </p:txBody>
      </p:sp>
    </p:spTree>
    <p:extLst>
      <p:ext uri="{BB962C8B-B14F-4D97-AF65-F5344CB8AC3E}">
        <p14:creationId xmlns:p14="http://schemas.microsoft.com/office/powerpoint/2010/main" val="199223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blinds(horizontal)">
                                      <p:cBhvr>
                                        <p:cTn id="10" dur="500"/>
                                        <p:tgtEl>
                                          <p:spTgt spid="57"/>
                                        </p:tgtEl>
                                      </p:cBhvr>
                                    </p:animEffect>
                                  </p:childTnLst>
                                </p:cTn>
                              </p:par>
                              <p:par>
                                <p:cTn id="11" presetID="3" presetClass="entr" presetSubtype="1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blinds(horizontal)">
                                      <p:cBhvr>
                                        <p:cTn id="13" dur="500"/>
                                        <p:tgtEl>
                                          <p:spTgt spid="61"/>
                                        </p:tgtEl>
                                      </p:cBhvr>
                                    </p:animEffect>
                                  </p:childTnLst>
                                </p:cTn>
                              </p:par>
                              <p:par>
                                <p:cTn id="14" presetID="3" presetClass="entr" presetSubtype="10" fill="hold"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blinds(horizontal)">
                                      <p:cBhvr>
                                        <p:cTn id="16" dur="500"/>
                                        <p:tgtEl>
                                          <p:spTgt spid="56"/>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checkerboard(across)">
                                      <p:cBhvr>
                                        <p:cTn id="21" dur="500"/>
                                        <p:tgtEl>
                                          <p:spTgt spid="53"/>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dissolve">
                                      <p:cBhvr>
                                        <p:cTn id="26" dur="500"/>
                                        <p:tgtEl>
                                          <p:spTgt spid="54"/>
                                        </p:tgtEl>
                                      </p:cBhvr>
                                    </p:animEffect>
                                  </p:childTnLst>
                                </p:cTn>
                              </p:par>
                              <p:par>
                                <p:cTn id="27" presetID="9" presetClass="entr" presetSubtype="0" fill="hold" nodeType="with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dissolve">
                                      <p:cBhvr>
                                        <p:cTn id="29" dur="500"/>
                                        <p:tgtEl>
                                          <p:spTgt spid="60"/>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blinds(horizontal)">
                                      <p:cBhvr>
                                        <p:cTn id="34" dur="500"/>
                                        <p:tgtEl>
                                          <p:spTgt spid="58"/>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blinds(horizontal)">
                                      <p:cBhvr>
                                        <p:cTn id="37" dur="500"/>
                                        <p:tgtEl>
                                          <p:spTgt spid="55"/>
                                        </p:tgtEl>
                                      </p:cBhvr>
                                    </p:animEffect>
                                  </p:childTnLst>
                                </p:cTn>
                              </p:par>
                              <p:par>
                                <p:cTn id="38" presetID="3" presetClass="entr" presetSubtype="10" fill="hold" nodeType="with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blinds(horizontal)">
                                      <p:cBhvr>
                                        <p:cTn id="4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3" grpId="0" animBg="1"/>
      <p:bldP spid="54" grpId="0" animBg="1"/>
      <p:bldP spid="55" grpId="0" animBg="1"/>
      <p:bldP spid="5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28E55-5326-42A1-C95A-C0C91FA54CF3}"/>
              </a:ext>
            </a:extLst>
          </p:cNvPr>
          <p:cNvSpPr>
            <a:spLocks noGrp="1"/>
          </p:cNvSpPr>
          <p:nvPr>
            <p:ph type="title"/>
          </p:nvPr>
        </p:nvSpPr>
        <p:spPr/>
        <p:txBody>
          <a:bodyPr>
            <a:normAutofit fontScale="90000"/>
          </a:bodyPr>
          <a:lstStyle/>
          <a:p>
            <a:r>
              <a:rPr lang="en-US" dirty="0"/>
              <a:t>Cacheable binary passage token representations</a:t>
            </a:r>
          </a:p>
        </p:txBody>
      </p:sp>
      <p:sp>
        <p:nvSpPr>
          <p:cNvPr id="4" name="Slide Number Placeholder 3">
            <a:extLst>
              <a:ext uri="{FF2B5EF4-FFF2-40B4-BE49-F238E27FC236}">
                <a16:creationId xmlns:a16="http://schemas.microsoft.com/office/drawing/2014/main" id="{E7C2ADAD-1D9E-44DB-BB5D-7A8C23E12EFF}"/>
              </a:ext>
            </a:extLst>
          </p:cNvPr>
          <p:cNvSpPr>
            <a:spLocks noGrp="1"/>
          </p:cNvSpPr>
          <p:nvPr>
            <p:ph type="sldNum" sz="quarter" idx="12"/>
          </p:nvPr>
        </p:nvSpPr>
        <p:spPr/>
        <p:txBody>
          <a:bodyPr/>
          <a:lstStyle/>
          <a:p>
            <a:fld id="{31956DAD-D1DD-664D-8094-2A95DFD5A69C}" type="slidenum">
              <a:rPr lang="en-US" smtClean="0"/>
              <a:t>5</a:t>
            </a:fld>
            <a:endParaRPr lang="en-US"/>
          </a:p>
        </p:txBody>
      </p:sp>
      <p:sp>
        <p:nvSpPr>
          <p:cNvPr id="79" name="Rounded Rectangle 78">
            <a:extLst>
              <a:ext uri="{FF2B5EF4-FFF2-40B4-BE49-F238E27FC236}">
                <a16:creationId xmlns:a16="http://schemas.microsoft.com/office/drawing/2014/main" id="{1E78EF88-8E25-4C58-14F8-2F3A3F7B744F}"/>
              </a:ext>
            </a:extLst>
          </p:cNvPr>
          <p:cNvSpPr/>
          <p:nvPr/>
        </p:nvSpPr>
        <p:spPr>
          <a:xfrm>
            <a:off x="5748676" y="3775613"/>
            <a:ext cx="1065561" cy="1653257"/>
          </a:xfrm>
          <a:prstGeom prst="roundRect">
            <a:avLst>
              <a:gd name="adj" fmla="val 3042"/>
            </a:avLst>
          </a:prstGeom>
          <a:noFill/>
          <a:ln w="19050">
            <a:solidFill>
              <a:schemeClr val="bg1">
                <a:lumMod val="50000"/>
              </a:schemeClr>
            </a:solidFill>
            <a:prstDash val="lg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2">
                  <a:lumMod val="25000"/>
                </a:schemeClr>
              </a:solidFill>
            </a:endParaRPr>
          </a:p>
        </p:txBody>
      </p:sp>
      <p:sp>
        <p:nvSpPr>
          <p:cNvPr id="80" name="Google Shape;525;p12">
            <a:extLst>
              <a:ext uri="{FF2B5EF4-FFF2-40B4-BE49-F238E27FC236}">
                <a16:creationId xmlns:a16="http://schemas.microsoft.com/office/drawing/2014/main" id="{1354FFEA-DF6F-33F2-88C1-389C55B3978A}"/>
              </a:ext>
            </a:extLst>
          </p:cNvPr>
          <p:cNvSpPr/>
          <p:nvPr/>
        </p:nvSpPr>
        <p:spPr>
          <a:xfrm>
            <a:off x="5182662" y="4875755"/>
            <a:ext cx="525381" cy="488415"/>
          </a:xfrm>
          <a:prstGeom prst="roundRect">
            <a:avLst>
              <a:gd name="adj" fmla="val 16667"/>
            </a:avLst>
          </a:prstGeom>
          <a:solidFill>
            <a:srgbClr val="B4C7E7">
              <a:alpha val="50196"/>
            </a:srgbClr>
          </a:solidFill>
          <a:ln w="28575">
            <a:noFill/>
            <a:prstDash val="solid"/>
            <a:extLst>
              <a:ext uri="{C807C97D-BFC1-408E-A445-0C87EB9F89A2}">
                <ask:lineSketchStyleProps xmlns:ask="http://schemas.microsoft.com/office/drawing/2018/sketchyshapes" sd="1219033472">
                  <a:custGeom>
                    <a:avLst/>
                    <a:gdLst>
                      <a:gd name="connsiteX0" fmla="*/ 0 w 2034205"/>
                      <a:gd name="connsiteY0" fmla="*/ 122878 h 737256"/>
                      <a:gd name="connsiteX1" fmla="*/ 122878 w 2034205"/>
                      <a:gd name="connsiteY1" fmla="*/ 0 h 737256"/>
                      <a:gd name="connsiteX2" fmla="*/ 736912 w 2034205"/>
                      <a:gd name="connsiteY2" fmla="*/ 0 h 737256"/>
                      <a:gd name="connsiteX3" fmla="*/ 1333062 w 2034205"/>
                      <a:gd name="connsiteY3" fmla="*/ 0 h 737256"/>
                      <a:gd name="connsiteX4" fmla="*/ 1911327 w 2034205"/>
                      <a:gd name="connsiteY4" fmla="*/ 0 h 737256"/>
                      <a:gd name="connsiteX5" fmla="*/ 2034205 w 2034205"/>
                      <a:gd name="connsiteY5" fmla="*/ 122878 h 737256"/>
                      <a:gd name="connsiteX6" fmla="*/ 2034205 w 2034205"/>
                      <a:gd name="connsiteY6" fmla="*/ 614378 h 737256"/>
                      <a:gd name="connsiteX7" fmla="*/ 1911327 w 2034205"/>
                      <a:gd name="connsiteY7" fmla="*/ 737256 h 737256"/>
                      <a:gd name="connsiteX8" fmla="*/ 1297293 w 2034205"/>
                      <a:gd name="connsiteY8" fmla="*/ 737256 h 737256"/>
                      <a:gd name="connsiteX9" fmla="*/ 754797 w 2034205"/>
                      <a:gd name="connsiteY9" fmla="*/ 737256 h 737256"/>
                      <a:gd name="connsiteX10" fmla="*/ 122878 w 2034205"/>
                      <a:gd name="connsiteY10" fmla="*/ 737256 h 737256"/>
                      <a:gd name="connsiteX11" fmla="*/ 0 w 2034205"/>
                      <a:gd name="connsiteY11" fmla="*/ 614378 h 737256"/>
                      <a:gd name="connsiteX12" fmla="*/ 0 w 2034205"/>
                      <a:gd name="connsiteY12" fmla="*/ 122878 h 73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4205" h="737256" fill="none" extrusionOk="0">
                        <a:moveTo>
                          <a:pt x="0" y="122878"/>
                        </a:moveTo>
                        <a:cubicBezTo>
                          <a:pt x="-8377" y="56390"/>
                          <a:pt x="44506" y="-7250"/>
                          <a:pt x="122878" y="0"/>
                        </a:cubicBezTo>
                        <a:cubicBezTo>
                          <a:pt x="338875" y="-67540"/>
                          <a:pt x="534673" y="69283"/>
                          <a:pt x="736912" y="0"/>
                        </a:cubicBezTo>
                        <a:cubicBezTo>
                          <a:pt x="939151" y="-69283"/>
                          <a:pt x="1178945" y="45690"/>
                          <a:pt x="1333062" y="0"/>
                        </a:cubicBezTo>
                        <a:cubicBezTo>
                          <a:pt x="1487179" y="-45690"/>
                          <a:pt x="1707317" y="55733"/>
                          <a:pt x="1911327" y="0"/>
                        </a:cubicBezTo>
                        <a:cubicBezTo>
                          <a:pt x="1974364" y="199"/>
                          <a:pt x="2039870" y="44802"/>
                          <a:pt x="2034205" y="122878"/>
                        </a:cubicBezTo>
                        <a:cubicBezTo>
                          <a:pt x="2079178" y="355722"/>
                          <a:pt x="2026358" y="468253"/>
                          <a:pt x="2034205" y="614378"/>
                        </a:cubicBezTo>
                        <a:cubicBezTo>
                          <a:pt x="2037015" y="687807"/>
                          <a:pt x="1972465" y="740803"/>
                          <a:pt x="1911327" y="737256"/>
                        </a:cubicBezTo>
                        <a:cubicBezTo>
                          <a:pt x="1659221" y="764214"/>
                          <a:pt x="1499174" y="734628"/>
                          <a:pt x="1297293" y="737256"/>
                        </a:cubicBezTo>
                        <a:cubicBezTo>
                          <a:pt x="1095412" y="739884"/>
                          <a:pt x="903079" y="702205"/>
                          <a:pt x="754797" y="737256"/>
                        </a:cubicBezTo>
                        <a:cubicBezTo>
                          <a:pt x="606515" y="772307"/>
                          <a:pt x="305525" y="730898"/>
                          <a:pt x="122878" y="737256"/>
                        </a:cubicBezTo>
                        <a:cubicBezTo>
                          <a:pt x="66209" y="741174"/>
                          <a:pt x="5694" y="701421"/>
                          <a:pt x="0" y="614378"/>
                        </a:cubicBezTo>
                        <a:cubicBezTo>
                          <a:pt x="-23927" y="483817"/>
                          <a:pt x="22508" y="358107"/>
                          <a:pt x="0" y="122878"/>
                        </a:cubicBezTo>
                        <a:close/>
                      </a:path>
                      <a:path w="2034205" h="737256" stroke="0" extrusionOk="0">
                        <a:moveTo>
                          <a:pt x="0" y="122878"/>
                        </a:moveTo>
                        <a:cubicBezTo>
                          <a:pt x="-9685" y="49040"/>
                          <a:pt x="45337" y="3632"/>
                          <a:pt x="122878" y="0"/>
                        </a:cubicBezTo>
                        <a:cubicBezTo>
                          <a:pt x="287913" y="-8406"/>
                          <a:pt x="482652" y="57974"/>
                          <a:pt x="754797" y="0"/>
                        </a:cubicBezTo>
                        <a:cubicBezTo>
                          <a:pt x="1026942" y="-57974"/>
                          <a:pt x="1164446" y="33508"/>
                          <a:pt x="1333062" y="0"/>
                        </a:cubicBezTo>
                        <a:cubicBezTo>
                          <a:pt x="1501678" y="-33508"/>
                          <a:pt x="1729697" y="15223"/>
                          <a:pt x="1911327" y="0"/>
                        </a:cubicBezTo>
                        <a:cubicBezTo>
                          <a:pt x="1977155" y="-6557"/>
                          <a:pt x="2034773" y="52911"/>
                          <a:pt x="2034205" y="122878"/>
                        </a:cubicBezTo>
                        <a:cubicBezTo>
                          <a:pt x="2066924" y="273438"/>
                          <a:pt x="1988906" y="404238"/>
                          <a:pt x="2034205" y="614378"/>
                        </a:cubicBezTo>
                        <a:cubicBezTo>
                          <a:pt x="2032341" y="664465"/>
                          <a:pt x="1978193" y="738642"/>
                          <a:pt x="1911327" y="737256"/>
                        </a:cubicBezTo>
                        <a:cubicBezTo>
                          <a:pt x="1671606" y="787660"/>
                          <a:pt x="1578740" y="691815"/>
                          <a:pt x="1350946" y="737256"/>
                        </a:cubicBezTo>
                        <a:cubicBezTo>
                          <a:pt x="1123152" y="782697"/>
                          <a:pt x="993190" y="712286"/>
                          <a:pt x="754797" y="737256"/>
                        </a:cubicBezTo>
                        <a:cubicBezTo>
                          <a:pt x="516404" y="762226"/>
                          <a:pt x="369413" y="697494"/>
                          <a:pt x="122878" y="737256"/>
                        </a:cubicBezTo>
                        <a:cubicBezTo>
                          <a:pt x="69451" y="722990"/>
                          <a:pt x="4601" y="679275"/>
                          <a:pt x="0" y="614378"/>
                        </a:cubicBezTo>
                        <a:cubicBezTo>
                          <a:pt x="-43681" y="455927"/>
                          <a:pt x="10721" y="315616"/>
                          <a:pt x="0" y="122878"/>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sz="1600" dirty="0">
              <a:solidFill>
                <a:schemeClr val="accent1">
                  <a:lumMod val="75000"/>
                </a:schemeClr>
              </a:solidFill>
            </a:endParaRPr>
          </a:p>
        </p:txBody>
      </p:sp>
      <p:sp>
        <p:nvSpPr>
          <p:cNvPr id="81" name="Rounded Rectangle 80">
            <a:extLst>
              <a:ext uri="{FF2B5EF4-FFF2-40B4-BE49-F238E27FC236}">
                <a16:creationId xmlns:a16="http://schemas.microsoft.com/office/drawing/2014/main" id="{E9787303-1829-57F5-649A-604D94F884C4}"/>
              </a:ext>
            </a:extLst>
          </p:cNvPr>
          <p:cNvSpPr/>
          <p:nvPr/>
        </p:nvSpPr>
        <p:spPr>
          <a:xfrm>
            <a:off x="5119601" y="1755051"/>
            <a:ext cx="2802035" cy="3741140"/>
          </a:xfrm>
          <a:prstGeom prst="roundRect">
            <a:avLst>
              <a:gd name="adj" fmla="val 7925"/>
            </a:avLst>
          </a:prstGeom>
          <a:noFill/>
          <a:ln w="38100">
            <a:solidFill>
              <a:schemeClr val="accent1">
                <a:lumMod val="40000"/>
                <a:lumOff val="6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Helvetica" pitchFamily="2" charset="0"/>
            </a:endParaRPr>
          </a:p>
        </p:txBody>
      </p:sp>
      <p:sp>
        <p:nvSpPr>
          <p:cNvPr id="82" name="Google Shape;525;p12">
            <a:extLst>
              <a:ext uri="{FF2B5EF4-FFF2-40B4-BE49-F238E27FC236}">
                <a16:creationId xmlns:a16="http://schemas.microsoft.com/office/drawing/2014/main" id="{D1F9DFF6-7F9B-E7E1-54E5-FCAF0737E9C4}"/>
              </a:ext>
            </a:extLst>
          </p:cNvPr>
          <p:cNvSpPr/>
          <p:nvPr/>
        </p:nvSpPr>
        <p:spPr>
          <a:xfrm>
            <a:off x="5790392" y="4875755"/>
            <a:ext cx="934012" cy="488415"/>
          </a:xfrm>
          <a:prstGeom prst="roundRect">
            <a:avLst>
              <a:gd name="adj" fmla="val 11729"/>
            </a:avLst>
          </a:prstGeom>
          <a:solidFill>
            <a:srgbClr val="B4C7E7">
              <a:alpha val="50196"/>
            </a:srgbClr>
          </a:solidFill>
          <a:ln w="28575">
            <a:noFill/>
            <a:prstDash val="solid"/>
            <a:extLst>
              <a:ext uri="{C807C97D-BFC1-408E-A445-0C87EB9F89A2}">
                <ask:lineSketchStyleProps xmlns:ask="http://schemas.microsoft.com/office/drawing/2018/sketchyshapes" sd="1219033472">
                  <a:custGeom>
                    <a:avLst/>
                    <a:gdLst>
                      <a:gd name="connsiteX0" fmla="*/ 0 w 2034205"/>
                      <a:gd name="connsiteY0" fmla="*/ 122878 h 737256"/>
                      <a:gd name="connsiteX1" fmla="*/ 122878 w 2034205"/>
                      <a:gd name="connsiteY1" fmla="*/ 0 h 737256"/>
                      <a:gd name="connsiteX2" fmla="*/ 736912 w 2034205"/>
                      <a:gd name="connsiteY2" fmla="*/ 0 h 737256"/>
                      <a:gd name="connsiteX3" fmla="*/ 1333062 w 2034205"/>
                      <a:gd name="connsiteY3" fmla="*/ 0 h 737256"/>
                      <a:gd name="connsiteX4" fmla="*/ 1911327 w 2034205"/>
                      <a:gd name="connsiteY4" fmla="*/ 0 h 737256"/>
                      <a:gd name="connsiteX5" fmla="*/ 2034205 w 2034205"/>
                      <a:gd name="connsiteY5" fmla="*/ 122878 h 737256"/>
                      <a:gd name="connsiteX6" fmla="*/ 2034205 w 2034205"/>
                      <a:gd name="connsiteY6" fmla="*/ 614378 h 737256"/>
                      <a:gd name="connsiteX7" fmla="*/ 1911327 w 2034205"/>
                      <a:gd name="connsiteY7" fmla="*/ 737256 h 737256"/>
                      <a:gd name="connsiteX8" fmla="*/ 1297293 w 2034205"/>
                      <a:gd name="connsiteY8" fmla="*/ 737256 h 737256"/>
                      <a:gd name="connsiteX9" fmla="*/ 754797 w 2034205"/>
                      <a:gd name="connsiteY9" fmla="*/ 737256 h 737256"/>
                      <a:gd name="connsiteX10" fmla="*/ 122878 w 2034205"/>
                      <a:gd name="connsiteY10" fmla="*/ 737256 h 737256"/>
                      <a:gd name="connsiteX11" fmla="*/ 0 w 2034205"/>
                      <a:gd name="connsiteY11" fmla="*/ 614378 h 737256"/>
                      <a:gd name="connsiteX12" fmla="*/ 0 w 2034205"/>
                      <a:gd name="connsiteY12" fmla="*/ 122878 h 73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4205" h="737256" fill="none" extrusionOk="0">
                        <a:moveTo>
                          <a:pt x="0" y="122878"/>
                        </a:moveTo>
                        <a:cubicBezTo>
                          <a:pt x="-8377" y="56390"/>
                          <a:pt x="44506" y="-7250"/>
                          <a:pt x="122878" y="0"/>
                        </a:cubicBezTo>
                        <a:cubicBezTo>
                          <a:pt x="338875" y="-67540"/>
                          <a:pt x="534673" y="69283"/>
                          <a:pt x="736912" y="0"/>
                        </a:cubicBezTo>
                        <a:cubicBezTo>
                          <a:pt x="939151" y="-69283"/>
                          <a:pt x="1178945" y="45690"/>
                          <a:pt x="1333062" y="0"/>
                        </a:cubicBezTo>
                        <a:cubicBezTo>
                          <a:pt x="1487179" y="-45690"/>
                          <a:pt x="1707317" y="55733"/>
                          <a:pt x="1911327" y="0"/>
                        </a:cubicBezTo>
                        <a:cubicBezTo>
                          <a:pt x="1974364" y="199"/>
                          <a:pt x="2039870" y="44802"/>
                          <a:pt x="2034205" y="122878"/>
                        </a:cubicBezTo>
                        <a:cubicBezTo>
                          <a:pt x="2079178" y="355722"/>
                          <a:pt x="2026358" y="468253"/>
                          <a:pt x="2034205" y="614378"/>
                        </a:cubicBezTo>
                        <a:cubicBezTo>
                          <a:pt x="2037015" y="687807"/>
                          <a:pt x="1972465" y="740803"/>
                          <a:pt x="1911327" y="737256"/>
                        </a:cubicBezTo>
                        <a:cubicBezTo>
                          <a:pt x="1659221" y="764214"/>
                          <a:pt x="1499174" y="734628"/>
                          <a:pt x="1297293" y="737256"/>
                        </a:cubicBezTo>
                        <a:cubicBezTo>
                          <a:pt x="1095412" y="739884"/>
                          <a:pt x="903079" y="702205"/>
                          <a:pt x="754797" y="737256"/>
                        </a:cubicBezTo>
                        <a:cubicBezTo>
                          <a:pt x="606515" y="772307"/>
                          <a:pt x="305525" y="730898"/>
                          <a:pt x="122878" y="737256"/>
                        </a:cubicBezTo>
                        <a:cubicBezTo>
                          <a:pt x="66209" y="741174"/>
                          <a:pt x="5694" y="701421"/>
                          <a:pt x="0" y="614378"/>
                        </a:cubicBezTo>
                        <a:cubicBezTo>
                          <a:pt x="-23927" y="483817"/>
                          <a:pt x="22508" y="358107"/>
                          <a:pt x="0" y="122878"/>
                        </a:cubicBezTo>
                        <a:close/>
                      </a:path>
                      <a:path w="2034205" h="737256" stroke="0" extrusionOk="0">
                        <a:moveTo>
                          <a:pt x="0" y="122878"/>
                        </a:moveTo>
                        <a:cubicBezTo>
                          <a:pt x="-9685" y="49040"/>
                          <a:pt x="45337" y="3632"/>
                          <a:pt x="122878" y="0"/>
                        </a:cubicBezTo>
                        <a:cubicBezTo>
                          <a:pt x="287913" y="-8406"/>
                          <a:pt x="482652" y="57974"/>
                          <a:pt x="754797" y="0"/>
                        </a:cubicBezTo>
                        <a:cubicBezTo>
                          <a:pt x="1026942" y="-57974"/>
                          <a:pt x="1164446" y="33508"/>
                          <a:pt x="1333062" y="0"/>
                        </a:cubicBezTo>
                        <a:cubicBezTo>
                          <a:pt x="1501678" y="-33508"/>
                          <a:pt x="1729697" y="15223"/>
                          <a:pt x="1911327" y="0"/>
                        </a:cubicBezTo>
                        <a:cubicBezTo>
                          <a:pt x="1977155" y="-6557"/>
                          <a:pt x="2034773" y="52911"/>
                          <a:pt x="2034205" y="122878"/>
                        </a:cubicBezTo>
                        <a:cubicBezTo>
                          <a:pt x="2066924" y="273438"/>
                          <a:pt x="1988906" y="404238"/>
                          <a:pt x="2034205" y="614378"/>
                        </a:cubicBezTo>
                        <a:cubicBezTo>
                          <a:pt x="2032341" y="664465"/>
                          <a:pt x="1978193" y="738642"/>
                          <a:pt x="1911327" y="737256"/>
                        </a:cubicBezTo>
                        <a:cubicBezTo>
                          <a:pt x="1671606" y="787660"/>
                          <a:pt x="1578740" y="691815"/>
                          <a:pt x="1350946" y="737256"/>
                        </a:cubicBezTo>
                        <a:cubicBezTo>
                          <a:pt x="1123152" y="782697"/>
                          <a:pt x="993190" y="712286"/>
                          <a:pt x="754797" y="737256"/>
                        </a:cubicBezTo>
                        <a:cubicBezTo>
                          <a:pt x="516404" y="762226"/>
                          <a:pt x="369413" y="697494"/>
                          <a:pt x="122878" y="737256"/>
                        </a:cubicBezTo>
                        <a:cubicBezTo>
                          <a:pt x="69451" y="722990"/>
                          <a:pt x="4601" y="679275"/>
                          <a:pt x="0" y="614378"/>
                        </a:cubicBezTo>
                        <a:cubicBezTo>
                          <a:pt x="-43681" y="455927"/>
                          <a:pt x="10721" y="315616"/>
                          <a:pt x="0" y="122878"/>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accent1">
                  <a:lumMod val="75000"/>
                </a:schemeClr>
              </a:solidFill>
            </a:endParaRPr>
          </a:p>
        </p:txBody>
      </p:sp>
      <p:sp>
        <p:nvSpPr>
          <p:cNvPr id="83" name="Google Shape;525;p12">
            <a:extLst>
              <a:ext uri="{FF2B5EF4-FFF2-40B4-BE49-F238E27FC236}">
                <a16:creationId xmlns:a16="http://schemas.microsoft.com/office/drawing/2014/main" id="{6912A8F7-08C3-FE6F-BB35-D6823239A4DF}"/>
              </a:ext>
            </a:extLst>
          </p:cNvPr>
          <p:cNvSpPr/>
          <p:nvPr/>
        </p:nvSpPr>
        <p:spPr>
          <a:xfrm>
            <a:off x="5789137" y="4080084"/>
            <a:ext cx="934012" cy="488415"/>
          </a:xfrm>
          <a:prstGeom prst="roundRect">
            <a:avLst>
              <a:gd name="adj" fmla="val 11729"/>
            </a:avLst>
          </a:prstGeom>
          <a:solidFill>
            <a:srgbClr val="B4C7E7">
              <a:alpha val="50196"/>
            </a:srgbClr>
          </a:solidFill>
          <a:ln w="28575">
            <a:noFill/>
            <a:prstDash val="solid"/>
            <a:extLst>
              <a:ext uri="{C807C97D-BFC1-408E-A445-0C87EB9F89A2}">
                <ask:lineSketchStyleProps xmlns:ask="http://schemas.microsoft.com/office/drawing/2018/sketchyshapes" sd="1219033472">
                  <a:custGeom>
                    <a:avLst/>
                    <a:gdLst>
                      <a:gd name="connsiteX0" fmla="*/ 0 w 2034205"/>
                      <a:gd name="connsiteY0" fmla="*/ 122878 h 737256"/>
                      <a:gd name="connsiteX1" fmla="*/ 122878 w 2034205"/>
                      <a:gd name="connsiteY1" fmla="*/ 0 h 737256"/>
                      <a:gd name="connsiteX2" fmla="*/ 736912 w 2034205"/>
                      <a:gd name="connsiteY2" fmla="*/ 0 h 737256"/>
                      <a:gd name="connsiteX3" fmla="*/ 1333062 w 2034205"/>
                      <a:gd name="connsiteY3" fmla="*/ 0 h 737256"/>
                      <a:gd name="connsiteX4" fmla="*/ 1911327 w 2034205"/>
                      <a:gd name="connsiteY4" fmla="*/ 0 h 737256"/>
                      <a:gd name="connsiteX5" fmla="*/ 2034205 w 2034205"/>
                      <a:gd name="connsiteY5" fmla="*/ 122878 h 737256"/>
                      <a:gd name="connsiteX6" fmla="*/ 2034205 w 2034205"/>
                      <a:gd name="connsiteY6" fmla="*/ 614378 h 737256"/>
                      <a:gd name="connsiteX7" fmla="*/ 1911327 w 2034205"/>
                      <a:gd name="connsiteY7" fmla="*/ 737256 h 737256"/>
                      <a:gd name="connsiteX8" fmla="*/ 1297293 w 2034205"/>
                      <a:gd name="connsiteY8" fmla="*/ 737256 h 737256"/>
                      <a:gd name="connsiteX9" fmla="*/ 754797 w 2034205"/>
                      <a:gd name="connsiteY9" fmla="*/ 737256 h 737256"/>
                      <a:gd name="connsiteX10" fmla="*/ 122878 w 2034205"/>
                      <a:gd name="connsiteY10" fmla="*/ 737256 h 737256"/>
                      <a:gd name="connsiteX11" fmla="*/ 0 w 2034205"/>
                      <a:gd name="connsiteY11" fmla="*/ 614378 h 737256"/>
                      <a:gd name="connsiteX12" fmla="*/ 0 w 2034205"/>
                      <a:gd name="connsiteY12" fmla="*/ 122878 h 73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4205" h="737256" fill="none" extrusionOk="0">
                        <a:moveTo>
                          <a:pt x="0" y="122878"/>
                        </a:moveTo>
                        <a:cubicBezTo>
                          <a:pt x="-8377" y="56390"/>
                          <a:pt x="44506" y="-7250"/>
                          <a:pt x="122878" y="0"/>
                        </a:cubicBezTo>
                        <a:cubicBezTo>
                          <a:pt x="338875" y="-67540"/>
                          <a:pt x="534673" y="69283"/>
                          <a:pt x="736912" y="0"/>
                        </a:cubicBezTo>
                        <a:cubicBezTo>
                          <a:pt x="939151" y="-69283"/>
                          <a:pt x="1178945" y="45690"/>
                          <a:pt x="1333062" y="0"/>
                        </a:cubicBezTo>
                        <a:cubicBezTo>
                          <a:pt x="1487179" y="-45690"/>
                          <a:pt x="1707317" y="55733"/>
                          <a:pt x="1911327" y="0"/>
                        </a:cubicBezTo>
                        <a:cubicBezTo>
                          <a:pt x="1974364" y="199"/>
                          <a:pt x="2039870" y="44802"/>
                          <a:pt x="2034205" y="122878"/>
                        </a:cubicBezTo>
                        <a:cubicBezTo>
                          <a:pt x="2079178" y="355722"/>
                          <a:pt x="2026358" y="468253"/>
                          <a:pt x="2034205" y="614378"/>
                        </a:cubicBezTo>
                        <a:cubicBezTo>
                          <a:pt x="2037015" y="687807"/>
                          <a:pt x="1972465" y="740803"/>
                          <a:pt x="1911327" y="737256"/>
                        </a:cubicBezTo>
                        <a:cubicBezTo>
                          <a:pt x="1659221" y="764214"/>
                          <a:pt x="1499174" y="734628"/>
                          <a:pt x="1297293" y="737256"/>
                        </a:cubicBezTo>
                        <a:cubicBezTo>
                          <a:pt x="1095412" y="739884"/>
                          <a:pt x="903079" y="702205"/>
                          <a:pt x="754797" y="737256"/>
                        </a:cubicBezTo>
                        <a:cubicBezTo>
                          <a:pt x="606515" y="772307"/>
                          <a:pt x="305525" y="730898"/>
                          <a:pt x="122878" y="737256"/>
                        </a:cubicBezTo>
                        <a:cubicBezTo>
                          <a:pt x="66209" y="741174"/>
                          <a:pt x="5694" y="701421"/>
                          <a:pt x="0" y="614378"/>
                        </a:cubicBezTo>
                        <a:cubicBezTo>
                          <a:pt x="-23927" y="483817"/>
                          <a:pt x="22508" y="358107"/>
                          <a:pt x="0" y="122878"/>
                        </a:cubicBezTo>
                        <a:close/>
                      </a:path>
                      <a:path w="2034205" h="737256" stroke="0" extrusionOk="0">
                        <a:moveTo>
                          <a:pt x="0" y="122878"/>
                        </a:moveTo>
                        <a:cubicBezTo>
                          <a:pt x="-9685" y="49040"/>
                          <a:pt x="45337" y="3632"/>
                          <a:pt x="122878" y="0"/>
                        </a:cubicBezTo>
                        <a:cubicBezTo>
                          <a:pt x="287913" y="-8406"/>
                          <a:pt x="482652" y="57974"/>
                          <a:pt x="754797" y="0"/>
                        </a:cubicBezTo>
                        <a:cubicBezTo>
                          <a:pt x="1026942" y="-57974"/>
                          <a:pt x="1164446" y="33508"/>
                          <a:pt x="1333062" y="0"/>
                        </a:cubicBezTo>
                        <a:cubicBezTo>
                          <a:pt x="1501678" y="-33508"/>
                          <a:pt x="1729697" y="15223"/>
                          <a:pt x="1911327" y="0"/>
                        </a:cubicBezTo>
                        <a:cubicBezTo>
                          <a:pt x="1977155" y="-6557"/>
                          <a:pt x="2034773" y="52911"/>
                          <a:pt x="2034205" y="122878"/>
                        </a:cubicBezTo>
                        <a:cubicBezTo>
                          <a:pt x="2066924" y="273438"/>
                          <a:pt x="1988906" y="404238"/>
                          <a:pt x="2034205" y="614378"/>
                        </a:cubicBezTo>
                        <a:cubicBezTo>
                          <a:pt x="2032341" y="664465"/>
                          <a:pt x="1978193" y="738642"/>
                          <a:pt x="1911327" y="737256"/>
                        </a:cubicBezTo>
                        <a:cubicBezTo>
                          <a:pt x="1671606" y="787660"/>
                          <a:pt x="1578740" y="691815"/>
                          <a:pt x="1350946" y="737256"/>
                        </a:cubicBezTo>
                        <a:cubicBezTo>
                          <a:pt x="1123152" y="782697"/>
                          <a:pt x="993190" y="712286"/>
                          <a:pt x="754797" y="737256"/>
                        </a:cubicBezTo>
                        <a:cubicBezTo>
                          <a:pt x="516404" y="762226"/>
                          <a:pt x="369413" y="697494"/>
                          <a:pt x="122878" y="737256"/>
                        </a:cubicBezTo>
                        <a:cubicBezTo>
                          <a:pt x="69451" y="722990"/>
                          <a:pt x="4601" y="679275"/>
                          <a:pt x="0" y="614378"/>
                        </a:cubicBezTo>
                        <a:cubicBezTo>
                          <a:pt x="-43681" y="455927"/>
                          <a:pt x="10721" y="315616"/>
                          <a:pt x="0" y="122878"/>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accent1">
                  <a:lumMod val="75000"/>
                </a:schemeClr>
              </a:solidFill>
            </a:endParaRPr>
          </a:p>
        </p:txBody>
      </p:sp>
      <p:sp>
        <p:nvSpPr>
          <p:cNvPr id="84" name="Google Shape;525;p12">
            <a:extLst>
              <a:ext uri="{FF2B5EF4-FFF2-40B4-BE49-F238E27FC236}">
                <a16:creationId xmlns:a16="http://schemas.microsoft.com/office/drawing/2014/main" id="{62B67CA1-5161-71FA-4FF1-417706F1745B}"/>
              </a:ext>
            </a:extLst>
          </p:cNvPr>
          <p:cNvSpPr/>
          <p:nvPr/>
        </p:nvSpPr>
        <p:spPr>
          <a:xfrm>
            <a:off x="5185352" y="4080084"/>
            <a:ext cx="525381" cy="488415"/>
          </a:xfrm>
          <a:prstGeom prst="roundRect">
            <a:avLst>
              <a:gd name="adj" fmla="val 16667"/>
            </a:avLst>
          </a:prstGeom>
          <a:solidFill>
            <a:srgbClr val="B4C7E7">
              <a:alpha val="50196"/>
            </a:srgbClr>
          </a:solidFill>
          <a:ln w="28575">
            <a:noFill/>
            <a:prstDash val="solid"/>
            <a:extLst>
              <a:ext uri="{C807C97D-BFC1-408E-A445-0C87EB9F89A2}">
                <ask:lineSketchStyleProps xmlns:ask="http://schemas.microsoft.com/office/drawing/2018/sketchyshapes" sd="1219033472">
                  <a:custGeom>
                    <a:avLst/>
                    <a:gdLst>
                      <a:gd name="connsiteX0" fmla="*/ 0 w 2034205"/>
                      <a:gd name="connsiteY0" fmla="*/ 122878 h 737256"/>
                      <a:gd name="connsiteX1" fmla="*/ 122878 w 2034205"/>
                      <a:gd name="connsiteY1" fmla="*/ 0 h 737256"/>
                      <a:gd name="connsiteX2" fmla="*/ 736912 w 2034205"/>
                      <a:gd name="connsiteY2" fmla="*/ 0 h 737256"/>
                      <a:gd name="connsiteX3" fmla="*/ 1333062 w 2034205"/>
                      <a:gd name="connsiteY3" fmla="*/ 0 h 737256"/>
                      <a:gd name="connsiteX4" fmla="*/ 1911327 w 2034205"/>
                      <a:gd name="connsiteY4" fmla="*/ 0 h 737256"/>
                      <a:gd name="connsiteX5" fmla="*/ 2034205 w 2034205"/>
                      <a:gd name="connsiteY5" fmla="*/ 122878 h 737256"/>
                      <a:gd name="connsiteX6" fmla="*/ 2034205 w 2034205"/>
                      <a:gd name="connsiteY6" fmla="*/ 614378 h 737256"/>
                      <a:gd name="connsiteX7" fmla="*/ 1911327 w 2034205"/>
                      <a:gd name="connsiteY7" fmla="*/ 737256 h 737256"/>
                      <a:gd name="connsiteX8" fmla="*/ 1297293 w 2034205"/>
                      <a:gd name="connsiteY8" fmla="*/ 737256 h 737256"/>
                      <a:gd name="connsiteX9" fmla="*/ 754797 w 2034205"/>
                      <a:gd name="connsiteY9" fmla="*/ 737256 h 737256"/>
                      <a:gd name="connsiteX10" fmla="*/ 122878 w 2034205"/>
                      <a:gd name="connsiteY10" fmla="*/ 737256 h 737256"/>
                      <a:gd name="connsiteX11" fmla="*/ 0 w 2034205"/>
                      <a:gd name="connsiteY11" fmla="*/ 614378 h 737256"/>
                      <a:gd name="connsiteX12" fmla="*/ 0 w 2034205"/>
                      <a:gd name="connsiteY12" fmla="*/ 122878 h 73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4205" h="737256" fill="none" extrusionOk="0">
                        <a:moveTo>
                          <a:pt x="0" y="122878"/>
                        </a:moveTo>
                        <a:cubicBezTo>
                          <a:pt x="-8377" y="56390"/>
                          <a:pt x="44506" y="-7250"/>
                          <a:pt x="122878" y="0"/>
                        </a:cubicBezTo>
                        <a:cubicBezTo>
                          <a:pt x="338875" y="-67540"/>
                          <a:pt x="534673" y="69283"/>
                          <a:pt x="736912" y="0"/>
                        </a:cubicBezTo>
                        <a:cubicBezTo>
                          <a:pt x="939151" y="-69283"/>
                          <a:pt x="1178945" y="45690"/>
                          <a:pt x="1333062" y="0"/>
                        </a:cubicBezTo>
                        <a:cubicBezTo>
                          <a:pt x="1487179" y="-45690"/>
                          <a:pt x="1707317" y="55733"/>
                          <a:pt x="1911327" y="0"/>
                        </a:cubicBezTo>
                        <a:cubicBezTo>
                          <a:pt x="1974364" y="199"/>
                          <a:pt x="2039870" y="44802"/>
                          <a:pt x="2034205" y="122878"/>
                        </a:cubicBezTo>
                        <a:cubicBezTo>
                          <a:pt x="2079178" y="355722"/>
                          <a:pt x="2026358" y="468253"/>
                          <a:pt x="2034205" y="614378"/>
                        </a:cubicBezTo>
                        <a:cubicBezTo>
                          <a:pt x="2037015" y="687807"/>
                          <a:pt x="1972465" y="740803"/>
                          <a:pt x="1911327" y="737256"/>
                        </a:cubicBezTo>
                        <a:cubicBezTo>
                          <a:pt x="1659221" y="764214"/>
                          <a:pt x="1499174" y="734628"/>
                          <a:pt x="1297293" y="737256"/>
                        </a:cubicBezTo>
                        <a:cubicBezTo>
                          <a:pt x="1095412" y="739884"/>
                          <a:pt x="903079" y="702205"/>
                          <a:pt x="754797" y="737256"/>
                        </a:cubicBezTo>
                        <a:cubicBezTo>
                          <a:pt x="606515" y="772307"/>
                          <a:pt x="305525" y="730898"/>
                          <a:pt x="122878" y="737256"/>
                        </a:cubicBezTo>
                        <a:cubicBezTo>
                          <a:pt x="66209" y="741174"/>
                          <a:pt x="5694" y="701421"/>
                          <a:pt x="0" y="614378"/>
                        </a:cubicBezTo>
                        <a:cubicBezTo>
                          <a:pt x="-23927" y="483817"/>
                          <a:pt x="22508" y="358107"/>
                          <a:pt x="0" y="122878"/>
                        </a:cubicBezTo>
                        <a:close/>
                      </a:path>
                      <a:path w="2034205" h="737256" stroke="0" extrusionOk="0">
                        <a:moveTo>
                          <a:pt x="0" y="122878"/>
                        </a:moveTo>
                        <a:cubicBezTo>
                          <a:pt x="-9685" y="49040"/>
                          <a:pt x="45337" y="3632"/>
                          <a:pt x="122878" y="0"/>
                        </a:cubicBezTo>
                        <a:cubicBezTo>
                          <a:pt x="287913" y="-8406"/>
                          <a:pt x="482652" y="57974"/>
                          <a:pt x="754797" y="0"/>
                        </a:cubicBezTo>
                        <a:cubicBezTo>
                          <a:pt x="1026942" y="-57974"/>
                          <a:pt x="1164446" y="33508"/>
                          <a:pt x="1333062" y="0"/>
                        </a:cubicBezTo>
                        <a:cubicBezTo>
                          <a:pt x="1501678" y="-33508"/>
                          <a:pt x="1729697" y="15223"/>
                          <a:pt x="1911327" y="0"/>
                        </a:cubicBezTo>
                        <a:cubicBezTo>
                          <a:pt x="1977155" y="-6557"/>
                          <a:pt x="2034773" y="52911"/>
                          <a:pt x="2034205" y="122878"/>
                        </a:cubicBezTo>
                        <a:cubicBezTo>
                          <a:pt x="2066924" y="273438"/>
                          <a:pt x="1988906" y="404238"/>
                          <a:pt x="2034205" y="614378"/>
                        </a:cubicBezTo>
                        <a:cubicBezTo>
                          <a:pt x="2032341" y="664465"/>
                          <a:pt x="1978193" y="738642"/>
                          <a:pt x="1911327" y="737256"/>
                        </a:cubicBezTo>
                        <a:cubicBezTo>
                          <a:pt x="1671606" y="787660"/>
                          <a:pt x="1578740" y="691815"/>
                          <a:pt x="1350946" y="737256"/>
                        </a:cubicBezTo>
                        <a:cubicBezTo>
                          <a:pt x="1123152" y="782697"/>
                          <a:pt x="993190" y="712286"/>
                          <a:pt x="754797" y="737256"/>
                        </a:cubicBezTo>
                        <a:cubicBezTo>
                          <a:pt x="516404" y="762226"/>
                          <a:pt x="369413" y="697494"/>
                          <a:pt x="122878" y="737256"/>
                        </a:cubicBezTo>
                        <a:cubicBezTo>
                          <a:pt x="69451" y="722990"/>
                          <a:pt x="4601" y="679275"/>
                          <a:pt x="0" y="614378"/>
                        </a:cubicBezTo>
                        <a:cubicBezTo>
                          <a:pt x="-43681" y="455927"/>
                          <a:pt x="10721" y="315616"/>
                          <a:pt x="0" y="122878"/>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accent1">
                  <a:lumMod val="75000"/>
                </a:schemeClr>
              </a:solidFill>
            </a:endParaRPr>
          </a:p>
        </p:txBody>
      </p:sp>
      <p:sp>
        <p:nvSpPr>
          <p:cNvPr id="91" name="Google Shape;452;p12">
            <a:extLst>
              <a:ext uri="{FF2B5EF4-FFF2-40B4-BE49-F238E27FC236}">
                <a16:creationId xmlns:a16="http://schemas.microsoft.com/office/drawing/2014/main" id="{D9AB4826-106A-D9A6-C75D-E5BC1456756C}"/>
              </a:ext>
            </a:extLst>
          </p:cNvPr>
          <p:cNvSpPr/>
          <p:nvPr/>
        </p:nvSpPr>
        <p:spPr>
          <a:xfrm>
            <a:off x="5029600" y="5720445"/>
            <a:ext cx="851528" cy="458286"/>
          </a:xfrm>
          <a:prstGeom prst="roundRect">
            <a:avLst>
              <a:gd name="adj" fmla="val 16667"/>
            </a:avLst>
          </a:prstGeom>
          <a:noFill/>
          <a:ln w="9525" cap="flat" cmpd="sng">
            <a:noFill/>
            <a:prstDash val="solid"/>
            <a:round/>
            <a:headEnd type="none" w="sm" len="sm"/>
            <a:tailEnd type="none" w="sm" len="sm"/>
          </a:ln>
        </p:spPr>
        <p:txBody>
          <a:bodyPr spcFirstLastPara="1" wrap="square" lIns="102853" tIns="102853" rIns="102853" bIns="102853" anchor="ctr" anchorCtr="0">
            <a:noAutofit/>
          </a:bodyPr>
          <a:lstStyle/>
          <a:p>
            <a:pPr algn="ctr"/>
            <a:r>
              <a:rPr lang="en-US" sz="1400" dirty="0">
                <a:ea typeface="Calibri"/>
                <a:cs typeface="Segoe UI" panose="020B0502040204020203" pitchFamily="34" charset="0"/>
                <a:sym typeface="Calibri"/>
              </a:rPr>
              <a:t>Query</a:t>
            </a:r>
            <a:endParaRPr sz="1400" dirty="0">
              <a:ea typeface="Calibri"/>
              <a:cs typeface="Segoe UI" panose="020B0502040204020203" pitchFamily="34" charset="0"/>
              <a:sym typeface="Calibri"/>
            </a:endParaRPr>
          </a:p>
        </p:txBody>
      </p:sp>
      <p:sp>
        <p:nvSpPr>
          <p:cNvPr id="92" name="Google Shape;454;p12">
            <a:extLst>
              <a:ext uri="{FF2B5EF4-FFF2-40B4-BE49-F238E27FC236}">
                <a16:creationId xmlns:a16="http://schemas.microsoft.com/office/drawing/2014/main" id="{F8403E60-B256-75EA-B282-4E9601E1F8F6}"/>
              </a:ext>
            </a:extLst>
          </p:cNvPr>
          <p:cNvSpPr/>
          <p:nvPr/>
        </p:nvSpPr>
        <p:spPr>
          <a:xfrm>
            <a:off x="5725370" y="5768664"/>
            <a:ext cx="1270758" cy="356104"/>
          </a:xfrm>
          <a:prstGeom prst="roundRect">
            <a:avLst>
              <a:gd name="adj" fmla="val 16667"/>
            </a:avLst>
          </a:prstGeom>
          <a:noFill/>
          <a:ln w="9525" cap="flat" cmpd="sng">
            <a:noFill/>
            <a:prstDash val="solid"/>
            <a:round/>
            <a:headEnd type="none" w="sm" len="sm"/>
            <a:tailEnd type="none" w="sm" len="sm"/>
          </a:ln>
        </p:spPr>
        <p:txBody>
          <a:bodyPr spcFirstLastPara="1" wrap="square" lIns="102853" tIns="102853" rIns="102853" bIns="102853" anchor="ctr" anchorCtr="0">
            <a:noAutofit/>
          </a:bodyPr>
          <a:lstStyle/>
          <a:p>
            <a:pPr algn="ctr"/>
            <a:r>
              <a:rPr lang="en-US" sz="1400" dirty="0">
                <a:ea typeface="Calibri"/>
                <a:cs typeface="Segoe UI" panose="020B0502040204020203" pitchFamily="34" charset="0"/>
                <a:sym typeface="Calibri"/>
              </a:rPr>
              <a:t>Passages</a:t>
            </a:r>
            <a:endParaRPr sz="1400" dirty="0">
              <a:ea typeface="Calibri"/>
              <a:cs typeface="Segoe UI" panose="020B0502040204020203" pitchFamily="34" charset="0"/>
              <a:sym typeface="Calibri"/>
            </a:endParaRPr>
          </a:p>
        </p:txBody>
      </p:sp>
      <p:sp>
        <p:nvSpPr>
          <p:cNvPr id="93" name="Google Shape;453;p12">
            <a:extLst>
              <a:ext uri="{FF2B5EF4-FFF2-40B4-BE49-F238E27FC236}">
                <a16:creationId xmlns:a16="http://schemas.microsoft.com/office/drawing/2014/main" id="{E9A91321-08F7-DD6A-F03D-0B2D3D7AB7BD}"/>
              </a:ext>
            </a:extLst>
          </p:cNvPr>
          <p:cNvSpPr/>
          <p:nvPr/>
        </p:nvSpPr>
        <p:spPr>
          <a:xfrm rot="16200000">
            <a:off x="5342934" y="5596388"/>
            <a:ext cx="183201" cy="105145"/>
          </a:xfrm>
          <a:prstGeom prst="rightArrow">
            <a:avLst>
              <a:gd name="adj1" fmla="val 50000"/>
              <a:gd name="adj2" fmla="val 50000"/>
            </a:avLst>
          </a:prstGeom>
          <a:solidFill>
            <a:schemeClr val="accent1">
              <a:lumMod val="40000"/>
              <a:lumOff val="60000"/>
            </a:schemeClr>
          </a:solidFill>
          <a:ln w="9525" cap="flat" cmpd="sng">
            <a:noFill/>
            <a:prstDash val="solid"/>
            <a:round/>
            <a:headEnd type="none" w="sm" len="sm"/>
            <a:tailEnd type="none" w="sm" len="sm"/>
          </a:ln>
        </p:spPr>
        <p:txBody>
          <a:bodyPr spcFirstLastPara="1" wrap="square" lIns="102853" tIns="102853" rIns="102853" bIns="102853" anchor="ctr" anchorCtr="0">
            <a:noAutofit/>
          </a:bodyPr>
          <a:lstStyle/>
          <a:p>
            <a:endParaRPr sz="4800">
              <a:latin typeface="Helvetica" pitchFamily="2" charset="0"/>
              <a:cs typeface="Segoe UI" panose="020B0502040204020203" pitchFamily="34" charset="0"/>
            </a:endParaRPr>
          </a:p>
        </p:txBody>
      </p:sp>
      <p:sp>
        <p:nvSpPr>
          <p:cNvPr id="94" name="Google Shape;455;p12">
            <a:extLst>
              <a:ext uri="{FF2B5EF4-FFF2-40B4-BE49-F238E27FC236}">
                <a16:creationId xmlns:a16="http://schemas.microsoft.com/office/drawing/2014/main" id="{EBE90120-337C-7FEC-6898-A417A46640E7}"/>
              </a:ext>
            </a:extLst>
          </p:cNvPr>
          <p:cNvSpPr/>
          <p:nvPr/>
        </p:nvSpPr>
        <p:spPr>
          <a:xfrm rot="16200000">
            <a:off x="6108413" y="5591665"/>
            <a:ext cx="183201" cy="107515"/>
          </a:xfrm>
          <a:prstGeom prst="rightArrow">
            <a:avLst>
              <a:gd name="adj1" fmla="val 50000"/>
              <a:gd name="adj2" fmla="val 50000"/>
            </a:avLst>
          </a:prstGeom>
          <a:solidFill>
            <a:schemeClr val="accent1">
              <a:lumMod val="40000"/>
              <a:lumOff val="60000"/>
            </a:schemeClr>
          </a:solidFill>
          <a:ln w="9525" cap="flat" cmpd="sng">
            <a:noFill/>
            <a:prstDash val="solid"/>
            <a:round/>
            <a:headEnd type="none" w="sm" len="sm"/>
            <a:tailEnd type="none" w="sm" len="sm"/>
          </a:ln>
        </p:spPr>
        <p:txBody>
          <a:bodyPr spcFirstLastPara="1" wrap="square" lIns="102853" tIns="102853" rIns="102853" bIns="102853" anchor="ctr" anchorCtr="0">
            <a:noAutofit/>
          </a:bodyPr>
          <a:lstStyle/>
          <a:p>
            <a:endParaRPr sz="4800">
              <a:latin typeface="Helvetica" pitchFamily="2" charset="0"/>
              <a:cs typeface="Segoe UI" panose="020B0502040204020203" pitchFamily="34" charset="0"/>
            </a:endParaRPr>
          </a:p>
        </p:txBody>
      </p:sp>
      <p:sp>
        <p:nvSpPr>
          <p:cNvPr id="95" name="TextBox 94">
            <a:extLst>
              <a:ext uri="{FF2B5EF4-FFF2-40B4-BE49-F238E27FC236}">
                <a16:creationId xmlns:a16="http://schemas.microsoft.com/office/drawing/2014/main" id="{9FD11329-3C97-707A-0450-E32D5D14DD16}"/>
              </a:ext>
            </a:extLst>
          </p:cNvPr>
          <p:cNvSpPr txBox="1"/>
          <p:nvPr/>
        </p:nvSpPr>
        <p:spPr>
          <a:xfrm>
            <a:off x="6659043" y="1834371"/>
            <a:ext cx="1232121" cy="338554"/>
          </a:xfrm>
          <a:prstGeom prst="rect">
            <a:avLst/>
          </a:prstGeom>
          <a:noFill/>
        </p:spPr>
        <p:txBody>
          <a:bodyPr wrap="square" rtlCol="0">
            <a:spAutoFit/>
          </a:bodyPr>
          <a:lstStyle/>
          <a:p>
            <a:r>
              <a:rPr lang="en-US" sz="1600" dirty="0">
                <a:solidFill>
                  <a:schemeClr val="accent1"/>
                </a:solidFill>
              </a:rPr>
              <a:t>Encoder</a:t>
            </a:r>
          </a:p>
        </p:txBody>
      </p:sp>
      <p:sp>
        <p:nvSpPr>
          <p:cNvPr id="96" name="Rounded Rectangle 95">
            <a:extLst>
              <a:ext uri="{FF2B5EF4-FFF2-40B4-BE49-F238E27FC236}">
                <a16:creationId xmlns:a16="http://schemas.microsoft.com/office/drawing/2014/main" id="{9E19AED2-7A48-1581-CC88-3C41EBC43A89}"/>
              </a:ext>
            </a:extLst>
          </p:cNvPr>
          <p:cNvSpPr/>
          <p:nvPr/>
        </p:nvSpPr>
        <p:spPr>
          <a:xfrm>
            <a:off x="5730533" y="3779747"/>
            <a:ext cx="1109139" cy="244208"/>
          </a:xfrm>
          <a:prstGeom prst="roundRect">
            <a:avLst/>
          </a:prstGeom>
          <a:solidFill>
            <a:schemeClr val="accent6">
              <a:lumMod val="75000"/>
              <a:alpha val="70196"/>
            </a:schemeClr>
          </a:solidFill>
          <a:ln w="28575">
            <a:solidFill>
              <a:schemeClr val="accent6"/>
            </a:solidFill>
            <a:prstDash val="dash"/>
            <a:extLst>
              <a:ext uri="{C807C97D-BFC1-408E-A445-0C87EB9F89A2}">
                <ask:lineSketchStyleProps xmlns:ask="http://schemas.microsoft.com/office/drawing/2018/sketchyshapes" sd="1219033472">
                  <a:custGeom>
                    <a:avLst/>
                    <a:gdLst>
                      <a:gd name="connsiteX0" fmla="*/ 0 w 2034205"/>
                      <a:gd name="connsiteY0" fmla="*/ 122878 h 737256"/>
                      <a:gd name="connsiteX1" fmla="*/ 122878 w 2034205"/>
                      <a:gd name="connsiteY1" fmla="*/ 0 h 737256"/>
                      <a:gd name="connsiteX2" fmla="*/ 736912 w 2034205"/>
                      <a:gd name="connsiteY2" fmla="*/ 0 h 737256"/>
                      <a:gd name="connsiteX3" fmla="*/ 1333062 w 2034205"/>
                      <a:gd name="connsiteY3" fmla="*/ 0 h 737256"/>
                      <a:gd name="connsiteX4" fmla="*/ 1911327 w 2034205"/>
                      <a:gd name="connsiteY4" fmla="*/ 0 h 737256"/>
                      <a:gd name="connsiteX5" fmla="*/ 2034205 w 2034205"/>
                      <a:gd name="connsiteY5" fmla="*/ 122878 h 737256"/>
                      <a:gd name="connsiteX6" fmla="*/ 2034205 w 2034205"/>
                      <a:gd name="connsiteY6" fmla="*/ 614378 h 737256"/>
                      <a:gd name="connsiteX7" fmla="*/ 1911327 w 2034205"/>
                      <a:gd name="connsiteY7" fmla="*/ 737256 h 737256"/>
                      <a:gd name="connsiteX8" fmla="*/ 1297293 w 2034205"/>
                      <a:gd name="connsiteY8" fmla="*/ 737256 h 737256"/>
                      <a:gd name="connsiteX9" fmla="*/ 754797 w 2034205"/>
                      <a:gd name="connsiteY9" fmla="*/ 737256 h 737256"/>
                      <a:gd name="connsiteX10" fmla="*/ 122878 w 2034205"/>
                      <a:gd name="connsiteY10" fmla="*/ 737256 h 737256"/>
                      <a:gd name="connsiteX11" fmla="*/ 0 w 2034205"/>
                      <a:gd name="connsiteY11" fmla="*/ 614378 h 737256"/>
                      <a:gd name="connsiteX12" fmla="*/ 0 w 2034205"/>
                      <a:gd name="connsiteY12" fmla="*/ 122878 h 73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4205" h="737256" fill="none" extrusionOk="0">
                        <a:moveTo>
                          <a:pt x="0" y="122878"/>
                        </a:moveTo>
                        <a:cubicBezTo>
                          <a:pt x="-8377" y="56390"/>
                          <a:pt x="44506" y="-7250"/>
                          <a:pt x="122878" y="0"/>
                        </a:cubicBezTo>
                        <a:cubicBezTo>
                          <a:pt x="338875" y="-67540"/>
                          <a:pt x="534673" y="69283"/>
                          <a:pt x="736912" y="0"/>
                        </a:cubicBezTo>
                        <a:cubicBezTo>
                          <a:pt x="939151" y="-69283"/>
                          <a:pt x="1178945" y="45690"/>
                          <a:pt x="1333062" y="0"/>
                        </a:cubicBezTo>
                        <a:cubicBezTo>
                          <a:pt x="1487179" y="-45690"/>
                          <a:pt x="1707317" y="55733"/>
                          <a:pt x="1911327" y="0"/>
                        </a:cubicBezTo>
                        <a:cubicBezTo>
                          <a:pt x="1974364" y="199"/>
                          <a:pt x="2039870" y="44802"/>
                          <a:pt x="2034205" y="122878"/>
                        </a:cubicBezTo>
                        <a:cubicBezTo>
                          <a:pt x="2079178" y="355722"/>
                          <a:pt x="2026358" y="468253"/>
                          <a:pt x="2034205" y="614378"/>
                        </a:cubicBezTo>
                        <a:cubicBezTo>
                          <a:pt x="2037015" y="687807"/>
                          <a:pt x="1972465" y="740803"/>
                          <a:pt x="1911327" y="737256"/>
                        </a:cubicBezTo>
                        <a:cubicBezTo>
                          <a:pt x="1659221" y="764214"/>
                          <a:pt x="1499174" y="734628"/>
                          <a:pt x="1297293" y="737256"/>
                        </a:cubicBezTo>
                        <a:cubicBezTo>
                          <a:pt x="1095412" y="739884"/>
                          <a:pt x="903079" y="702205"/>
                          <a:pt x="754797" y="737256"/>
                        </a:cubicBezTo>
                        <a:cubicBezTo>
                          <a:pt x="606515" y="772307"/>
                          <a:pt x="305525" y="730898"/>
                          <a:pt x="122878" y="737256"/>
                        </a:cubicBezTo>
                        <a:cubicBezTo>
                          <a:pt x="66209" y="741174"/>
                          <a:pt x="5694" y="701421"/>
                          <a:pt x="0" y="614378"/>
                        </a:cubicBezTo>
                        <a:cubicBezTo>
                          <a:pt x="-23927" y="483817"/>
                          <a:pt x="22508" y="358107"/>
                          <a:pt x="0" y="122878"/>
                        </a:cubicBezTo>
                        <a:close/>
                      </a:path>
                      <a:path w="2034205" h="737256" stroke="0" extrusionOk="0">
                        <a:moveTo>
                          <a:pt x="0" y="122878"/>
                        </a:moveTo>
                        <a:cubicBezTo>
                          <a:pt x="-9685" y="49040"/>
                          <a:pt x="45337" y="3632"/>
                          <a:pt x="122878" y="0"/>
                        </a:cubicBezTo>
                        <a:cubicBezTo>
                          <a:pt x="287913" y="-8406"/>
                          <a:pt x="482652" y="57974"/>
                          <a:pt x="754797" y="0"/>
                        </a:cubicBezTo>
                        <a:cubicBezTo>
                          <a:pt x="1026942" y="-57974"/>
                          <a:pt x="1164446" y="33508"/>
                          <a:pt x="1333062" y="0"/>
                        </a:cubicBezTo>
                        <a:cubicBezTo>
                          <a:pt x="1501678" y="-33508"/>
                          <a:pt x="1729697" y="15223"/>
                          <a:pt x="1911327" y="0"/>
                        </a:cubicBezTo>
                        <a:cubicBezTo>
                          <a:pt x="1977155" y="-6557"/>
                          <a:pt x="2034773" y="52911"/>
                          <a:pt x="2034205" y="122878"/>
                        </a:cubicBezTo>
                        <a:cubicBezTo>
                          <a:pt x="2066924" y="273438"/>
                          <a:pt x="1988906" y="404238"/>
                          <a:pt x="2034205" y="614378"/>
                        </a:cubicBezTo>
                        <a:cubicBezTo>
                          <a:pt x="2032341" y="664465"/>
                          <a:pt x="1978193" y="738642"/>
                          <a:pt x="1911327" y="737256"/>
                        </a:cubicBezTo>
                        <a:cubicBezTo>
                          <a:pt x="1671606" y="787660"/>
                          <a:pt x="1578740" y="691815"/>
                          <a:pt x="1350946" y="737256"/>
                        </a:cubicBezTo>
                        <a:cubicBezTo>
                          <a:pt x="1123152" y="782697"/>
                          <a:pt x="993190" y="712286"/>
                          <a:pt x="754797" y="737256"/>
                        </a:cubicBezTo>
                        <a:cubicBezTo>
                          <a:pt x="516404" y="762226"/>
                          <a:pt x="369413" y="697494"/>
                          <a:pt x="122878" y="737256"/>
                        </a:cubicBezTo>
                        <a:cubicBezTo>
                          <a:pt x="69451" y="722990"/>
                          <a:pt x="4601" y="679275"/>
                          <a:pt x="0" y="614378"/>
                        </a:cubicBezTo>
                        <a:cubicBezTo>
                          <a:pt x="-43681" y="455927"/>
                          <a:pt x="10721" y="315616"/>
                          <a:pt x="0" y="122878"/>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bg1"/>
                </a:solidFill>
              </a:rPr>
              <a:t>Binarizatin</a:t>
            </a:r>
            <a:endParaRPr lang="en-US" sz="1200" b="1" dirty="0">
              <a:solidFill>
                <a:schemeClr val="bg1"/>
              </a:solidFill>
            </a:endParaRPr>
          </a:p>
        </p:txBody>
      </p:sp>
      <p:grpSp>
        <p:nvGrpSpPr>
          <p:cNvPr id="97" name="Group 96">
            <a:extLst>
              <a:ext uri="{FF2B5EF4-FFF2-40B4-BE49-F238E27FC236}">
                <a16:creationId xmlns:a16="http://schemas.microsoft.com/office/drawing/2014/main" id="{330F0A4B-6219-F46B-C2B2-E683F532F0DE}"/>
              </a:ext>
            </a:extLst>
          </p:cNvPr>
          <p:cNvGrpSpPr/>
          <p:nvPr/>
        </p:nvGrpSpPr>
        <p:grpSpPr>
          <a:xfrm>
            <a:off x="5639892" y="3585764"/>
            <a:ext cx="1148029" cy="181231"/>
            <a:chOff x="5973389" y="11128119"/>
            <a:chExt cx="1798278" cy="271438"/>
          </a:xfrm>
        </p:grpSpPr>
        <p:sp>
          <p:nvSpPr>
            <p:cNvPr id="152" name="TextBox 151">
              <a:extLst>
                <a:ext uri="{FF2B5EF4-FFF2-40B4-BE49-F238E27FC236}">
                  <a16:creationId xmlns:a16="http://schemas.microsoft.com/office/drawing/2014/main" id="{36A1B97A-147B-D732-6213-F2D03EA928F3}"/>
                </a:ext>
              </a:extLst>
            </p:cNvPr>
            <p:cNvSpPr txBox="1"/>
            <p:nvPr/>
          </p:nvSpPr>
          <p:spPr>
            <a:xfrm>
              <a:off x="5973389" y="11129444"/>
              <a:ext cx="418705" cy="261610"/>
            </a:xfrm>
            <a:prstGeom prst="rect">
              <a:avLst/>
            </a:prstGeom>
            <a:noFill/>
          </p:spPr>
          <p:txBody>
            <a:bodyPr wrap="none" rtlCol="0">
              <a:spAutoFit/>
            </a:bodyPr>
            <a:lstStyle/>
            <a:p>
              <a:r>
                <a:rPr lang="en-US" sz="1100" dirty="0">
                  <a:cs typeface="Segoe UI" panose="020B0502040204020203" pitchFamily="34" charset="0"/>
                </a:rPr>
                <a:t>010</a:t>
              </a:r>
            </a:p>
          </p:txBody>
        </p:sp>
        <p:sp>
          <p:nvSpPr>
            <p:cNvPr id="153" name="TextBox 152">
              <a:extLst>
                <a:ext uri="{FF2B5EF4-FFF2-40B4-BE49-F238E27FC236}">
                  <a16:creationId xmlns:a16="http://schemas.microsoft.com/office/drawing/2014/main" id="{10BD549F-B054-6308-1A9A-D3C79024F307}"/>
                </a:ext>
              </a:extLst>
            </p:cNvPr>
            <p:cNvSpPr txBox="1"/>
            <p:nvPr/>
          </p:nvSpPr>
          <p:spPr>
            <a:xfrm>
              <a:off x="6322104" y="11133350"/>
              <a:ext cx="393056" cy="261610"/>
            </a:xfrm>
            <a:prstGeom prst="rect">
              <a:avLst/>
            </a:prstGeom>
            <a:noFill/>
          </p:spPr>
          <p:txBody>
            <a:bodyPr wrap="none" rtlCol="0">
              <a:spAutoFit/>
            </a:bodyPr>
            <a:lstStyle/>
            <a:p>
              <a:r>
                <a:rPr lang="en-US" sz="1100" dirty="0">
                  <a:cs typeface="Segoe UI" panose="020B0502040204020203" pitchFamily="34" charset="0"/>
                </a:rPr>
                <a:t>101</a:t>
              </a:r>
            </a:p>
          </p:txBody>
        </p:sp>
        <p:sp>
          <p:nvSpPr>
            <p:cNvPr id="154" name="TextBox 153">
              <a:extLst>
                <a:ext uri="{FF2B5EF4-FFF2-40B4-BE49-F238E27FC236}">
                  <a16:creationId xmlns:a16="http://schemas.microsoft.com/office/drawing/2014/main" id="{703D7339-92CF-114E-1171-CD0F0EE77FA4}"/>
                </a:ext>
              </a:extLst>
            </p:cNvPr>
            <p:cNvSpPr txBox="1"/>
            <p:nvPr/>
          </p:nvSpPr>
          <p:spPr>
            <a:xfrm>
              <a:off x="6657950" y="11137947"/>
              <a:ext cx="393056" cy="261610"/>
            </a:xfrm>
            <a:prstGeom prst="rect">
              <a:avLst/>
            </a:prstGeom>
            <a:noFill/>
          </p:spPr>
          <p:txBody>
            <a:bodyPr wrap="none" rtlCol="0">
              <a:spAutoFit/>
            </a:bodyPr>
            <a:lstStyle/>
            <a:p>
              <a:r>
                <a:rPr lang="en-US" sz="1100" dirty="0">
                  <a:cs typeface="Segoe UI" panose="020B0502040204020203" pitchFamily="34" charset="0"/>
                </a:rPr>
                <a:t>110</a:t>
              </a:r>
            </a:p>
          </p:txBody>
        </p:sp>
        <p:sp>
          <p:nvSpPr>
            <p:cNvPr id="155" name="TextBox 154">
              <a:extLst>
                <a:ext uri="{FF2B5EF4-FFF2-40B4-BE49-F238E27FC236}">
                  <a16:creationId xmlns:a16="http://schemas.microsoft.com/office/drawing/2014/main" id="{07B9BE38-5429-B39D-6DA8-F1D7312175B1}"/>
                </a:ext>
              </a:extLst>
            </p:cNvPr>
            <p:cNvSpPr txBox="1"/>
            <p:nvPr/>
          </p:nvSpPr>
          <p:spPr>
            <a:xfrm>
              <a:off x="6973751" y="11128119"/>
              <a:ext cx="418705" cy="261610"/>
            </a:xfrm>
            <a:prstGeom prst="rect">
              <a:avLst/>
            </a:prstGeom>
            <a:noFill/>
          </p:spPr>
          <p:txBody>
            <a:bodyPr wrap="none" rtlCol="0">
              <a:spAutoFit/>
            </a:bodyPr>
            <a:lstStyle/>
            <a:p>
              <a:r>
                <a:rPr lang="en-US" sz="1100" dirty="0">
                  <a:cs typeface="Segoe UI" panose="020B0502040204020203" pitchFamily="34" charset="0"/>
                </a:rPr>
                <a:t>100</a:t>
              </a:r>
            </a:p>
          </p:txBody>
        </p:sp>
        <p:sp>
          <p:nvSpPr>
            <p:cNvPr id="156" name="TextBox 155">
              <a:extLst>
                <a:ext uri="{FF2B5EF4-FFF2-40B4-BE49-F238E27FC236}">
                  <a16:creationId xmlns:a16="http://schemas.microsoft.com/office/drawing/2014/main" id="{31CDE738-2A50-C060-917B-3B82D1E29240}"/>
                </a:ext>
              </a:extLst>
            </p:cNvPr>
            <p:cNvSpPr txBox="1"/>
            <p:nvPr/>
          </p:nvSpPr>
          <p:spPr>
            <a:xfrm>
              <a:off x="7352962" y="11136349"/>
              <a:ext cx="418705" cy="261610"/>
            </a:xfrm>
            <a:prstGeom prst="rect">
              <a:avLst/>
            </a:prstGeom>
            <a:noFill/>
          </p:spPr>
          <p:txBody>
            <a:bodyPr wrap="none" rtlCol="0">
              <a:spAutoFit/>
            </a:bodyPr>
            <a:lstStyle/>
            <a:p>
              <a:r>
                <a:rPr lang="en-US" sz="1100" dirty="0">
                  <a:cs typeface="Segoe UI" panose="020B0502040204020203" pitchFamily="34" charset="0"/>
                </a:rPr>
                <a:t>001</a:t>
              </a:r>
            </a:p>
          </p:txBody>
        </p:sp>
      </p:grpSp>
      <p:sp>
        <p:nvSpPr>
          <p:cNvPr id="98" name="TextBox 97">
            <a:extLst>
              <a:ext uri="{FF2B5EF4-FFF2-40B4-BE49-F238E27FC236}">
                <a16:creationId xmlns:a16="http://schemas.microsoft.com/office/drawing/2014/main" id="{9F084EEB-B31D-BDC3-5EB0-FCC68B6251ED}"/>
              </a:ext>
            </a:extLst>
          </p:cNvPr>
          <p:cNvSpPr txBox="1"/>
          <p:nvPr/>
        </p:nvSpPr>
        <p:spPr>
          <a:xfrm>
            <a:off x="5759716" y="4411516"/>
            <a:ext cx="1433406" cy="523220"/>
          </a:xfrm>
          <a:prstGeom prst="rect">
            <a:avLst/>
          </a:prstGeom>
          <a:noFill/>
        </p:spPr>
        <p:txBody>
          <a:bodyPr wrap="none" rtlCol="0">
            <a:spAutoFit/>
          </a:bodyPr>
          <a:lstStyle/>
          <a:p>
            <a:pPr algn="ctr"/>
            <a:r>
              <a:rPr lang="en-US" sz="1400" b="1" dirty="0">
                <a:solidFill>
                  <a:schemeClr val="accent6"/>
                </a:solidFill>
              </a:rPr>
              <a:t>Precomputed</a:t>
            </a:r>
          </a:p>
          <a:p>
            <a:pPr algn="ctr"/>
            <a:r>
              <a:rPr lang="en-US" sz="1400" b="1" dirty="0">
                <a:solidFill>
                  <a:schemeClr val="accent6"/>
                </a:solidFill>
              </a:rPr>
              <a:t>offline</a:t>
            </a:r>
          </a:p>
        </p:txBody>
      </p:sp>
      <p:grpSp>
        <p:nvGrpSpPr>
          <p:cNvPr id="100" name="Google Shape;547;p12">
            <a:extLst>
              <a:ext uri="{FF2B5EF4-FFF2-40B4-BE49-F238E27FC236}">
                <a16:creationId xmlns:a16="http://schemas.microsoft.com/office/drawing/2014/main" id="{CBEDB3E2-28D7-F369-E07C-EF33291ADDA8}"/>
              </a:ext>
            </a:extLst>
          </p:cNvPr>
          <p:cNvGrpSpPr/>
          <p:nvPr/>
        </p:nvGrpSpPr>
        <p:grpSpPr>
          <a:xfrm>
            <a:off x="5881129" y="2717419"/>
            <a:ext cx="39429" cy="198447"/>
            <a:chOff x="3701725" y="2185416"/>
            <a:chExt cx="54900" cy="237780"/>
          </a:xfrm>
          <a:solidFill>
            <a:schemeClr val="accent1">
              <a:lumMod val="20000"/>
              <a:lumOff val="80000"/>
            </a:schemeClr>
          </a:solidFill>
        </p:grpSpPr>
        <p:sp>
          <p:nvSpPr>
            <p:cNvPr id="146" name="Google Shape;548;p12">
              <a:extLst>
                <a:ext uri="{FF2B5EF4-FFF2-40B4-BE49-F238E27FC236}">
                  <a16:creationId xmlns:a16="http://schemas.microsoft.com/office/drawing/2014/main" id="{D4F16106-9908-851C-0166-64AC0E2251DA}"/>
                </a:ext>
              </a:extLst>
            </p:cNvPr>
            <p:cNvSpPr/>
            <p:nvPr/>
          </p:nvSpPr>
          <p:spPr>
            <a:xfrm>
              <a:off x="3701725" y="2185416"/>
              <a:ext cx="54900" cy="54900"/>
            </a:xfrm>
            <a:prstGeom prst="ellipse">
              <a:avLst/>
            </a:prstGeom>
            <a:grpFill/>
            <a:ln w="9525" cap="flat" cmpd="sng">
              <a:noFill/>
              <a:prstDash val="solid"/>
              <a:round/>
              <a:headEnd type="none" w="sm" len="sm"/>
              <a:tailEnd type="none" w="sm" len="sm"/>
            </a:ln>
          </p:spPr>
          <p:txBody>
            <a:bodyPr spcFirstLastPara="1" wrap="square" lIns="102853" tIns="102853" rIns="102853" bIns="102853" anchor="ctr" anchorCtr="0">
              <a:noAutofit/>
            </a:bodyPr>
            <a:lstStyle/>
            <a:p>
              <a:endParaRPr sz="4800">
                <a:latin typeface="Helvetica" pitchFamily="2" charset="0"/>
                <a:cs typeface="Segoe UI" panose="020B0502040204020203" pitchFamily="34" charset="0"/>
              </a:endParaRPr>
            </a:p>
          </p:txBody>
        </p:sp>
        <p:sp>
          <p:nvSpPr>
            <p:cNvPr id="147" name="Google Shape;549;p12">
              <a:extLst>
                <a:ext uri="{FF2B5EF4-FFF2-40B4-BE49-F238E27FC236}">
                  <a16:creationId xmlns:a16="http://schemas.microsoft.com/office/drawing/2014/main" id="{D7773984-677D-8FD9-6094-93089DE062A3}"/>
                </a:ext>
              </a:extLst>
            </p:cNvPr>
            <p:cNvSpPr/>
            <p:nvPr/>
          </p:nvSpPr>
          <p:spPr>
            <a:xfrm>
              <a:off x="3701725" y="2276856"/>
              <a:ext cx="54900" cy="54900"/>
            </a:xfrm>
            <a:prstGeom prst="ellipse">
              <a:avLst/>
            </a:prstGeom>
            <a:grpFill/>
            <a:ln w="9525" cap="flat" cmpd="sng">
              <a:noFill/>
              <a:prstDash val="solid"/>
              <a:round/>
              <a:headEnd type="none" w="sm" len="sm"/>
              <a:tailEnd type="none" w="sm" len="sm"/>
            </a:ln>
          </p:spPr>
          <p:txBody>
            <a:bodyPr spcFirstLastPara="1" wrap="square" lIns="102853" tIns="102853" rIns="102853" bIns="102853" anchor="ctr" anchorCtr="0">
              <a:noAutofit/>
            </a:bodyPr>
            <a:lstStyle/>
            <a:p>
              <a:endParaRPr sz="4800">
                <a:latin typeface="Helvetica" pitchFamily="2" charset="0"/>
                <a:cs typeface="Segoe UI" panose="020B0502040204020203" pitchFamily="34" charset="0"/>
              </a:endParaRPr>
            </a:p>
          </p:txBody>
        </p:sp>
        <p:sp>
          <p:nvSpPr>
            <p:cNvPr id="148" name="Google Shape;550;p12">
              <a:extLst>
                <a:ext uri="{FF2B5EF4-FFF2-40B4-BE49-F238E27FC236}">
                  <a16:creationId xmlns:a16="http://schemas.microsoft.com/office/drawing/2014/main" id="{38C29E43-336C-E117-0C00-A164F27570AA}"/>
                </a:ext>
              </a:extLst>
            </p:cNvPr>
            <p:cNvSpPr/>
            <p:nvPr/>
          </p:nvSpPr>
          <p:spPr>
            <a:xfrm>
              <a:off x="3701725" y="2368296"/>
              <a:ext cx="54900" cy="54900"/>
            </a:xfrm>
            <a:prstGeom prst="ellipse">
              <a:avLst/>
            </a:prstGeom>
            <a:grpFill/>
            <a:ln w="9525" cap="flat" cmpd="sng">
              <a:noFill/>
              <a:prstDash val="solid"/>
              <a:round/>
              <a:headEnd type="none" w="sm" len="sm"/>
              <a:tailEnd type="none" w="sm" len="sm"/>
            </a:ln>
          </p:spPr>
          <p:txBody>
            <a:bodyPr spcFirstLastPara="1" wrap="square" lIns="102853" tIns="102853" rIns="102853" bIns="102853" anchor="ctr" anchorCtr="0">
              <a:noAutofit/>
            </a:bodyPr>
            <a:lstStyle/>
            <a:p>
              <a:endParaRPr sz="4800">
                <a:latin typeface="Helvetica" pitchFamily="2" charset="0"/>
                <a:cs typeface="Segoe UI" panose="020B0502040204020203" pitchFamily="34" charset="0"/>
              </a:endParaRPr>
            </a:p>
          </p:txBody>
        </p:sp>
      </p:grpSp>
      <p:grpSp>
        <p:nvGrpSpPr>
          <p:cNvPr id="101" name="Google Shape;547;p12">
            <a:extLst>
              <a:ext uri="{FF2B5EF4-FFF2-40B4-BE49-F238E27FC236}">
                <a16:creationId xmlns:a16="http://schemas.microsoft.com/office/drawing/2014/main" id="{18E0C62F-0B9F-1253-B134-62DBF182B9FE}"/>
              </a:ext>
            </a:extLst>
          </p:cNvPr>
          <p:cNvGrpSpPr/>
          <p:nvPr/>
        </p:nvGrpSpPr>
        <p:grpSpPr>
          <a:xfrm>
            <a:off x="5414424" y="4637612"/>
            <a:ext cx="39429" cy="198447"/>
            <a:chOff x="3701725" y="2185416"/>
            <a:chExt cx="54900" cy="237780"/>
          </a:xfrm>
          <a:solidFill>
            <a:schemeClr val="accent1">
              <a:lumMod val="20000"/>
              <a:lumOff val="80000"/>
            </a:schemeClr>
          </a:solidFill>
        </p:grpSpPr>
        <p:sp>
          <p:nvSpPr>
            <p:cNvPr id="143" name="Google Shape;548;p12">
              <a:extLst>
                <a:ext uri="{FF2B5EF4-FFF2-40B4-BE49-F238E27FC236}">
                  <a16:creationId xmlns:a16="http://schemas.microsoft.com/office/drawing/2014/main" id="{2F6B1C9B-F235-F8F9-03D6-D07F99002207}"/>
                </a:ext>
              </a:extLst>
            </p:cNvPr>
            <p:cNvSpPr/>
            <p:nvPr/>
          </p:nvSpPr>
          <p:spPr>
            <a:xfrm>
              <a:off x="3701725" y="2185416"/>
              <a:ext cx="54900" cy="54900"/>
            </a:xfrm>
            <a:prstGeom prst="ellipse">
              <a:avLst/>
            </a:prstGeom>
            <a:grpFill/>
            <a:ln w="9525" cap="flat" cmpd="sng">
              <a:noFill/>
              <a:prstDash val="solid"/>
              <a:round/>
              <a:headEnd type="none" w="sm" len="sm"/>
              <a:tailEnd type="none" w="sm" len="sm"/>
            </a:ln>
          </p:spPr>
          <p:txBody>
            <a:bodyPr spcFirstLastPara="1" wrap="square" lIns="102853" tIns="102853" rIns="102853" bIns="102853" anchor="ctr" anchorCtr="0">
              <a:noAutofit/>
            </a:bodyPr>
            <a:lstStyle/>
            <a:p>
              <a:endParaRPr sz="4800">
                <a:latin typeface="Helvetica" pitchFamily="2" charset="0"/>
                <a:cs typeface="Segoe UI" panose="020B0502040204020203" pitchFamily="34" charset="0"/>
              </a:endParaRPr>
            </a:p>
          </p:txBody>
        </p:sp>
        <p:sp>
          <p:nvSpPr>
            <p:cNvPr id="144" name="Google Shape;549;p12">
              <a:extLst>
                <a:ext uri="{FF2B5EF4-FFF2-40B4-BE49-F238E27FC236}">
                  <a16:creationId xmlns:a16="http://schemas.microsoft.com/office/drawing/2014/main" id="{7E39CAC3-5DA4-5AB0-727E-D84EF82AB278}"/>
                </a:ext>
              </a:extLst>
            </p:cNvPr>
            <p:cNvSpPr/>
            <p:nvPr/>
          </p:nvSpPr>
          <p:spPr>
            <a:xfrm>
              <a:off x="3701725" y="2276856"/>
              <a:ext cx="54900" cy="54900"/>
            </a:xfrm>
            <a:prstGeom prst="ellipse">
              <a:avLst/>
            </a:prstGeom>
            <a:grpFill/>
            <a:ln w="9525" cap="flat" cmpd="sng">
              <a:noFill/>
              <a:prstDash val="solid"/>
              <a:round/>
              <a:headEnd type="none" w="sm" len="sm"/>
              <a:tailEnd type="none" w="sm" len="sm"/>
            </a:ln>
          </p:spPr>
          <p:txBody>
            <a:bodyPr spcFirstLastPara="1" wrap="square" lIns="102853" tIns="102853" rIns="102853" bIns="102853" anchor="ctr" anchorCtr="0">
              <a:noAutofit/>
            </a:bodyPr>
            <a:lstStyle/>
            <a:p>
              <a:endParaRPr sz="4800">
                <a:latin typeface="Helvetica" pitchFamily="2" charset="0"/>
                <a:cs typeface="Segoe UI" panose="020B0502040204020203" pitchFamily="34" charset="0"/>
              </a:endParaRPr>
            </a:p>
          </p:txBody>
        </p:sp>
        <p:sp>
          <p:nvSpPr>
            <p:cNvPr id="145" name="Google Shape;550;p12">
              <a:extLst>
                <a:ext uri="{FF2B5EF4-FFF2-40B4-BE49-F238E27FC236}">
                  <a16:creationId xmlns:a16="http://schemas.microsoft.com/office/drawing/2014/main" id="{A14630B5-8B74-95FE-3A57-B1F5CA4B57C3}"/>
                </a:ext>
              </a:extLst>
            </p:cNvPr>
            <p:cNvSpPr/>
            <p:nvPr/>
          </p:nvSpPr>
          <p:spPr>
            <a:xfrm>
              <a:off x="3701725" y="2368296"/>
              <a:ext cx="54900" cy="54900"/>
            </a:xfrm>
            <a:prstGeom prst="ellipse">
              <a:avLst/>
            </a:prstGeom>
            <a:grpFill/>
            <a:ln w="9525" cap="flat" cmpd="sng">
              <a:noFill/>
              <a:prstDash val="solid"/>
              <a:round/>
              <a:headEnd type="none" w="sm" len="sm"/>
              <a:tailEnd type="none" w="sm" len="sm"/>
            </a:ln>
          </p:spPr>
          <p:txBody>
            <a:bodyPr spcFirstLastPara="1" wrap="square" lIns="102853" tIns="102853" rIns="102853" bIns="102853" anchor="ctr" anchorCtr="0">
              <a:noAutofit/>
            </a:bodyPr>
            <a:lstStyle/>
            <a:p>
              <a:endParaRPr sz="4800">
                <a:latin typeface="Helvetica" pitchFamily="2" charset="0"/>
                <a:cs typeface="Segoe UI" panose="020B0502040204020203" pitchFamily="34" charset="0"/>
              </a:endParaRPr>
            </a:p>
          </p:txBody>
        </p:sp>
      </p:grpSp>
      <p:grpSp>
        <p:nvGrpSpPr>
          <p:cNvPr id="102" name="Google Shape;547;p12">
            <a:extLst>
              <a:ext uri="{FF2B5EF4-FFF2-40B4-BE49-F238E27FC236}">
                <a16:creationId xmlns:a16="http://schemas.microsoft.com/office/drawing/2014/main" id="{31B1D5C4-61FB-E34B-9C54-165E742837F8}"/>
              </a:ext>
            </a:extLst>
          </p:cNvPr>
          <p:cNvGrpSpPr/>
          <p:nvPr/>
        </p:nvGrpSpPr>
        <p:grpSpPr>
          <a:xfrm>
            <a:off x="6217013" y="4638032"/>
            <a:ext cx="39429" cy="198447"/>
            <a:chOff x="3701725" y="2185416"/>
            <a:chExt cx="54900" cy="237780"/>
          </a:xfrm>
          <a:solidFill>
            <a:schemeClr val="accent1">
              <a:lumMod val="20000"/>
              <a:lumOff val="80000"/>
            </a:schemeClr>
          </a:solidFill>
        </p:grpSpPr>
        <p:sp>
          <p:nvSpPr>
            <p:cNvPr id="140" name="Google Shape;548;p12">
              <a:extLst>
                <a:ext uri="{FF2B5EF4-FFF2-40B4-BE49-F238E27FC236}">
                  <a16:creationId xmlns:a16="http://schemas.microsoft.com/office/drawing/2014/main" id="{7F3F6C5B-CA67-4CF8-7ED8-562E36F35661}"/>
                </a:ext>
              </a:extLst>
            </p:cNvPr>
            <p:cNvSpPr/>
            <p:nvPr/>
          </p:nvSpPr>
          <p:spPr>
            <a:xfrm>
              <a:off x="3701725" y="2185416"/>
              <a:ext cx="54900" cy="54900"/>
            </a:xfrm>
            <a:prstGeom prst="ellipse">
              <a:avLst/>
            </a:prstGeom>
            <a:grpFill/>
            <a:ln w="9525" cap="flat" cmpd="sng">
              <a:noFill/>
              <a:prstDash val="solid"/>
              <a:round/>
              <a:headEnd type="none" w="sm" len="sm"/>
              <a:tailEnd type="none" w="sm" len="sm"/>
            </a:ln>
          </p:spPr>
          <p:txBody>
            <a:bodyPr spcFirstLastPara="1" wrap="square" lIns="102853" tIns="102853" rIns="102853" bIns="102853" anchor="ctr" anchorCtr="0">
              <a:noAutofit/>
            </a:bodyPr>
            <a:lstStyle/>
            <a:p>
              <a:endParaRPr sz="4800">
                <a:latin typeface="Helvetica" pitchFamily="2" charset="0"/>
                <a:cs typeface="Segoe UI" panose="020B0502040204020203" pitchFamily="34" charset="0"/>
              </a:endParaRPr>
            </a:p>
          </p:txBody>
        </p:sp>
        <p:sp>
          <p:nvSpPr>
            <p:cNvPr id="141" name="Google Shape;549;p12">
              <a:extLst>
                <a:ext uri="{FF2B5EF4-FFF2-40B4-BE49-F238E27FC236}">
                  <a16:creationId xmlns:a16="http://schemas.microsoft.com/office/drawing/2014/main" id="{FA81C9C8-D495-7A20-176B-BFB9B3DC030C}"/>
                </a:ext>
              </a:extLst>
            </p:cNvPr>
            <p:cNvSpPr/>
            <p:nvPr/>
          </p:nvSpPr>
          <p:spPr>
            <a:xfrm>
              <a:off x="3701725" y="2276856"/>
              <a:ext cx="54900" cy="54900"/>
            </a:xfrm>
            <a:prstGeom prst="ellipse">
              <a:avLst/>
            </a:prstGeom>
            <a:grpFill/>
            <a:ln w="9525" cap="flat" cmpd="sng">
              <a:noFill/>
              <a:prstDash val="solid"/>
              <a:round/>
              <a:headEnd type="none" w="sm" len="sm"/>
              <a:tailEnd type="none" w="sm" len="sm"/>
            </a:ln>
          </p:spPr>
          <p:txBody>
            <a:bodyPr spcFirstLastPara="1" wrap="square" lIns="102853" tIns="102853" rIns="102853" bIns="102853" anchor="ctr" anchorCtr="0">
              <a:noAutofit/>
            </a:bodyPr>
            <a:lstStyle/>
            <a:p>
              <a:endParaRPr sz="4800">
                <a:latin typeface="Helvetica" pitchFamily="2" charset="0"/>
                <a:cs typeface="Segoe UI" panose="020B0502040204020203" pitchFamily="34" charset="0"/>
              </a:endParaRPr>
            </a:p>
          </p:txBody>
        </p:sp>
        <p:sp>
          <p:nvSpPr>
            <p:cNvPr id="142" name="Google Shape;550;p12">
              <a:extLst>
                <a:ext uri="{FF2B5EF4-FFF2-40B4-BE49-F238E27FC236}">
                  <a16:creationId xmlns:a16="http://schemas.microsoft.com/office/drawing/2014/main" id="{CD3D087B-27BA-572C-32CF-BB5445114625}"/>
                </a:ext>
              </a:extLst>
            </p:cNvPr>
            <p:cNvSpPr/>
            <p:nvPr/>
          </p:nvSpPr>
          <p:spPr>
            <a:xfrm>
              <a:off x="3701725" y="2368296"/>
              <a:ext cx="54900" cy="54900"/>
            </a:xfrm>
            <a:prstGeom prst="ellipse">
              <a:avLst/>
            </a:prstGeom>
            <a:grpFill/>
            <a:ln w="9525" cap="flat" cmpd="sng">
              <a:noFill/>
              <a:prstDash val="solid"/>
              <a:round/>
              <a:headEnd type="none" w="sm" len="sm"/>
              <a:tailEnd type="none" w="sm" len="sm"/>
            </a:ln>
          </p:spPr>
          <p:txBody>
            <a:bodyPr spcFirstLastPara="1" wrap="square" lIns="102853" tIns="102853" rIns="102853" bIns="102853" anchor="ctr" anchorCtr="0">
              <a:noAutofit/>
            </a:bodyPr>
            <a:lstStyle/>
            <a:p>
              <a:endParaRPr sz="4800">
                <a:latin typeface="Helvetica" pitchFamily="2" charset="0"/>
                <a:cs typeface="Segoe UI" panose="020B0502040204020203" pitchFamily="34" charset="0"/>
              </a:endParaRPr>
            </a:p>
          </p:txBody>
        </p:sp>
      </p:grpSp>
      <p:sp>
        <p:nvSpPr>
          <p:cNvPr id="103" name="Google Shape;470;p12">
            <a:extLst>
              <a:ext uri="{FF2B5EF4-FFF2-40B4-BE49-F238E27FC236}">
                <a16:creationId xmlns:a16="http://schemas.microsoft.com/office/drawing/2014/main" id="{5DF555B9-69D3-CEA7-0963-DC88497365DF}"/>
              </a:ext>
            </a:extLst>
          </p:cNvPr>
          <p:cNvSpPr txBox="1"/>
          <p:nvPr/>
        </p:nvSpPr>
        <p:spPr>
          <a:xfrm>
            <a:off x="4387829" y="4015171"/>
            <a:ext cx="838297" cy="366311"/>
          </a:xfrm>
          <a:prstGeom prst="rect">
            <a:avLst/>
          </a:prstGeom>
          <a:noFill/>
          <a:ln>
            <a:noFill/>
          </a:ln>
        </p:spPr>
        <p:txBody>
          <a:bodyPr spcFirstLastPara="1" wrap="square" lIns="102853" tIns="102853" rIns="102853" bIns="102853" anchor="ctr" anchorCtr="0">
            <a:noAutofit/>
          </a:bodyPr>
          <a:lstStyle/>
          <a:p>
            <a:r>
              <a:rPr lang="en-US" sz="1600" dirty="0">
                <a:solidFill>
                  <a:schemeClr val="accent1">
                    <a:lumMod val="75000"/>
                  </a:schemeClr>
                </a:solidFill>
                <a:ea typeface="Calibri"/>
                <a:cs typeface="Segoe UI" panose="020B0502040204020203" pitchFamily="34" charset="0"/>
                <a:sym typeface="Calibri"/>
              </a:rPr>
              <a:t>Layer k</a:t>
            </a:r>
            <a:endParaRPr sz="1600" dirty="0">
              <a:solidFill>
                <a:schemeClr val="accent1">
                  <a:lumMod val="75000"/>
                </a:schemeClr>
              </a:solidFill>
              <a:ea typeface="Calibri"/>
              <a:cs typeface="Segoe UI" panose="020B0502040204020203" pitchFamily="34" charset="0"/>
              <a:sym typeface="Calibri"/>
            </a:endParaRPr>
          </a:p>
        </p:txBody>
      </p:sp>
      <p:sp>
        <p:nvSpPr>
          <p:cNvPr id="104" name="Google Shape;471;p12">
            <a:extLst>
              <a:ext uri="{FF2B5EF4-FFF2-40B4-BE49-F238E27FC236}">
                <a16:creationId xmlns:a16="http://schemas.microsoft.com/office/drawing/2014/main" id="{73DA11C4-008C-741D-0DA7-D626763DDD36}"/>
              </a:ext>
            </a:extLst>
          </p:cNvPr>
          <p:cNvSpPr txBox="1"/>
          <p:nvPr/>
        </p:nvSpPr>
        <p:spPr>
          <a:xfrm>
            <a:off x="4394028" y="2172988"/>
            <a:ext cx="758884" cy="366311"/>
          </a:xfrm>
          <a:prstGeom prst="rect">
            <a:avLst/>
          </a:prstGeom>
          <a:noFill/>
          <a:ln>
            <a:noFill/>
          </a:ln>
        </p:spPr>
        <p:txBody>
          <a:bodyPr spcFirstLastPara="1" wrap="square" lIns="102853" tIns="102853" rIns="102853" bIns="102853" anchor="ctr" anchorCtr="0">
            <a:noAutofit/>
          </a:bodyPr>
          <a:lstStyle/>
          <a:p>
            <a:r>
              <a:rPr lang="en-US" sz="1600" dirty="0">
                <a:solidFill>
                  <a:schemeClr val="accent1">
                    <a:lumMod val="75000"/>
                  </a:schemeClr>
                </a:solidFill>
                <a:ea typeface="Calibri"/>
                <a:cs typeface="Segoe UI" panose="020B0502040204020203" pitchFamily="34" charset="0"/>
                <a:sym typeface="Calibri"/>
              </a:rPr>
              <a:t>Layer n</a:t>
            </a:r>
            <a:endParaRPr sz="1600" dirty="0">
              <a:solidFill>
                <a:schemeClr val="accent1">
                  <a:lumMod val="75000"/>
                </a:schemeClr>
              </a:solidFill>
              <a:ea typeface="Calibri"/>
              <a:cs typeface="Segoe UI" panose="020B0502040204020203" pitchFamily="34" charset="0"/>
              <a:sym typeface="Calibri"/>
            </a:endParaRPr>
          </a:p>
        </p:txBody>
      </p:sp>
      <p:sp>
        <p:nvSpPr>
          <p:cNvPr id="105" name="Google Shape;472;p12">
            <a:extLst>
              <a:ext uri="{FF2B5EF4-FFF2-40B4-BE49-F238E27FC236}">
                <a16:creationId xmlns:a16="http://schemas.microsoft.com/office/drawing/2014/main" id="{D2CEE2B8-C51B-C7F6-FB50-8A3EA4565029}"/>
              </a:ext>
            </a:extLst>
          </p:cNvPr>
          <p:cNvSpPr txBox="1"/>
          <p:nvPr/>
        </p:nvSpPr>
        <p:spPr>
          <a:xfrm>
            <a:off x="4387829" y="3022882"/>
            <a:ext cx="797498" cy="366311"/>
          </a:xfrm>
          <a:prstGeom prst="rect">
            <a:avLst/>
          </a:prstGeom>
          <a:noFill/>
          <a:ln>
            <a:noFill/>
          </a:ln>
        </p:spPr>
        <p:txBody>
          <a:bodyPr spcFirstLastPara="1" wrap="square" lIns="102853" tIns="102853" rIns="102853" bIns="102853" anchor="ctr" anchorCtr="0">
            <a:noAutofit/>
          </a:bodyPr>
          <a:lstStyle/>
          <a:p>
            <a:r>
              <a:rPr lang="en-US" sz="1600" dirty="0">
                <a:solidFill>
                  <a:schemeClr val="accent1">
                    <a:lumMod val="75000"/>
                  </a:schemeClr>
                </a:solidFill>
                <a:ea typeface="Calibri"/>
                <a:cs typeface="Segoe UI" panose="020B0502040204020203" pitchFamily="34" charset="0"/>
                <a:sym typeface="Calibri"/>
              </a:rPr>
              <a:t>Layer k+1</a:t>
            </a:r>
            <a:endParaRPr sz="1600" dirty="0">
              <a:solidFill>
                <a:schemeClr val="accent1">
                  <a:lumMod val="75000"/>
                </a:schemeClr>
              </a:solidFill>
              <a:ea typeface="Calibri"/>
              <a:cs typeface="Segoe UI" panose="020B0502040204020203" pitchFamily="34" charset="0"/>
              <a:sym typeface="Calibri"/>
            </a:endParaRPr>
          </a:p>
        </p:txBody>
      </p:sp>
      <p:sp>
        <p:nvSpPr>
          <p:cNvPr id="106" name="Google Shape;471;p12">
            <a:extLst>
              <a:ext uri="{FF2B5EF4-FFF2-40B4-BE49-F238E27FC236}">
                <a16:creationId xmlns:a16="http://schemas.microsoft.com/office/drawing/2014/main" id="{82689216-7775-0B26-4FDA-6FBFEF878F42}"/>
              </a:ext>
            </a:extLst>
          </p:cNvPr>
          <p:cNvSpPr txBox="1"/>
          <p:nvPr/>
        </p:nvSpPr>
        <p:spPr>
          <a:xfrm>
            <a:off x="4387829" y="4903609"/>
            <a:ext cx="842675" cy="366311"/>
          </a:xfrm>
          <a:prstGeom prst="rect">
            <a:avLst/>
          </a:prstGeom>
          <a:noFill/>
          <a:ln>
            <a:noFill/>
          </a:ln>
        </p:spPr>
        <p:txBody>
          <a:bodyPr spcFirstLastPara="1" wrap="square" lIns="102853" tIns="102853" rIns="102853" bIns="102853" anchor="ctr" anchorCtr="0">
            <a:noAutofit/>
          </a:bodyPr>
          <a:lstStyle/>
          <a:p>
            <a:r>
              <a:rPr lang="en-US" sz="1600" dirty="0">
                <a:solidFill>
                  <a:schemeClr val="accent1">
                    <a:lumMod val="75000"/>
                  </a:schemeClr>
                </a:solidFill>
                <a:ea typeface="Calibri"/>
                <a:cs typeface="Segoe UI" panose="020B0502040204020203" pitchFamily="34" charset="0"/>
                <a:sym typeface="Calibri"/>
              </a:rPr>
              <a:t>Layer 1</a:t>
            </a:r>
            <a:endParaRPr sz="1600" dirty="0">
              <a:solidFill>
                <a:schemeClr val="accent1">
                  <a:lumMod val="75000"/>
                </a:schemeClr>
              </a:solidFill>
              <a:ea typeface="Calibri"/>
              <a:cs typeface="Segoe UI" panose="020B0502040204020203" pitchFamily="34" charset="0"/>
              <a:sym typeface="Calibri"/>
            </a:endParaRPr>
          </a:p>
        </p:txBody>
      </p:sp>
      <p:sp>
        <p:nvSpPr>
          <p:cNvPr id="107" name="TextBox 106">
            <a:extLst>
              <a:ext uri="{FF2B5EF4-FFF2-40B4-BE49-F238E27FC236}">
                <a16:creationId xmlns:a16="http://schemas.microsoft.com/office/drawing/2014/main" id="{6CF5797F-7D88-AB1B-6664-2FF31DD6F836}"/>
              </a:ext>
            </a:extLst>
          </p:cNvPr>
          <p:cNvSpPr txBox="1"/>
          <p:nvPr/>
        </p:nvSpPr>
        <p:spPr>
          <a:xfrm>
            <a:off x="6539640" y="3306607"/>
            <a:ext cx="1750800" cy="307777"/>
          </a:xfrm>
          <a:prstGeom prst="rect">
            <a:avLst/>
          </a:prstGeom>
          <a:noFill/>
        </p:spPr>
        <p:txBody>
          <a:bodyPr wrap="none" rtlCol="0">
            <a:spAutoFit/>
          </a:bodyPr>
          <a:lstStyle/>
          <a:p>
            <a:r>
              <a:rPr lang="en-US" sz="1400" b="1" dirty="0">
                <a:solidFill>
                  <a:schemeClr val="accent6"/>
                </a:solidFill>
              </a:rPr>
              <a:t>Runtime look-up</a:t>
            </a:r>
          </a:p>
        </p:txBody>
      </p:sp>
      <p:cxnSp>
        <p:nvCxnSpPr>
          <p:cNvPr id="129" name="Straight Arrow Connector 128">
            <a:extLst>
              <a:ext uri="{FF2B5EF4-FFF2-40B4-BE49-F238E27FC236}">
                <a16:creationId xmlns:a16="http://schemas.microsoft.com/office/drawing/2014/main" id="{3909315A-109E-2F0C-8ED7-297000AD3F29}"/>
              </a:ext>
            </a:extLst>
          </p:cNvPr>
          <p:cNvCxnSpPr>
            <a:cxnSpLocks/>
            <a:stCxn id="132" idx="0"/>
            <a:endCxn id="138" idx="1"/>
          </p:cNvCxnSpPr>
          <p:nvPr/>
        </p:nvCxnSpPr>
        <p:spPr>
          <a:xfrm flipV="1">
            <a:off x="8826574" y="4111473"/>
            <a:ext cx="362206" cy="724586"/>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Elbow Connector 130">
            <a:extLst>
              <a:ext uri="{FF2B5EF4-FFF2-40B4-BE49-F238E27FC236}">
                <a16:creationId xmlns:a16="http://schemas.microsoft.com/office/drawing/2014/main" id="{D082B3A7-21FF-AC74-549C-4650F24CC5D2}"/>
              </a:ext>
            </a:extLst>
          </p:cNvPr>
          <p:cNvCxnSpPr>
            <a:cxnSpLocks/>
            <a:stCxn id="136" idx="2"/>
            <a:endCxn id="138" idx="0"/>
          </p:cNvCxnSpPr>
          <p:nvPr/>
        </p:nvCxnSpPr>
        <p:spPr>
          <a:xfrm rot="16200000" flipH="1">
            <a:off x="7467381" y="1881815"/>
            <a:ext cx="370228" cy="3542734"/>
          </a:xfrm>
          <a:prstGeom prst="bentConnector3">
            <a:avLst>
              <a:gd name="adj1" fmla="val 50000"/>
            </a:avLst>
          </a:prstGeom>
          <a:ln w="28575">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32" name="Rounded Rectangle 131">
            <a:extLst>
              <a:ext uri="{FF2B5EF4-FFF2-40B4-BE49-F238E27FC236}">
                <a16:creationId xmlns:a16="http://schemas.microsoft.com/office/drawing/2014/main" id="{126FCA49-99C0-5F83-0F06-7008A31CAFA9}"/>
              </a:ext>
            </a:extLst>
          </p:cNvPr>
          <p:cNvSpPr/>
          <p:nvPr/>
        </p:nvSpPr>
        <p:spPr>
          <a:xfrm>
            <a:off x="8155222" y="4836059"/>
            <a:ext cx="1342704" cy="546352"/>
          </a:xfrm>
          <a:prstGeom prst="roundRect">
            <a:avLst/>
          </a:prstGeom>
          <a:solidFill>
            <a:schemeClr val="accent6">
              <a:lumMod val="75000"/>
              <a:alpha val="70196"/>
            </a:schemeClr>
          </a:solidFill>
          <a:ln w="28575">
            <a:solidFill>
              <a:schemeClr val="accent6"/>
            </a:solidFill>
            <a:prstDash val="dash"/>
            <a:extLst>
              <a:ext uri="{C807C97D-BFC1-408E-A445-0C87EB9F89A2}">
                <ask:lineSketchStyleProps xmlns:ask="http://schemas.microsoft.com/office/drawing/2018/sketchyshapes" sd="1219033472">
                  <a:custGeom>
                    <a:avLst/>
                    <a:gdLst>
                      <a:gd name="connsiteX0" fmla="*/ 0 w 2034205"/>
                      <a:gd name="connsiteY0" fmla="*/ 122878 h 737256"/>
                      <a:gd name="connsiteX1" fmla="*/ 122878 w 2034205"/>
                      <a:gd name="connsiteY1" fmla="*/ 0 h 737256"/>
                      <a:gd name="connsiteX2" fmla="*/ 736912 w 2034205"/>
                      <a:gd name="connsiteY2" fmla="*/ 0 h 737256"/>
                      <a:gd name="connsiteX3" fmla="*/ 1333062 w 2034205"/>
                      <a:gd name="connsiteY3" fmla="*/ 0 h 737256"/>
                      <a:gd name="connsiteX4" fmla="*/ 1911327 w 2034205"/>
                      <a:gd name="connsiteY4" fmla="*/ 0 h 737256"/>
                      <a:gd name="connsiteX5" fmla="*/ 2034205 w 2034205"/>
                      <a:gd name="connsiteY5" fmla="*/ 122878 h 737256"/>
                      <a:gd name="connsiteX6" fmla="*/ 2034205 w 2034205"/>
                      <a:gd name="connsiteY6" fmla="*/ 614378 h 737256"/>
                      <a:gd name="connsiteX7" fmla="*/ 1911327 w 2034205"/>
                      <a:gd name="connsiteY7" fmla="*/ 737256 h 737256"/>
                      <a:gd name="connsiteX8" fmla="*/ 1297293 w 2034205"/>
                      <a:gd name="connsiteY8" fmla="*/ 737256 h 737256"/>
                      <a:gd name="connsiteX9" fmla="*/ 754797 w 2034205"/>
                      <a:gd name="connsiteY9" fmla="*/ 737256 h 737256"/>
                      <a:gd name="connsiteX10" fmla="*/ 122878 w 2034205"/>
                      <a:gd name="connsiteY10" fmla="*/ 737256 h 737256"/>
                      <a:gd name="connsiteX11" fmla="*/ 0 w 2034205"/>
                      <a:gd name="connsiteY11" fmla="*/ 614378 h 737256"/>
                      <a:gd name="connsiteX12" fmla="*/ 0 w 2034205"/>
                      <a:gd name="connsiteY12" fmla="*/ 122878 h 73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4205" h="737256" fill="none" extrusionOk="0">
                        <a:moveTo>
                          <a:pt x="0" y="122878"/>
                        </a:moveTo>
                        <a:cubicBezTo>
                          <a:pt x="-8377" y="56390"/>
                          <a:pt x="44506" y="-7250"/>
                          <a:pt x="122878" y="0"/>
                        </a:cubicBezTo>
                        <a:cubicBezTo>
                          <a:pt x="338875" y="-67540"/>
                          <a:pt x="534673" y="69283"/>
                          <a:pt x="736912" y="0"/>
                        </a:cubicBezTo>
                        <a:cubicBezTo>
                          <a:pt x="939151" y="-69283"/>
                          <a:pt x="1178945" y="45690"/>
                          <a:pt x="1333062" y="0"/>
                        </a:cubicBezTo>
                        <a:cubicBezTo>
                          <a:pt x="1487179" y="-45690"/>
                          <a:pt x="1707317" y="55733"/>
                          <a:pt x="1911327" y="0"/>
                        </a:cubicBezTo>
                        <a:cubicBezTo>
                          <a:pt x="1974364" y="199"/>
                          <a:pt x="2039870" y="44802"/>
                          <a:pt x="2034205" y="122878"/>
                        </a:cubicBezTo>
                        <a:cubicBezTo>
                          <a:pt x="2079178" y="355722"/>
                          <a:pt x="2026358" y="468253"/>
                          <a:pt x="2034205" y="614378"/>
                        </a:cubicBezTo>
                        <a:cubicBezTo>
                          <a:pt x="2037015" y="687807"/>
                          <a:pt x="1972465" y="740803"/>
                          <a:pt x="1911327" y="737256"/>
                        </a:cubicBezTo>
                        <a:cubicBezTo>
                          <a:pt x="1659221" y="764214"/>
                          <a:pt x="1499174" y="734628"/>
                          <a:pt x="1297293" y="737256"/>
                        </a:cubicBezTo>
                        <a:cubicBezTo>
                          <a:pt x="1095412" y="739884"/>
                          <a:pt x="903079" y="702205"/>
                          <a:pt x="754797" y="737256"/>
                        </a:cubicBezTo>
                        <a:cubicBezTo>
                          <a:pt x="606515" y="772307"/>
                          <a:pt x="305525" y="730898"/>
                          <a:pt x="122878" y="737256"/>
                        </a:cubicBezTo>
                        <a:cubicBezTo>
                          <a:pt x="66209" y="741174"/>
                          <a:pt x="5694" y="701421"/>
                          <a:pt x="0" y="614378"/>
                        </a:cubicBezTo>
                        <a:cubicBezTo>
                          <a:pt x="-23927" y="483817"/>
                          <a:pt x="22508" y="358107"/>
                          <a:pt x="0" y="122878"/>
                        </a:cubicBezTo>
                        <a:close/>
                      </a:path>
                      <a:path w="2034205" h="737256" stroke="0" extrusionOk="0">
                        <a:moveTo>
                          <a:pt x="0" y="122878"/>
                        </a:moveTo>
                        <a:cubicBezTo>
                          <a:pt x="-9685" y="49040"/>
                          <a:pt x="45337" y="3632"/>
                          <a:pt x="122878" y="0"/>
                        </a:cubicBezTo>
                        <a:cubicBezTo>
                          <a:pt x="287913" y="-8406"/>
                          <a:pt x="482652" y="57974"/>
                          <a:pt x="754797" y="0"/>
                        </a:cubicBezTo>
                        <a:cubicBezTo>
                          <a:pt x="1026942" y="-57974"/>
                          <a:pt x="1164446" y="33508"/>
                          <a:pt x="1333062" y="0"/>
                        </a:cubicBezTo>
                        <a:cubicBezTo>
                          <a:pt x="1501678" y="-33508"/>
                          <a:pt x="1729697" y="15223"/>
                          <a:pt x="1911327" y="0"/>
                        </a:cubicBezTo>
                        <a:cubicBezTo>
                          <a:pt x="1977155" y="-6557"/>
                          <a:pt x="2034773" y="52911"/>
                          <a:pt x="2034205" y="122878"/>
                        </a:cubicBezTo>
                        <a:cubicBezTo>
                          <a:pt x="2066924" y="273438"/>
                          <a:pt x="1988906" y="404238"/>
                          <a:pt x="2034205" y="614378"/>
                        </a:cubicBezTo>
                        <a:cubicBezTo>
                          <a:pt x="2032341" y="664465"/>
                          <a:pt x="1978193" y="738642"/>
                          <a:pt x="1911327" y="737256"/>
                        </a:cubicBezTo>
                        <a:cubicBezTo>
                          <a:pt x="1671606" y="787660"/>
                          <a:pt x="1578740" y="691815"/>
                          <a:pt x="1350946" y="737256"/>
                        </a:cubicBezTo>
                        <a:cubicBezTo>
                          <a:pt x="1123152" y="782697"/>
                          <a:pt x="993190" y="712286"/>
                          <a:pt x="754797" y="737256"/>
                        </a:cubicBezTo>
                        <a:cubicBezTo>
                          <a:pt x="516404" y="762226"/>
                          <a:pt x="369413" y="697494"/>
                          <a:pt x="122878" y="737256"/>
                        </a:cubicBezTo>
                        <a:cubicBezTo>
                          <a:pt x="69451" y="722990"/>
                          <a:pt x="4601" y="679275"/>
                          <a:pt x="0" y="614378"/>
                        </a:cubicBezTo>
                        <a:cubicBezTo>
                          <a:pt x="-43681" y="455927"/>
                          <a:pt x="10721" y="315616"/>
                          <a:pt x="0" y="122878"/>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Offline compression</a:t>
            </a:r>
          </a:p>
        </p:txBody>
      </p:sp>
      <p:grpSp>
        <p:nvGrpSpPr>
          <p:cNvPr id="133" name="Google Shape;536;p12">
            <a:extLst>
              <a:ext uri="{FF2B5EF4-FFF2-40B4-BE49-F238E27FC236}">
                <a16:creationId xmlns:a16="http://schemas.microsoft.com/office/drawing/2014/main" id="{1D51BE39-0189-F719-3BD9-7E3E31A89B9A}"/>
              </a:ext>
            </a:extLst>
          </p:cNvPr>
          <p:cNvGrpSpPr/>
          <p:nvPr/>
        </p:nvGrpSpPr>
        <p:grpSpPr>
          <a:xfrm>
            <a:off x="9007677" y="3838297"/>
            <a:ext cx="2203662" cy="1073463"/>
            <a:chOff x="5833447" y="3776268"/>
            <a:chExt cx="3068290" cy="1286226"/>
          </a:xfrm>
        </p:grpSpPr>
        <p:pic>
          <p:nvPicPr>
            <p:cNvPr id="138" name="Google Shape;446;p12">
              <a:extLst>
                <a:ext uri="{FF2B5EF4-FFF2-40B4-BE49-F238E27FC236}">
                  <a16:creationId xmlns:a16="http://schemas.microsoft.com/office/drawing/2014/main" id="{CBB56B1D-231A-CEEF-4A6B-7E1CEF6801B3}"/>
                </a:ext>
              </a:extLst>
            </p:cNvPr>
            <p:cNvPicPr preferRelativeResize="0"/>
            <p:nvPr/>
          </p:nvPicPr>
          <p:blipFill rotWithShape="1">
            <a:blip r:embed="rId3">
              <a:alphaModFix amt="50000"/>
            </a:blip>
            <a:srcRect/>
            <a:stretch/>
          </p:blipFill>
          <p:spPr>
            <a:xfrm>
              <a:off x="6085606" y="3776268"/>
              <a:ext cx="654640" cy="654640"/>
            </a:xfrm>
            <a:prstGeom prst="rect">
              <a:avLst/>
            </a:prstGeom>
            <a:solidFill>
              <a:schemeClr val="bg1"/>
            </a:solidFill>
            <a:ln>
              <a:noFill/>
            </a:ln>
          </p:spPr>
        </p:pic>
        <p:sp>
          <p:nvSpPr>
            <p:cNvPr id="139" name="Google Shape;537;p12">
              <a:extLst>
                <a:ext uri="{FF2B5EF4-FFF2-40B4-BE49-F238E27FC236}">
                  <a16:creationId xmlns:a16="http://schemas.microsoft.com/office/drawing/2014/main" id="{8C4A983E-ACF8-ACA6-CDB1-208E22D2E986}"/>
                </a:ext>
              </a:extLst>
            </p:cNvPr>
            <p:cNvSpPr txBox="1"/>
            <p:nvPr/>
          </p:nvSpPr>
          <p:spPr>
            <a:xfrm>
              <a:off x="5833447" y="4236089"/>
              <a:ext cx="3068290" cy="826405"/>
            </a:xfrm>
            <a:prstGeom prst="rect">
              <a:avLst/>
            </a:prstGeom>
            <a:noFill/>
            <a:ln>
              <a:noFill/>
            </a:ln>
          </p:spPr>
          <p:txBody>
            <a:bodyPr spcFirstLastPara="1" wrap="square" lIns="102853" tIns="102853" rIns="102853" bIns="102853" anchor="ctr" anchorCtr="0">
              <a:noAutofit/>
            </a:bodyPr>
            <a:lstStyle/>
            <a:p>
              <a:r>
                <a:rPr lang="en-US" sz="1400" dirty="0">
                  <a:ea typeface="Calibri"/>
                  <a:cs typeface="Segoe UI" panose="020B0502040204020203" pitchFamily="34" charset="0"/>
                  <a:sym typeface="Calibri"/>
                </a:rPr>
                <a:t>Key-value store of binary vectors and variance</a:t>
              </a:r>
              <a:endParaRPr sz="1400" dirty="0">
                <a:ea typeface="Calibri"/>
                <a:cs typeface="Segoe UI" panose="020B0502040204020203" pitchFamily="34" charset="0"/>
                <a:sym typeface="Calibri"/>
              </a:endParaRPr>
            </a:p>
          </p:txBody>
        </p:sp>
      </p:grpSp>
      <p:sp>
        <p:nvSpPr>
          <p:cNvPr id="135" name="Google Shape;525;p12">
            <a:extLst>
              <a:ext uri="{FF2B5EF4-FFF2-40B4-BE49-F238E27FC236}">
                <a16:creationId xmlns:a16="http://schemas.microsoft.com/office/drawing/2014/main" id="{25293BED-8EF5-2F45-A102-24CE81A97B15}"/>
              </a:ext>
            </a:extLst>
          </p:cNvPr>
          <p:cNvSpPr/>
          <p:nvPr/>
        </p:nvSpPr>
        <p:spPr>
          <a:xfrm>
            <a:off x="5317086" y="2138337"/>
            <a:ext cx="1167514" cy="488415"/>
          </a:xfrm>
          <a:prstGeom prst="roundRect">
            <a:avLst>
              <a:gd name="adj" fmla="val 11729"/>
            </a:avLst>
          </a:prstGeom>
          <a:solidFill>
            <a:srgbClr val="B4C7E7">
              <a:alpha val="50196"/>
            </a:srgbClr>
          </a:solidFill>
          <a:ln w="28575">
            <a:noFill/>
            <a:prstDash val="solid"/>
            <a:extLst>
              <a:ext uri="{C807C97D-BFC1-408E-A445-0C87EB9F89A2}">
                <ask:lineSketchStyleProps xmlns:ask="http://schemas.microsoft.com/office/drawing/2018/sketchyshapes" sd="1219033472">
                  <a:custGeom>
                    <a:avLst/>
                    <a:gdLst>
                      <a:gd name="connsiteX0" fmla="*/ 0 w 2034205"/>
                      <a:gd name="connsiteY0" fmla="*/ 122878 h 737256"/>
                      <a:gd name="connsiteX1" fmla="*/ 122878 w 2034205"/>
                      <a:gd name="connsiteY1" fmla="*/ 0 h 737256"/>
                      <a:gd name="connsiteX2" fmla="*/ 736912 w 2034205"/>
                      <a:gd name="connsiteY2" fmla="*/ 0 h 737256"/>
                      <a:gd name="connsiteX3" fmla="*/ 1333062 w 2034205"/>
                      <a:gd name="connsiteY3" fmla="*/ 0 h 737256"/>
                      <a:gd name="connsiteX4" fmla="*/ 1911327 w 2034205"/>
                      <a:gd name="connsiteY4" fmla="*/ 0 h 737256"/>
                      <a:gd name="connsiteX5" fmla="*/ 2034205 w 2034205"/>
                      <a:gd name="connsiteY5" fmla="*/ 122878 h 737256"/>
                      <a:gd name="connsiteX6" fmla="*/ 2034205 w 2034205"/>
                      <a:gd name="connsiteY6" fmla="*/ 614378 h 737256"/>
                      <a:gd name="connsiteX7" fmla="*/ 1911327 w 2034205"/>
                      <a:gd name="connsiteY7" fmla="*/ 737256 h 737256"/>
                      <a:gd name="connsiteX8" fmla="*/ 1297293 w 2034205"/>
                      <a:gd name="connsiteY8" fmla="*/ 737256 h 737256"/>
                      <a:gd name="connsiteX9" fmla="*/ 754797 w 2034205"/>
                      <a:gd name="connsiteY9" fmla="*/ 737256 h 737256"/>
                      <a:gd name="connsiteX10" fmla="*/ 122878 w 2034205"/>
                      <a:gd name="connsiteY10" fmla="*/ 737256 h 737256"/>
                      <a:gd name="connsiteX11" fmla="*/ 0 w 2034205"/>
                      <a:gd name="connsiteY11" fmla="*/ 614378 h 737256"/>
                      <a:gd name="connsiteX12" fmla="*/ 0 w 2034205"/>
                      <a:gd name="connsiteY12" fmla="*/ 122878 h 73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4205" h="737256" fill="none" extrusionOk="0">
                        <a:moveTo>
                          <a:pt x="0" y="122878"/>
                        </a:moveTo>
                        <a:cubicBezTo>
                          <a:pt x="-8377" y="56390"/>
                          <a:pt x="44506" y="-7250"/>
                          <a:pt x="122878" y="0"/>
                        </a:cubicBezTo>
                        <a:cubicBezTo>
                          <a:pt x="338875" y="-67540"/>
                          <a:pt x="534673" y="69283"/>
                          <a:pt x="736912" y="0"/>
                        </a:cubicBezTo>
                        <a:cubicBezTo>
                          <a:pt x="939151" y="-69283"/>
                          <a:pt x="1178945" y="45690"/>
                          <a:pt x="1333062" y="0"/>
                        </a:cubicBezTo>
                        <a:cubicBezTo>
                          <a:pt x="1487179" y="-45690"/>
                          <a:pt x="1707317" y="55733"/>
                          <a:pt x="1911327" y="0"/>
                        </a:cubicBezTo>
                        <a:cubicBezTo>
                          <a:pt x="1974364" y="199"/>
                          <a:pt x="2039870" y="44802"/>
                          <a:pt x="2034205" y="122878"/>
                        </a:cubicBezTo>
                        <a:cubicBezTo>
                          <a:pt x="2079178" y="355722"/>
                          <a:pt x="2026358" y="468253"/>
                          <a:pt x="2034205" y="614378"/>
                        </a:cubicBezTo>
                        <a:cubicBezTo>
                          <a:pt x="2037015" y="687807"/>
                          <a:pt x="1972465" y="740803"/>
                          <a:pt x="1911327" y="737256"/>
                        </a:cubicBezTo>
                        <a:cubicBezTo>
                          <a:pt x="1659221" y="764214"/>
                          <a:pt x="1499174" y="734628"/>
                          <a:pt x="1297293" y="737256"/>
                        </a:cubicBezTo>
                        <a:cubicBezTo>
                          <a:pt x="1095412" y="739884"/>
                          <a:pt x="903079" y="702205"/>
                          <a:pt x="754797" y="737256"/>
                        </a:cubicBezTo>
                        <a:cubicBezTo>
                          <a:pt x="606515" y="772307"/>
                          <a:pt x="305525" y="730898"/>
                          <a:pt x="122878" y="737256"/>
                        </a:cubicBezTo>
                        <a:cubicBezTo>
                          <a:pt x="66209" y="741174"/>
                          <a:pt x="5694" y="701421"/>
                          <a:pt x="0" y="614378"/>
                        </a:cubicBezTo>
                        <a:cubicBezTo>
                          <a:pt x="-23927" y="483817"/>
                          <a:pt x="22508" y="358107"/>
                          <a:pt x="0" y="122878"/>
                        </a:cubicBezTo>
                        <a:close/>
                      </a:path>
                      <a:path w="2034205" h="737256" stroke="0" extrusionOk="0">
                        <a:moveTo>
                          <a:pt x="0" y="122878"/>
                        </a:moveTo>
                        <a:cubicBezTo>
                          <a:pt x="-9685" y="49040"/>
                          <a:pt x="45337" y="3632"/>
                          <a:pt x="122878" y="0"/>
                        </a:cubicBezTo>
                        <a:cubicBezTo>
                          <a:pt x="287913" y="-8406"/>
                          <a:pt x="482652" y="57974"/>
                          <a:pt x="754797" y="0"/>
                        </a:cubicBezTo>
                        <a:cubicBezTo>
                          <a:pt x="1026942" y="-57974"/>
                          <a:pt x="1164446" y="33508"/>
                          <a:pt x="1333062" y="0"/>
                        </a:cubicBezTo>
                        <a:cubicBezTo>
                          <a:pt x="1501678" y="-33508"/>
                          <a:pt x="1729697" y="15223"/>
                          <a:pt x="1911327" y="0"/>
                        </a:cubicBezTo>
                        <a:cubicBezTo>
                          <a:pt x="1977155" y="-6557"/>
                          <a:pt x="2034773" y="52911"/>
                          <a:pt x="2034205" y="122878"/>
                        </a:cubicBezTo>
                        <a:cubicBezTo>
                          <a:pt x="2066924" y="273438"/>
                          <a:pt x="1988906" y="404238"/>
                          <a:pt x="2034205" y="614378"/>
                        </a:cubicBezTo>
                        <a:cubicBezTo>
                          <a:pt x="2032341" y="664465"/>
                          <a:pt x="1978193" y="738642"/>
                          <a:pt x="1911327" y="737256"/>
                        </a:cubicBezTo>
                        <a:cubicBezTo>
                          <a:pt x="1671606" y="787660"/>
                          <a:pt x="1578740" y="691815"/>
                          <a:pt x="1350946" y="737256"/>
                        </a:cubicBezTo>
                        <a:cubicBezTo>
                          <a:pt x="1123152" y="782697"/>
                          <a:pt x="993190" y="712286"/>
                          <a:pt x="754797" y="737256"/>
                        </a:cubicBezTo>
                        <a:cubicBezTo>
                          <a:pt x="516404" y="762226"/>
                          <a:pt x="369413" y="697494"/>
                          <a:pt x="122878" y="737256"/>
                        </a:cubicBezTo>
                        <a:cubicBezTo>
                          <a:pt x="69451" y="722990"/>
                          <a:pt x="4601" y="679275"/>
                          <a:pt x="0" y="614378"/>
                        </a:cubicBezTo>
                        <a:cubicBezTo>
                          <a:pt x="-43681" y="455927"/>
                          <a:pt x="10721" y="315616"/>
                          <a:pt x="0" y="122878"/>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1">
                    <a:lumMod val="75000"/>
                  </a:schemeClr>
                </a:solidFill>
              </a:rPr>
              <a:t>Transformer block</a:t>
            </a:r>
          </a:p>
        </p:txBody>
      </p:sp>
      <p:sp>
        <p:nvSpPr>
          <p:cNvPr id="136" name="Google Shape;525;p12">
            <a:extLst>
              <a:ext uri="{FF2B5EF4-FFF2-40B4-BE49-F238E27FC236}">
                <a16:creationId xmlns:a16="http://schemas.microsoft.com/office/drawing/2014/main" id="{58A9419B-9F3F-935B-26CD-9028EBEE178C}"/>
              </a:ext>
            </a:extLst>
          </p:cNvPr>
          <p:cNvSpPr/>
          <p:nvPr/>
        </p:nvSpPr>
        <p:spPr>
          <a:xfrm>
            <a:off x="5297371" y="2979653"/>
            <a:ext cx="1167514" cy="488415"/>
          </a:xfrm>
          <a:prstGeom prst="roundRect">
            <a:avLst>
              <a:gd name="adj" fmla="val 11729"/>
            </a:avLst>
          </a:prstGeom>
          <a:solidFill>
            <a:srgbClr val="B4C7E7">
              <a:alpha val="50196"/>
            </a:srgbClr>
          </a:solidFill>
          <a:ln w="28575">
            <a:noFill/>
            <a:prstDash val="solid"/>
            <a:extLst>
              <a:ext uri="{C807C97D-BFC1-408E-A445-0C87EB9F89A2}">
                <ask:lineSketchStyleProps xmlns:ask="http://schemas.microsoft.com/office/drawing/2018/sketchyshapes" sd="1219033472">
                  <a:custGeom>
                    <a:avLst/>
                    <a:gdLst>
                      <a:gd name="connsiteX0" fmla="*/ 0 w 2034205"/>
                      <a:gd name="connsiteY0" fmla="*/ 122878 h 737256"/>
                      <a:gd name="connsiteX1" fmla="*/ 122878 w 2034205"/>
                      <a:gd name="connsiteY1" fmla="*/ 0 h 737256"/>
                      <a:gd name="connsiteX2" fmla="*/ 736912 w 2034205"/>
                      <a:gd name="connsiteY2" fmla="*/ 0 h 737256"/>
                      <a:gd name="connsiteX3" fmla="*/ 1333062 w 2034205"/>
                      <a:gd name="connsiteY3" fmla="*/ 0 h 737256"/>
                      <a:gd name="connsiteX4" fmla="*/ 1911327 w 2034205"/>
                      <a:gd name="connsiteY4" fmla="*/ 0 h 737256"/>
                      <a:gd name="connsiteX5" fmla="*/ 2034205 w 2034205"/>
                      <a:gd name="connsiteY5" fmla="*/ 122878 h 737256"/>
                      <a:gd name="connsiteX6" fmla="*/ 2034205 w 2034205"/>
                      <a:gd name="connsiteY6" fmla="*/ 614378 h 737256"/>
                      <a:gd name="connsiteX7" fmla="*/ 1911327 w 2034205"/>
                      <a:gd name="connsiteY7" fmla="*/ 737256 h 737256"/>
                      <a:gd name="connsiteX8" fmla="*/ 1297293 w 2034205"/>
                      <a:gd name="connsiteY8" fmla="*/ 737256 h 737256"/>
                      <a:gd name="connsiteX9" fmla="*/ 754797 w 2034205"/>
                      <a:gd name="connsiteY9" fmla="*/ 737256 h 737256"/>
                      <a:gd name="connsiteX10" fmla="*/ 122878 w 2034205"/>
                      <a:gd name="connsiteY10" fmla="*/ 737256 h 737256"/>
                      <a:gd name="connsiteX11" fmla="*/ 0 w 2034205"/>
                      <a:gd name="connsiteY11" fmla="*/ 614378 h 737256"/>
                      <a:gd name="connsiteX12" fmla="*/ 0 w 2034205"/>
                      <a:gd name="connsiteY12" fmla="*/ 122878 h 73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4205" h="737256" fill="none" extrusionOk="0">
                        <a:moveTo>
                          <a:pt x="0" y="122878"/>
                        </a:moveTo>
                        <a:cubicBezTo>
                          <a:pt x="-8377" y="56390"/>
                          <a:pt x="44506" y="-7250"/>
                          <a:pt x="122878" y="0"/>
                        </a:cubicBezTo>
                        <a:cubicBezTo>
                          <a:pt x="338875" y="-67540"/>
                          <a:pt x="534673" y="69283"/>
                          <a:pt x="736912" y="0"/>
                        </a:cubicBezTo>
                        <a:cubicBezTo>
                          <a:pt x="939151" y="-69283"/>
                          <a:pt x="1178945" y="45690"/>
                          <a:pt x="1333062" y="0"/>
                        </a:cubicBezTo>
                        <a:cubicBezTo>
                          <a:pt x="1487179" y="-45690"/>
                          <a:pt x="1707317" y="55733"/>
                          <a:pt x="1911327" y="0"/>
                        </a:cubicBezTo>
                        <a:cubicBezTo>
                          <a:pt x="1974364" y="199"/>
                          <a:pt x="2039870" y="44802"/>
                          <a:pt x="2034205" y="122878"/>
                        </a:cubicBezTo>
                        <a:cubicBezTo>
                          <a:pt x="2079178" y="355722"/>
                          <a:pt x="2026358" y="468253"/>
                          <a:pt x="2034205" y="614378"/>
                        </a:cubicBezTo>
                        <a:cubicBezTo>
                          <a:pt x="2037015" y="687807"/>
                          <a:pt x="1972465" y="740803"/>
                          <a:pt x="1911327" y="737256"/>
                        </a:cubicBezTo>
                        <a:cubicBezTo>
                          <a:pt x="1659221" y="764214"/>
                          <a:pt x="1499174" y="734628"/>
                          <a:pt x="1297293" y="737256"/>
                        </a:cubicBezTo>
                        <a:cubicBezTo>
                          <a:pt x="1095412" y="739884"/>
                          <a:pt x="903079" y="702205"/>
                          <a:pt x="754797" y="737256"/>
                        </a:cubicBezTo>
                        <a:cubicBezTo>
                          <a:pt x="606515" y="772307"/>
                          <a:pt x="305525" y="730898"/>
                          <a:pt x="122878" y="737256"/>
                        </a:cubicBezTo>
                        <a:cubicBezTo>
                          <a:pt x="66209" y="741174"/>
                          <a:pt x="5694" y="701421"/>
                          <a:pt x="0" y="614378"/>
                        </a:cubicBezTo>
                        <a:cubicBezTo>
                          <a:pt x="-23927" y="483817"/>
                          <a:pt x="22508" y="358107"/>
                          <a:pt x="0" y="122878"/>
                        </a:cubicBezTo>
                        <a:close/>
                      </a:path>
                      <a:path w="2034205" h="737256" stroke="0" extrusionOk="0">
                        <a:moveTo>
                          <a:pt x="0" y="122878"/>
                        </a:moveTo>
                        <a:cubicBezTo>
                          <a:pt x="-9685" y="49040"/>
                          <a:pt x="45337" y="3632"/>
                          <a:pt x="122878" y="0"/>
                        </a:cubicBezTo>
                        <a:cubicBezTo>
                          <a:pt x="287913" y="-8406"/>
                          <a:pt x="482652" y="57974"/>
                          <a:pt x="754797" y="0"/>
                        </a:cubicBezTo>
                        <a:cubicBezTo>
                          <a:pt x="1026942" y="-57974"/>
                          <a:pt x="1164446" y="33508"/>
                          <a:pt x="1333062" y="0"/>
                        </a:cubicBezTo>
                        <a:cubicBezTo>
                          <a:pt x="1501678" y="-33508"/>
                          <a:pt x="1729697" y="15223"/>
                          <a:pt x="1911327" y="0"/>
                        </a:cubicBezTo>
                        <a:cubicBezTo>
                          <a:pt x="1977155" y="-6557"/>
                          <a:pt x="2034773" y="52911"/>
                          <a:pt x="2034205" y="122878"/>
                        </a:cubicBezTo>
                        <a:cubicBezTo>
                          <a:pt x="2066924" y="273438"/>
                          <a:pt x="1988906" y="404238"/>
                          <a:pt x="2034205" y="614378"/>
                        </a:cubicBezTo>
                        <a:cubicBezTo>
                          <a:pt x="2032341" y="664465"/>
                          <a:pt x="1978193" y="738642"/>
                          <a:pt x="1911327" y="737256"/>
                        </a:cubicBezTo>
                        <a:cubicBezTo>
                          <a:pt x="1671606" y="787660"/>
                          <a:pt x="1578740" y="691815"/>
                          <a:pt x="1350946" y="737256"/>
                        </a:cubicBezTo>
                        <a:cubicBezTo>
                          <a:pt x="1123152" y="782697"/>
                          <a:pt x="993190" y="712286"/>
                          <a:pt x="754797" y="737256"/>
                        </a:cubicBezTo>
                        <a:cubicBezTo>
                          <a:pt x="516404" y="762226"/>
                          <a:pt x="369413" y="697494"/>
                          <a:pt x="122878" y="737256"/>
                        </a:cubicBezTo>
                        <a:cubicBezTo>
                          <a:pt x="69451" y="722990"/>
                          <a:pt x="4601" y="679275"/>
                          <a:pt x="0" y="614378"/>
                        </a:cubicBezTo>
                        <a:cubicBezTo>
                          <a:pt x="-43681" y="455927"/>
                          <a:pt x="10721" y="315616"/>
                          <a:pt x="0" y="122878"/>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1">
                    <a:lumMod val="75000"/>
                  </a:schemeClr>
                </a:solidFill>
              </a:rPr>
              <a:t>Transformer block</a:t>
            </a:r>
          </a:p>
        </p:txBody>
      </p:sp>
      <p:cxnSp>
        <p:nvCxnSpPr>
          <p:cNvPr id="137" name="Curved Connector 136">
            <a:extLst>
              <a:ext uri="{FF2B5EF4-FFF2-40B4-BE49-F238E27FC236}">
                <a16:creationId xmlns:a16="http://schemas.microsoft.com/office/drawing/2014/main" id="{368E625E-BCEE-0315-4EC2-93ABBD692A02}"/>
              </a:ext>
            </a:extLst>
          </p:cNvPr>
          <p:cNvCxnSpPr>
            <a:cxnSpLocks/>
            <a:stCxn id="96" idx="3"/>
            <a:endCxn id="132" idx="1"/>
          </p:cNvCxnSpPr>
          <p:nvPr/>
        </p:nvCxnSpPr>
        <p:spPr>
          <a:xfrm>
            <a:off x="6839672" y="3901851"/>
            <a:ext cx="1315550" cy="1207384"/>
          </a:xfrm>
          <a:prstGeom prst="curvedConnector3">
            <a:avLst>
              <a:gd name="adj1" fmla="val 50000"/>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83" name="Rounded Rectangle 182">
            <a:extLst>
              <a:ext uri="{FF2B5EF4-FFF2-40B4-BE49-F238E27FC236}">
                <a16:creationId xmlns:a16="http://schemas.microsoft.com/office/drawing/2014/main" id="{5A4F74CF-8817-FC34-8262-37769FE28B68}"/>
              </a:ext>
            </a:extLst>
          </p:cNvPr>
          <p:cNvSpPr/>
          <p:nvPr/>
        </p:nvSpPr>
        <p:spPr>
          <a:xfrm>
            <a:off x="574794" y="3777470"/>
            <a:ext cx="6421334" cy="1829422"/>
          </a:xfrm>
          <a:prstGeom prst="roundRect">
            <a:avLst/>
          </a:prstGeom>
          <a:noFill/>
          <a:ln w="28575">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3BC16BF2-9F2F-2868-25FF-E32273E0380E}"/>
              </a:ext>
            </a:extLst>
          </p:cNvPr>
          <p:cNvSpPr txBox="1"/>
          <p:nvPr/>
        </p:nvSpPr>
        <p:spPr>
          <a:xfrm>
            <a:off x="722447" y="4067595"/>
            <a:ext cx="3739433" cy="646331"/>
          </a:xfrm>
          <a:prstGeom prst="rect">
            <a:avLst/>
          </a:prstGeom>
          <a:noFill/>
        </p:spPr>
        <p:txBody>
          <a:bodyPr wrap="square" rtlCol="0">
            <a:spAutoFit/>
          </a:bodyPr>
          <a:lstStyle/>
          <a:p>
            <a:r>
              <a:rPr lang="en-US" dirty="0"/>
              <a:t>Decomposing query and passage encoding in the lower layers </a:t>
            </a:r>
          </a:p>
        </p:txBody>
      </p:sp>
      <p:sp>
        <p:nvSpPr>
          <p:cNvPr id="185" name="TextBox 184">
            <a:extLst>
              <a:ext uri="{FF2B5EF4-FFF2-40B4-BE49-F238E27FC236}">
                <a16:creationId xmlns:a16="http://schemas.microsoft.com/office/drawing/2014/main" id="{EDDB1C52-066C-A049-0DE4-68D12F4CBF18}"/>
              </a:ext>
            </a:extLst>
          </p:cNvPr>
          <p:cNvSpPr txBox="1"/>
          <p:nvPr/>
        </p:nvSpPr>
        <p:spPr>
          <a:xfrm>
            <a:off x="542592" y="4874771"/>
            <a:ext cx="3572843" cy="646331"/>
          </a:xfrm>
          <a:prstGeom prst="rect">
            <a:avLst/>
          </a:prstGeom>
          <a:noFill/>
        </p:spPr>
        <p:txBody>
          <a:bodyPr wrap="square" rtlCol="0">
            <a:spAutoFit/>
          </a:bodyPr>
          <a:lstStyle/>
          <a:p>
            <a:pPr algn="ctr"/>
            <a:r>
              <a:rPr lang="en-US" dirty="0" err="1"/>
              <a:t>DeFormer</a:t>
            </a:r>
            <a:r>
              <a:rPr lang="en-US" dirty="0"/>
              <a:t> </a:t>
            </a:r>
          </a:p>
          <a:p>
            <a:pPr algn="ctr"/>
            <a:r>
              <a:rPr lang="en-US" dirty="0"/>
              <a:t>(ACL 2020, Q. Cao et, al)</a:t>
            </a:r>
          </a:p>
        </p:txBody>
      </p:sp>
      <p:sp>
        <p:nvSpPr>
          <p:cNvPr id="3" name="Footer Placeholder 2">
            <a:extLst>
              <a:ext uri="{FF2B5EF4-FFF2-40B4-BE49-F238E27FC236}">
                <a16:creationId xmlns:a16="http://schemas.microsoft.com/office/drawing/2014/main" id="{434B2627-0082-E3EE-6DC8-24A9332E8D45}"/>
              </a:ext>
            </a:extLst>
          </p:cNvPr>
          <p:cNvSpPr>
            <a:spLocks noGrp="1"/>
          </p:cNvSpPr>
          <p:nvPr>
            <p:ph type="ftr" sz="quarter" idx="11"/>
          </p:nvPr>
        </p:nvSpPr>
        <p:spPr/>
        <p:txBody>
          <a:bodyPr/>
          <a:lstStyle/>
          <a:p>
            <a:r>
              <a:rPr lang="en-US"/>
              <a:t>BTR, ICLR2024</a:t>
            </a:r>
            <a:endParaRPr lang="en-US" dirty="0"/>
          </a:p>
        </p:txBody>
      </p:sp>
    </p:spTree>
    <p:extLst>
      <p:ext uri="{BB962C8B-B14F-4D97-AF65-F5344CB8AC3E}">
        <p14:creationId xmlns:p14="http://schemas.microsoft.com/office/powerpoint/2010/main" val="102789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
                                        </p:tgtEl>
                                        <p:attrNameLst>
                                          <p:attrName>style.visibility</p:attrName>
                                        </p:attrNameLst>
                                      </p:cBhvr>
                                      <p:to>
                                        <p:strVal val="visible"/>
                                      </p:to>
                                    </p:set>
                                    <p:animEffect transition="in" filter="blinds(horizontal)">
                                      <p:cBhvr>
                                        <p:cTn id="7" dur="500"/>
                                        <p:tgtEl>
                                          <p:spTgt spid="18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5"/>
                                        </p:tgtEl>
                                        <p:attrNameLst>
                                          <p:attrName>style.visibility</p:attrName>
                                        </p:attrNameLst>
                                      </p:cBhvr>
                                      <p:to>
                                        <p:strVal val="visible"/>
                                      </p:to>
                                    </p:set>
                                    <p:animEffect transition="in" filter="blinds(horizontal)">
                                      <p:cBhvr>
                                        <p:cTn id="10" dur="500"/>
                                        <p:tgtEl>
                                          <p:spTgt spid="18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83"/>
                                        </p:tgtEl>
                                        <p:attrNameLst>
                                          <p:attrName>style.visibility</p:attrName>
                                        </p:attrNameLst>
                                      </p:cBhvr>
                                      <p:to>
                                        <p:strVal val="visible"/>
                                      </p:to>
                                    </p:set>
                                    <p:animEffect transition="in" filter="blinds(horizontal)">
                                      <p:cBhvr>
                                        <p:cTn id="13" dur="500"/>
                                        <p:tgtEl>
                                          <p:spTgt spid="18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9"/>
                                        </p:tgtEl>
                                        <p:attrNameLst>
                                          <p:attrName>style.visibility</p:attrName>
                                        </p:attrNameLst>
                                      </p:cBhvr>
                                      <p:to>
                                        <p:strVal val="visible"/>
                                      </p:to>
                                    </p:set>
                                    <p:animEffect transition="in" filter="blinds(horizontal)">
                                      <p:cBhvr>
                                        <p:cTn id="18" dur="500"/>
                                        <p:tgtEl>
                                          <p:spTgt spid="79"/>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blinds(horizontal)">
                                      <p:cBhvr>
                                        <p:cTn id="21" dur="500"/>
                                        <p:tgtEl>
                                          <p:spTgt spid="9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96"/>
                                        </p:tgtEl>
                                        <p:attrNameLst>
                                          <p:attrName>style.visibility</p:attrName>
                                        </p:attrNameLst>
                                      </p:cBhvr>
                                      <p:to>
                                        <p:strVal val="visible"/>
                                      </p:to>
                                    </p:set>
                                    <p:animEffect transition="in" filter="blinds(horizontal)">
                                      <p:cBhvr>
                                        <p:cTn id="26" dur="500"/>
                                        <p:tgtEl>
                                          <p:spTgt spid="96"/>
                                        </p:tgtEl>
                                      </p:cBhvr>
                                    </p:animEffect>
                                  </p:childTnLst>
                                </p:cTn>
                              </p:par>
                              <p:par>
                                <p:cTn id="27" presetID="3" presetClass="entr" presetSubtype="10" fill="hold" nodeType="withEffect">
                                  <p:stCondLst>
                                    <p:cond delay="0"/>
                                  </p:stCondLst>
                                  <p:childTnLst>
                                    <p:set>
                                      <p:cBhvr>
                                        <p:cTn id="28" dur="1" fill="hold">
                                          <p:stCondLst>
                                            <p:cond delay="0"/>
                                          </p:stCondLst>
                                        </p:cTn>
                                        <p:tgtEl>
                                          <p:spTgt spid="97"/>
                                        </p:tgtEl>
                                        <p:attrNameLst>
                                          <p:attrName>style.visibility</p:attrName>
                                        </p:attrNameLst>
                                      </p:cBhvr>
                                      <p:to>
                                        <p:strVal val="visible"/>
                                      </p:to>
                                    </p:set>
                                    <p:animEffect transition="in" filter="blinds(horizontal)">
                                      <p:cBhvr>
                                        <p:cTn id="29" dur="500"/>
                                        <p:tgtEl>
                                          <p:spTgt spid="97"/>
                                        </p:tgtEl>
                                      </p:cBhvr>
                                    </p:animEffect>
                                  </p:childTnLst>
                                </p:cTn>
                              </p:par>
                            </p:childTnLst>
                          </p:cTn>
                        </p:par>
                        <p:par>
                          <p:cTn id="30" fill="hold">
                            <p:stCondLst>
                              <p:cond delay="500"/>
                            </p:stCondLst>
                            <p:childTnLst>
                              <p:par>
                                <p:cTn id="31" presetID="9" presetClass="entr" presetSubtype="0" fill="hold" grpId="0" nodeType="after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dissolve">
                                      <p:cBhvr>
                                        <p:cTn id="33" dur="500"/>
                                        <p:tgtEl>
                                          <p:spTgt spid="132"/>
                                        </p:tgtEl>
                                      </p:cBhvr>
                                    </p:animEffect>
                                  </p:childTnLst>
                                </p:cTn>
                              </p:par>
                              <p:par>
                                <p:cTn id="34" presetID="9" presetClass="entr" presetSubtype="0" fill="hold" nodeType="withEffect">
                                  <p:stCondLst>
                                    <p:cond delay="0"/>
                                  </p:stCondLst>
                                  <p:childTnLst>
                                    <p:set>
                                      <p:cBhvr>
                                        <p:cTn id="35" dur="1" fill="hold">
                                          <p:stCondLst>
                                            <p:cond delay="0"/>
                                          </p:stCondLst>
                                        </p:cTn>
                                        <p:tgtEl>
                                          <p:spTgt spid="137"/>
                                        </p:tgtEl>
                                        <p:attrNameLst>
                                          <p:attrName>style.visibility</p:attrName>
                                        </p:attrNameLst>
                                      </p:cBhvr>
                                      <p:to>
                                        <p:strVal val="visible"/>
                                      </p:to>
                                    </p:set>
                                    <p:animEffect transition="in" filter="dissolve">
                                      <p:cBhvr>
                                        <p:cTn id="36" dur="500"/>
                                        <p:tgtEl>
                                          <p:spTgt spid="137"/>
                                        </p:tgtEl>
                                      </p:cBhvr>
                                    </p:animEffect>
                                  </p:childTnLst>
                                </p:cTn>
                              </p:par>
                              <p:par>
                                <p:cTn id="37" presetID="9" presetClass="entr" presetSubtype="0" fill="hold"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dissolve">
                                      <p:cBhvr>
                                        <p:cTn id="39" dur="500"/>
                                        <p:tgtEl>
                                          <p:spTgt spid="129"/>
                                        </p:tgtEl>
                                      </p:cBhvr>
                                    </p:animEffect>
                                  </p:childTnLst>
                                </p:cTn>
                              </p:par>
                              <p:par>
                                <p:cTn id="40" presetID="9" presetClass="entr" presetSubtype="0" fill="hold" nodeType="withEffect">
                                  <p:stCondLst>
                                    <p:cond delay="0"/>
                                  </p:stCondLst>
                                  <p:childTnLst>
                                    <p:set>
                                      <p:cBhvr>
                                        <p:cTn id="41" dur="1" fill="hold">
                                          <p:stCondLst>
                                            <p:cond delay="0"/>
                                          </p:stCondLst>
                                        </p:cTn>
                                        <p:tgtEl>
                                          <p:spTgt spid="133"/>
                                        </p:tgtEl>
                                        <p:attrNameLst>
                                          <p:attrName>style.visibility</p:attrName>
                                        </p:attrNameLst>
                                      </p:cBhvr>
                                      <p:to>
                                        <p:strVal val="visible"/>
                                      </p:to>
                                    </p:set>
                                    <p:animEffect transition="in" filter="dissolve">
                                      <p:cBhvr>
                                        <p:cTn id="42" dur="500"/>
                                        <p:tgtEl>
                                          <p:spTgt spid="133"/>
                                        </p:tgtEl>
                                      </p:cBhvr>
                                    </p:animEffect>
                                  </p:childTnLst>
                                </p:cTn>
                              </p:par>
                            </p:childTnLst>
                          </p:cTn>
                        </p:par>
                        <p:par>
                          <p:cTn id="43" fill="hold">
                            <p:stCondLst>
                              <p:cond delay="1000"/>
                            </p:stCondLst>
                            <p:childTnLst>
                              <p:par>
                                <p:cTn id="44" presetID="9" presetClass="entr" presetSubtype="0" fill="hold" nodeType="afterEffect">
                                  <p:stCondLst>
                                    <p:cond delay="0"/>
                                  </p:stCondLst>
                                  <p:childTnLst>
                                    <p:set>
                                      <p:cBhvr>
                                        <p:cTn id="45" dur="1" fill="hold">
                                          <p:stCondLst>
                                            <p:cond delay="0"/>
                                          </p:stCondLst>
                                        </p:cTn>
                                        <p:tgtEl>
                                          <p:spTgt spid="131"/>
                                        </p:tgtEl>
                                        <p:attrNameLst>
                                          <p:attrName>style.visibility</p:attrName>
                                        </p:attrNameLst>
                                      </p:cBhvr>
                                      <p:to>
                                        <p:strVal val="visible"/>
                                      </p:to>
                                    </p:set>
                                    <p:animEffect transition="in" filter="dissolve">
                                      <p:cBhvr>
                                        <p:cTn id="46" dur="500"/>
                                        <p:tgtEl>
                                          <p:spTgt spid="131"/>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07"/>
                                        </p:tgtEl>
                                        <p:attrNameLst>
                                          <p:attrName>style.visibility</p:attrName>
                                        </p:attrNameLst>
                                      </p:cBhvr>
                                      <p:to>
                                        <p:strVal val="visible"/>
                                      </p:to>
                                    </p:set>
                                    <p:animEffect transition="in" filter="dissolve">
                                      <p:cBhvr>
                                        <p:cTn id="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96" grpId="0" animBg="1"/>
      <p:bldP spid="98" grpId="0"/>
      <p:bldP spid="107" grpId="0"/>
      <p:bldP spid="132" grpId="0" animBg="1"/>
      <p:bldP spid="183" grpId="0" animBg="1"/>
      <p:bldP spid="184" grpId="0"/>
      <p:bldP spid="18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28E55-5326-42A1-C95A-C0C91FA54CF3}"/>
              </a:ext>
            </a:extLst>
          </p:cNvPr>
          <p:cNvSpPr>
            <a:spLocks noGrp="1"/>
          </p:cNvSpPr>
          <p:nvPr>
            <p:ph type="title"/>
          </p:nvPr>
        </p:nvSpPr>
        <p:spPr/>
        <p:txBody>
          <a:bodyPr>
            <a:normAutofit/>
          </a:bodyPr>
          <a:lstStyle/>
          <a:p>
            <a:r>
              <a:rPr lang="en-US" dirty="0"/>
              <a:t>Calibrated binarization</a:t>
            </a:r>
          </a:p>
        </p:txBody>
      </p:sp>
      <p:sp>
        <p:nvSpPr>
          <p:cNvPr id="4" name="Slide Number Placeholder 3">
            <a:extLst>
              <a:ext uri="{FF2B5EF4-FFF2-40B4-BE49-F238E27FC236}">
                <a16:creationId xmlns:a16="http://schemas.microsoft.com/office/drawing/2014/main" id="{E7C2ADAD-1D9E-44DB-BB5D-7A8C23E12EFF}"/>
              </a:ext>
            </a:extLst>
          </p:cNvPr>
          <p:cNvSpPr>
            <a:spLocks noGrp="1"/>
          </p:cNvSpPr>
          <p:nvPr>
            <p:ph type="sldNum" sz="quarter" idx="12"/>
          </p:nvPr>
        </p:nvSpPr>
        <p:spPr/>
        <p:txBody>
          <a:bodyPr/>
          <a:lstStyle/>
          <a:p>
            <a:fld id="{31956DAD-D1DD-664D-8094-2A95DFD5A69C}" type="slidenum">
              <a:rPr lang="en-US" smtClean="0"/>
              <a:t>6</a:t>
            </a:fld>
            <a:endParaRPr lang="en-US"/>
          </a:p>
        </p:txBody>
      </p:sp>
      <p:sp>
        <p:nvSpPr>
          <p:cNvPr id="79" name="Rounded Rectangle 78">
            <a:extLst>
              <a:ext uri="{FF2B5EF4-FFF2-40B4-BE49-F238E27FC236}">
                <a16:creationId xmlns:a16="http://schemas.microsoft.com/office/drawing/2014/main" id="{1E78EF88-8E25-4C58-14F8-2F3A3F7B744F}"/>
              </a:ext>
            </a:extLst>
          </p:cNvPr>
          <p:cNvSpPr/>
          <p:nvPr/>
        </p:nvSpPr>
        <p:spPr>
          <a:xfrm>
            <a:off x="2182674" y="4074108"/>
            <a:ext cx="1065561" cy="1653257"/>
          </a:xfrm>
          <a:prstGeom prst="roundRect">
            <a:avLst>
              <a:gd name="adj" fmla="val 3042"/>
            </a:avLst>
          </a:prstGeom>
          <a:noFill/>
          <a:ln w="19050">
            <a:solidFill>
              <a:schemeClr val="bg1">
                <a:lumMod val="50000"/>
              </a:schemeClr>
            </a:solidFill>
            <a:prstDash val="lg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2">
                  <a:lumMod val="25000"/>
                </a:schemeClr>
              </a:solidFill>
            </a:endParaRPr>
          </a:p>
        </p:txBody>
      </p:sp>
      <p:sp>
        <p:nvSpPr>
          <p:cNvPr id="80" name="Google Shape;525;p12">
            <a:extLst>
              <a:ext uri="{FF2B5EF4-FFF2-40B4-BE49-F238E27FC236}">
                <a16:creationId xmlns:a16="http://schemas.microsoft.com/office/drawing/2014/main" id="{1354FFEA-DF6F-33F2-88C1-389C55B3978A}"/>
              </a:ext>
            </a:extLst>
          </p:cNvPr>
          <p:cNvSpPr/>
          <p:nvPr/>
        </p:nvSpPr>
        <p:spPr>
          <a:xfrm>
            <a:off x="1616660" y="5174250"/>
            <a:ext cx="525382" cy="488415"/>
          </a:xfrm>
          <a:prstGeom prst="roundRect">
            <a:avLst>
              <a:gd name="adj" fmla="val 16667"/>
            </a:avLst>
          </a:prstGeom>
          <a:solidFill>
            <a:srgbClr val="B4C7E7">
              <a:alpha val="50196"/>
            </a:srgbClr>
          </a:solidFill>
          <a:ln w="28575">
            <a:noFill/>
            <a:prstDash val="solid"/>
            <a:extLst>
              <a:ext uri="{C807C97D-BFC1-408E-A445-0C87EB9F89A2}">
                <ask:lineSketchStyleProps xmlns:ask="http://schemas.microsoft.com/office/drawing/2018/sketchyshapes" sd="1219033472">
                  <a:custGeom>
                    <a:avLst/>
                    <a:gdLst>
                      <a:gd name="connsiteX0" fmla="*/ 0 w 2034205"/>
                      <a:gd name="connsiteY0" fmla="*/ 122878 h 737256"/>
                      <a:gd name="connsiteX1" fmla="*/ 122878 w 2034205"/>
                      <a:gd name="connsiteY1" fmla="*/ 0 h 737256"/>
                      <a:gd name="connsiteX2" fmla="*/ 736912 w 2034205"/>
                      <a:gd name="connsiteY2" fmla="*/ 0 h 737256"/>
                      <a:gd name="connsiteX3" fmla="*/ 1333062 w 2034205"/>
                      <a:gd name="connsiteY3" fmla="*/ 0 h 737256"/>
                      <a:gd name="connsiteX4" fmla="*/ 1911327 w 2034205"/>
                      <a:gd name="connsiteY4" fmla="*/ 0 h 737256"/>
                      <a:gd name="connsiteX5" fmla="*/ 2034205 w 2034205"/>
                      <a:gd name="connsiteY5" fmla="*/ 122878 h 737256"/>
                      <a:gd name="connsiteX6" fmla="*/ 2034205 w 2034205"/>
                      <a:gd name="connsiteY6" fmla="*/ 614378 h 737256"/>
                      <a:gd name="connsiteX7" fmla="*/ 1911327 w 2034205"/>
                      <a:gd name="connsiteY7" fmla="*/ 737256 h 737256"/>
                      <a:gd name="connsiteX8" fmla="*/ 1297293 w 2034205"/>
                      <a:gd name="connsiteY8" fmla="*/ 737256 h 737256"/>
                      <a:gd name="connsiteX9" fmla="*/ 754797 w 2034205"/>
                      <a:gd name="connsiteY9" fmla="*/ 737256 h 737256"/>
                      <a:gd name="connsiteX10" fmla="*/ 122878 w 2034205"/>
                      <a:gd name="connsiteY10" fmla="*/ 737256 h 737256"/>
                      <a:gd name="connsiteX11" fmla="*/ 0 w 2034205"/>
                      <a:gd name="connsiteY11" fmla="*/ 614378 h 737256"/>
                      <a:gd name="connsiteX12" fmla="*/ 0 w 2034205"/>
                      <a:gd name="connsiteY12" fmla="*/ 122878 h 73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4205" h="737256" fill="none" extrusionOk="0">
                        <a:moveTo>
                          <a:pt x="0" y="122878"/>
                        </a:moveTo>
                        <a:cubicBezTo>
                          <a:pt x="-8377" y="56390"/>
                          <a:pt x="44506" y="-7250"/>
                          <a:pt x="122878" y="0"/>
                        </a:cubicBezTo>
                        <a:cubicBezTo>
                          <a:pt x="338875" y="-67540"/>
                          <a:pt x="534673" y="69283"/>
                          <a:pt x="736912" y="0"/>
                        </a:cubicBezTo>
                        <a:cubicBezTo>
                          <a:pt x="939151" y="-69283"/>
                          <a:pt x="1178945" y="45690"/>
                          <a:pt x="1333062" y="0"/>
                        </a:cubicBezTo>
                        <a:cubicBezTo>
                          <a:pt x="1487179" y="-45690"/>
                          <a:pt x="1707317" y="55733"/>
                          <a:pt x="1911327" y="0"/>
                        </a:cubicBezTo>
                        <a:cubicBezTo>
                          <a:pt x="1974364" y="199"/>
                          <a:pt x="2039870" y="44802"/>
                          <a:pt x="2034205" y="122878"/>
                        </a:cubicBezTo>
                        <a:cubicBezTo>
                          <a:pt x="2079178" y="355722"/>
                          <a:pt x="2026358" y="468253"/>
                          <a:pt x="2034205" y="614378"/>
                        </a:cubicBezTo>
                        <a:cubicBezTo>
                          <a:pt x="2037015" y="687807"/>
                          <a:pt x="1972465" y="740803"/>
                          <a:pt x="1911327" y="737256"/>
                        </a:cubicBezTo>
                        <a:cubicBezTo>
                          <a:pt x="1659221" y="764214"/>
                          <a:pt x="1499174" y="734628"/>
                          <a:pt x="1297293" y="737256"/>
                        </a:cubicBezTo>
                        <a:cubicBezTo>
                          <a:pt x="1095412" y="739884"/>
                          <a:pt x="903079" y="702205"/>
                          <a:pt x="754797" y="737256"/>
                        </a:cubicBezTo>
                        <a:cubicBezTo>
                          <a:pt x="606515" y="772307"/>
                          <a:pt x="305525" y="730898"/>
                          <a:pt x="122878" y="737256"/>
                        </a:cubicBezTo>
                        <a:cubicBezTo>
                          <a:pt x="66209" y="741174"/>
                          <a:pt x="5694" y="701421"/>
                          <a:pt x="0" y="614378"/>
                        </a:cubicBezTo>
                        <a:cubicBezTo>
                          <a:pt x="-23927" y="483817"/>
                          <a:pt x="22508" y="358107"/>
                          <a:pt x="0" y="122878"/>
                        </a:cubicBezTo>
                        <a:close/>
                      </a:path>
                      <a:path w="2034205" h="737256" stroke="0" extrusionOk="0">
                        <a:moveTo>
                          <a:pt x="0" y="122878"/>
                        </a:moveTo>
                        <a:cubicBezTo>
                          <a:pt x="-9685" y="49040"/>
                          <a:pt x="45337" y="3632"/>
                          <a:pt x="122878" y="0"/>
                        </a:cubicBezTo>
                        <a:cubicBezTo>
                          <a:pt x="287913" y="-8406"/>
                          <a:pt x="482652" y="57974"/>
                          <a:pt x="754797" y="0"/>
                        </a:cubicBezTo>
                        <a:cubicBezTo>
                          <a:pt x="1026942" y="-57974"/>
                          <a:pt x="1164446" y="33508"/>
                          <a:pt x="1333062" y="0"/>
                        </a:cubicBezTo>
                        <a:cubicBezTo>
                          <a:pt x="1501678" y="-33508"/>
                          <a:pt x="1729697" y="15223"/>
                          <a:pt x="1911327" y="0"/>
                        </a:cubicBezTo>
                        <a:cubicBezTo>
                          <a:pt x="1977155" y="-6557"/>
                          <a:pt x="2034773" y="52911"/>
                          <a:pt x="2034205" y="122878"/>
                        </a:cubicBezTo>
                        <a:cubicBezTo>
                          <a:pt x="2066924" y="273438"/>
                          <a:pt x="1988906" y="404238"/>
                          <a:pt x="2034205" y="614378"/>
                        </a:cubicBezTo>
                        <a:cubicBezTo>
                          <a:pt x="2032341" y="664465"/>
                          <a:pt x="1978193" y="738642"/>
                          <a:pt x="1911327" y="737256"/>
                        </a:cubicBezTo>
                        <a:cubicBezTo>
                          <a:pt x="1671606" y="787660"/>
                          <a:pt x="1578740" y="691815"/>
                          <a:pt x="1350946" y="737256"/>
                        </a:cubicBezTo>
                        <a:cubicBezTo>
                          <a:pt x="1123152" y="782697"/>
                          <a:pt x="993190" y="712286"/>
                          <a:pt x="754797" y="737256"/>
                        </a:cubicBezTo>
                        <a:cubicBezTo>
                          <a:pt x="516404" y="762226"/>
                          <a:pt x="369413" y="697494"/>
                          <a:pt x="122878" y="737256"/>
                        </a:cubicBezTo>
                        <a:cubicBezTo>
                          <a:pt x="69451" y="722990"/>
                          <a:pt x="4601" y="679275"/>
                          <a:pt x="0" y="614378"/>
                        </a:cubicBezTo>
                        <a:cubicBezTo>
                          <a:pt x="-43681" y="455927"/>
                          <a:pt x="10721" y="315616"/>
                          <a:pt x="0" y="122878"/>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sz="1600" dirty="0">
              <a:solidFill>
                <a:schemeClr val="accent1">
                  <a:lumMod val="75000"/>
                </a:schemeClr>
              </a:solidFill>
            </a:endParaRPr>
          </a:p>
        </p:txBody>
      </p:sp>
      <p:sp>
        <p:nvSpPr>
          <p:cNvPr id="81" name="Rounded Rectangle 80">
            <a:extLst>
              <a:ext uri="{FF2B5EF4-FFF2-40B4-BE49-F238E27FC236}">
                <a16:creationId xmlns:a16="http://schemas.microsoft.com/office/drawing/2014/main" id="{E9787303-1829-57F5-649A-604D94F884C4}"/>
              </a:ext>
            </a:extLst>
          </p:cNvPr>
          <p:cNvSpPr/>
          <p:nvPr/>
        </p:nvSpPr>
        <p:spPr>
          <a:xfrm>
            <a:off x="1553599" y="2053546"/>
            <a:ext cx="2524181" cy="3741140"/>
          </a:xfrm>
          <a:prstGeom prst="roundRect">
            <a:avLst>
              <a:gd name="adj" fmla="val 7925"/>
            </a:avLst>
          </a:prstGeom>
          <a:noFill/>
          <a:ln w="38100">
            <a:solidFill>
              <a:schemeClr val="accent1">
                <a:lumMod val="40000"/>
                <a:lumOff val="6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Helvetica" pitchFamily="2" charset="0"/>
            </a:endParaRPr>
          </a:p>
        </p:txBody>
      </p:sp>
      <p:sp>
        <p:nvSpPr>
          <p:cNvPr id="82" name="Google Shape;525;p12">
            <a:extLst>
              <a:ext uri="{FF2B5EF4-FFF2-40B4-BE49-F238E27FC236}">
                <a16:creationId xmlns:a16="http://schemas.microsoft.com/office/drawing/2014/main" id="{D1F9DFF6-7F9B-E7E1-54E5-FCAF0737E9C4}"/>
              </a:ext>
            </a:extLst>
          </p:cNvPr>
          <p:cNvSpPr/>
          <p:nvPr/>
        </p:nvSpPr>
        <p:spPr>
          <a:xfrm>
            <a:off x="2224390" y="5174250"/>
            <a:ext cx="934012" cy="488415"/>
          </a:xfrm>
          <a:prstGeom prst="roundRect">
            <a:avLst>
              <a:gd name="adj" fmla="val 11729"/>
            </a:avLst>
          </a:prstGeom>
          <a:solidFill>
            <a:srgbClr val="B4C7E7">
              <a:alpha val="50196"/>
            </a:srgbClr>
          </a:solidFill>
          <a:ln w="28575">
            <a:noFill/>
            <a:prstDash val="solid"/>
            <a:extLst>
              <a:ext uri="{C807C97D-BFC1-408E-A445-0C87EB9F89A2}">
                <ask:lineSketchStyleProps xmlns:ask="http://schemas.microsoft.com/office/drawing/2018/sketchyshapes" sd="1219033472">
                  <a:custGeom>
                    <a:avLst/>
                    <a:gdLst>
                      <a:gd name="connsiteX0" fmla="*/ 0 w 2034205"/>
                      <a:gd name="connsiteY0" fmla="*/ 122878 h 737256"/>
                      <a:gd name="connsiteX1" fmla="*/ 122878 w 2034205"/>
                      <a:gd name="connsiteY1" fmla="*/ 0 h 737256"/>
                      <a:gd name="connsiteX2" fmla="*/ 736912 w 2034205"/>
                      <a:gd name="connsiteY2" fmla="*/ 0 h 737256"/>
                      <a:gd name="connsiteX3" fmla="*/ 1333062 w 2034205"/>
                      <a:gd name="connsiteY3" fmla="*/ 0 h 737256"/>
                      <a:gd name="connsiteX4" fmla="*/ 1911327 w 2034205"/>
                      <a:gd name="connsiteY4" fmla="*/ 0 h 737256"/>
                      <a:gd name="connsiteX5" fmla="*/ 2034205 w 2034205"/>
                      <a:gd name="connsiteY5" fmla="*/ 122878 h 737256"/>
                      <a:gd name="connsiteX6" fmla="*/ 2034205 w 2034205"/>
                      <a:gd name="connsiteY6" fmla="*/ 614378 h 737256"/>
                      <a:gd name="connsiteX7" fmla="*/ 1911327 w 2034205"/>
                      <a:gd name="connsiteY7" fmla="*/ 737256 h 737256"/>
                      <a:gd name="connsiteX8" fmla="*/ 1297293 w 2034205"/>
                      <a:gd name="connsiteY8" fmla="*/ 737256 h 737256"/>
                      <a:gd name="connsiteX9" fmla="*/ 754797 w 2034205"/>
                      <a:gd name="connsiteY9" fmla="*/ 737256 h 737256"/>
                      <a:gd name="connsiteX10" fmla="*/ 122878 w 2034205"/>
                      <a:gd name="connsiteY10" fmla="*/ 737256 h 737256"/>
                      <a:gd name="connsiteX11" fmla="*/ 0 w 2034205"/>
                      <a:gd name="connsiteY11" fmla="*/ 614378 h 737256"/>
                      <a:gd name="connsiteX12" fmla="*/ 0 w 2034205"/>
                      <a:gd name="connsiteY12" fmla="*/ 122878 h 73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4205" h="737256" fill="none" extrusionOk="0">
                        <a:moveTo>
                          <a:pt x="0" y="122878"/>
                        </a:moveTo>
                        <a:cubicBezTo>
                          <a:pt x="-8377" y="56390"/>
                          <a:pt x="44506" y="-7250"/>
                          <a:pt x="122878" y="0"/>
                        </a:cubicBezTo>
                        <a:cubicBezTo>
                          <a:pt x="338875" y="-67540"/>
                          <a:pt x="534673" y="69283"/>
                          <a:pt x="736912" y="0"/>
                        </a:cubicBezTo>
                        <a:cubicBezTo>
                          <a:pt x="939151" y="-69283"/>
                          <a:pt x="1178945" y="45690"/>
                          <a:pt x="1333062" y="0"/>
                        </a:cubicBezTo>
                        <a:cubicBezTo>
                          <a:pt x="1487179" y="-45690"/>
                          <a:pt x="1707317" y="55733"/>
                          <a:pt x="1911327" y="0"/>
                        </a:cubicBezTo>
                        <a:cubicBezTo>
                          <a:pt x="1974364" y="199"/>
                          <a:pt x="2039870" y="44802"/>
                          <a:pt x="2034205" y="122878"/>
                        </a:cubicBezTo>
                        <a:cubicBezTo>
                          <a:pt x="2079178" y="355722"/>
                          <a:pt x="2026358" y="468253"/>
                          <a:pt x="2034205" y="614378"/>
                        </a:cubicBezTo>
                        <a:cubicBezTo>
                          <a:pt x="2037015" y="687807"/>
                          <a:pt x="1972465" y="740803"/>
                          <a:pt x="1911327" y="737256"/>
                        </a:cubicBezTo>
                        <a:cubicBezTo>
                          <a:pt x="1659221" y="764214"/>
                          <a:pt x="1499174" y="734628"/>
                          <a:pt x="1297293" y="737256"/>
                        </a:cubicBezTo>
                        <a:cubicBezTo>
                          <a:pt x="1095412" y="739884"/>
                          <a:pt x="903079" y="702205"/>
                          <a:pt x="754797" y="737256"/>
                        </a:cubicBezTo>
                        <a:cubicBezTo>
                          <a:pt x="606515" y="772307"/>
                          <a:pt x="305525" y="730898"/>
                          <a:pt x="122878" y="737256"/>
                        </a:cubicBezTo>
                        <a:cubicBezTo>
                          <a:pt x="66209" y="741174"/>
                          <a:pt x="5694" y="701421"/>
                          <a:pt x="0" y="614378"/>
                        </a:cubicBezTo>
                        <a:cubicBezTo>
                          <a:pt x="-23927" y="483817"/>
                          <a:pt x="22508" y="358107"/>
                          <a:pt x="0" y="122878"/>
                        </a:cubicBezTo>
                        <a:close/>
                      </a:path>
                      <a:path w="2034205" h="737256" stroke="0" extrusionOk="0">
                        <a:moveTo>
                          <a:pt x="0" y="122878"/>
                        </a:moveTo>
                        <a:cubicBezTo>
                          <a:pt x="-9685" y="49040"/>
                          <a:pt x="45337" y="3632"/>
                          <a:pt x="122878" y="0"/>
                        </a:cubicBezTo>
                        <a:cubicBezTo>
                          <a:pt x="287913" y="-8406"/>
                          <a:pt x="482652" y="57974"/>
                          <a:pt x="754797" y="0"/>
                        </a:cubicBezTo>
                        <a:cubicBezTo>
                          <a:pt x="1026942" y="-57974"/>
                          <a:pt x="1164446" y="33508"/>
                          <a:pt x="1333062" y="0"/>
                        </a:cubicBezTo>
                        <a:cubicBezTo>
                          <a:pt x="1501678" y="-33508"/>
                          <a:pt x="1729697" y="15223"/>
                          <a:pt x="1911327" y="0"/>
                        </a:cubicBezTo>
                        <a:cubicBezTo>
                          <a:pt x="1977155" y="-6557"/>
                          <a:pt x="2034773" y="52911"/>
                          <a:pt x="2034205" y="122878"/>
                        </a:cubicBezTo>
                        <a:cubicBezTo>
                          <a:pt x="2066924" y="273438"/>
                          <a:pt x="1988906" y="404238"/>
                          <a:pt x="2034205" y="614378"/>
                        </a:cubicBezTo>
                        <a:cubicBezTo>
                          <a:pt x="2032341" y="664465"/>
                          <a:pt x="1978193" y="738642"/>
                          <a:pt x="1911327" y="737256"/>
                        </a:cubicBezTo>
                        <a:cubicBezTo>
                          <a:pt x="1671606" y="787660"/>
                          <a:pt x="1578740" y="691815"/>
                          <a:pt x="1350946" y="737256"/>
                        </a:cubicBezTo>
                        <a:cubicBezTo>
                          <a:pt x="1123152" y="782697"/>
                          <a:pt x="993190" y="712286"/>
                          <a:pt x="754797" y="737256"/>
                        </a:cubicBezTo>
                        <a:cubicBezTo>
                          <a:pt x="516404" y="762226"/>
                          <a:pt x="369413" y="697494"/>
                          <a:pt x="122878" y="737256"/>
                        </a:cubicBezTo>
                        <a:cubicBezTo>
                          <a:pt x="69451" y="722990"/>
                          <a:pt x="4601" y="679275"/>
                          <a:pt x="0" y="614378"/>
                        </a:cubicBezTo>
                        <a:cubicBezTo>
                          <a:pt x="-43681" y="455927"/>
                          <a:pt x="10721" y="315616"/>
                          <a:pt x="0" y="122878"/>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accent1">
                  <a:lumMod val="75000"/>
                </a:schemeClr>
              </a:solidFill>
            </a:endParaRPr>
          </a:p>
        </p:txBody>
      </p:sp>
      <p:sp>
        <p:nvSpPr>
          <p:cNvPr id="83" name="Google Shape;525;p12">
            <a:extLst>
              <a:ext uri="{FF2B5EF4-FFF2-40B4-BE49-F238E27FC236}">
                <a16:creationId xmlns:a16="http://schemas.microsoft.com/office/drawing/2014/main" id="{6912A8F7-08C3-FE6F-BB35-D6823239A4DF}"/>
              </a:ext>
            </a:extLst>
          </p:cNvPr>
          <p:cNvSpPr/>
          <p:nvPr/>
        </p:nvSpPr>
        <p:spPr>
          <a:xfrm>
            <a:off x="2223135" y="4378579"/>
            <a:ext cx="934012" cy="488415"/>
          </a:xfrm>
          <a:prstGeom prst="roundRect">
            <a:avLst>
              <a:gd name="adj" fmla="val 11729"/>
            </a:avLst>
          </a:prstGeom>
          <a:solidFill>
            <a:srgbClr val="B4C7E7">
              <a:alpha val="50196"/>
            </a:srgbClr>
          </a:solidFill>
          <a:ln w="28575">
            <a:noFill/>
            <a:prstDash val="solid"/>
            <a:extLst>
              <a:ext uri="{C807C97D-BFC1-408E-A445-0C87EB9F89A2}">
                <ask:lineSketchStyleProps xmlns:ask="http://schemas.microsoft.com/office/drawing/2018/sketchyshapes" sd="1219033472">
                  <a:custGeom>
                    <a:avLst/>
                    <a:gdLst>
                      <a:gd name="connsiteX0" fmla="*/ 0 w 2034205"/>
                      <a:gd name="connsiteY0" fmla="*/ 122878 h 737256"/>
                      <a:gd name="connsiteX1" fmla="*/ 122878 w 2034205"/>
                      <a:gd name="connsiteY1" fmla="*/ 0 h 737256"/>
                      <a:gd name="connsiteX2" fmla="*/ 736912 w 2034205"/>
                      <a:gd name="connsiteY2" fmla="*/ 0 h 737256"/>
                      <a:gd name="connsiteX3" fmla="*/ 1333062 w 2034205"/>
                      <a:gd name="connsiteY3" fmla="*/ 0 h 737256"/>
                      <a:gd name="connsiteX4" fmla="*/ 1911327 w 2034205"/>
                      <a:gd name="connsiteY4" fmla="*/ 0 h 737256"/>
                      <a:gd name="connsiteX5" fmla="*/ 2034205 w 2034205"/>
                      <a:gd name="connsiteY5" fmla="*/ 122878 h 737256"/>
                      <a:gd name="connsiteX6" fmla="*/ 2034205 w 2034205"/>
                      <a:gd name="connsiteY6" fmla="*/ 614378 h 737256"/>
                      <a:gd name="connsiteX7" fmla="*/ 1911327 w 2034205"/>
                      <a:gd name="connsiteY7" fmla="*/ 737256 h 737256"/>
                      <a:gd name="connsiteX8" fmla="*/ 1297293 w 2034205"/>
                      <a:gd name="connsiteY8" fmla="*/ 737256 h 737256"/>
                      <a:gd name="connsiteX9" fmla="*/ 754797 w 2034205"/>
                      <a:gd name="connsiteY9" fmla="*/ 737256 h 737256"/>
                      <a:gd name="connsiteX10" fmla="*/ 122878 w 2034205"/>
                      <a:gd name="connsiteY10" fmla="*/ 737256 h 737256"/>
                      <a:gd name="connsiteX11" fmla="*/ 0 w 2034205"/>
                      <a:gd name="connsiteY11" fmla="*/ 614378 h 737256"/>
                      <a:gd name="connsiteX12" fmla="*/ 0 w 2034205"/>
                      <a:gd name="connsiteY12" fmla="*/ 122878 h 73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4205" h="737256" fill="none" extrusionOk="0">
                        <a:moveTo>
                          <a:pt x="0" y="122878"/>
                        </a:moveTo>
                        <a:cubicBezTo>
                          <a:pt x="-8377" y="56390"/>
                          <a:pt x="44506" y="-7250"/>
                          <a:pt x="122878" y="0"/>
                        </a:cubicBezTo>
                        <a:cubicBezTo>
                          <a:pt x="338875" y="-67540"/>
                          <a:pt x="534673" y="69283"/>
                          <a:pt x="736912" y="0"/>
                        </a:cubicBezTo>
                        <a:cubicBezTo>
                          <a:pt x="939151" y="-69283"/>
                          <a:pt x="1178945" y="45690"/>
                          <a:pt x="1333062" y="0"/>
                        </a:cubicBezTo>
                        <a:cubicBezTo>
                          <a:pt x="1487179" y="-45690"/>
                          <a:pt x="1707317" y="55733"/>
                          <a:pt x="1911327" y="0"/>
                        </a:cubicBezTo>
                        <a:cubicBezTo>
                          <a:pt x="1974364" y="199"/>
                          <a:pt x="2039870" y="44802"/>
                          <a:pt x="2034205" y="122878"/>
                        </a:cubicBezTo>
                        <a:cubicBezTo>
                          <a:pt x="2079178" y="355722"/>
                          <a:pt x="2026358" y="468253"/>
                          <a:pt x="2034205" y="614378"/>
                        </a:cubicBezTo>
                        <a:cubicBezTo>
                          <a:pt x="2037015" y="687807"/>
                          <a:pt x="1972465" y="740803"/>
                          <a:pt x="1911327" y="737256"/>
                        </a:cubicBezTo>
                        <a:cubicBezTo>
                          <a:pt x="1659221" y="764214"/>
                          <a:pt x="1499174" y="734628"/>
                          <a:pt x="1297293" y="737256"/>
                        </a:cubicBezTo>
                        <a:cubicBezTo>
                          <a:pt x="1095412" y="739884"/>
                          <a:pt x="903079" y="702205"/>
                          <a:pt x="754797" y="737256"/>
                        </a:cubicBezTo>
                        <a:cubicBezTo>
                          <a:pt x="606515" y="772307"/>
                          <a:pt x="305525" y="730898"/>
                          <a:pt x="122878" y="737256"/>
                        </a:cubicBezTo>
                        <a:cubicBezTo>
                          <a:pt x="66209" y="741174"/>
                          <a:pt x="5694" y="701421"/>
                          <a:pt x="0" y="614378"/>
                        </a:cubicBezTo>
                        <a:cubicBezTo>
                          <a:pt x="-23927" y="483817"/>
                          <a:pt x="22508" y="358107"/>
                          <a:pt x="0" y="122878"/>
                        </a:cubicBezTo>
                        <a:close/>
                      </a:path>
                      <a:path w="2034205" h="737256" stroke="0" extrusionOk="0">
                        <a:moveTo>
                          <a:pt x="0" y="122878"/>
                        </a:moveTo>
                        <a:cubicBezTo>
                          <a:pt x="-9685" y="49040"/>
                          <a:pt x="45337" y="3632"/>
                          <a:pt x="122878" y="0"/>
                        </a:cubicBezTo>
                        <a:cubicBezTo>
                          <a:pt x="287913" y="-8406"/>
                          <a:pt x="482652" y="57974"/>
                          <a:pt x="754797" y="0"/>
                        </a:cubicBezTo>
                        <a:cubicBezTo>
                          <a:pt x="1026942" y="-57974"/>
                          <a:pt x="1164446" y="33508"/>
                          <a:pt x="1333062" y="0"/>
                        </a:cubicBezTo>
                        <a:cubicBezTo>
                          <a:pt x="1501678" y="-33508"/>
                          <a:pt x="1729697" y="15223"/>
                          <a:pt x="1911327" y="0"/>
                        </a:cubicBezTo>
                        <a:cubicBezTo>
                          <a:pt x="1977155" y="-6557"/>
                          <a:pt x="2034773" y="52911"/>
                          <a:pt x="2034205" y="122878"/>
                        </a:cubicBezTo>
                        <a:cubicBezTo>
                          <a:pt x="2066924" y="273438"/>
                          <a:pt x="1988906" y="404238"/>
                          <a:pt x="2034205" y="614378"/>
                        </a:cubicBezTo>
                        <a:cubicBezTo>
                          <a:pt x="2032341" y="664465"/>
                          <a:pt x="1978193" y="738642"/>
                          <a:pt x="1911327" y="737256"/>
                        </a:cubicBezTo>
                        <a:cubicBezTo>
                          <a:pt x="1671606" y="787660"/>
                          <a:pt x="1578740" y="691815"/>
                          <a:pt x="1350946" y="737256"/>
                        </a:cubicBezTo>
                        <a:cubicBezTo>
                          <a:pt x="1123152" y="782697"/>
                          <a:pt x="993190" y="712286"/>
                          <a:pt x="754797" y="737256"/>
                        </a:cubicBezTo>
                        <a:cubicBezTo>
                          <a:pt x="516404" y="762226"/>
                          <a:pt x="369413" y="697494"/>
                          <a:pt x="122878" y="737256"/>
                        </a:cubicBezTo>
                        <a:cubicBezTo>
                          <a:pt x="69451" y="722990"/>
                          <a:pt x="4601" y="679275"/>
                          <a:pt x="0" y="614378"/>
                        </a:cubicBezTo>
                        <a:cubicBezTo>
                          <a:pt x="-43681" y="455927"/>
                          <a:pt x="10721" y="315616"/>
                          <a:pt x="0" y="122878"/>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accent1">
                  <a:lumMod val="75000"/>
                </a:schemeClr>
              </a:solidFill>
            </a:endParaRPr>
          </a:p>
        </p:txBody>
      </p:sp>
      <p:sp>
        <p:nvSpPr>
          <p:cNvPr id="84" name="Google Shape;525;p12">
            <a:extLst>
              <a:ext uri="{FF2B5EF4-FFF2-40B4-BE49-F238E27FC236}">
                <a16:creationId xmlns:a16="http://schemas.microsoft.com/office/drawing/2014/main" id="{62B67CA1-5161-71FA-4FF1-417706F1745B}"/>
              </a:ext>
            </a:extLst>
          </p:cNvPr>
          <p:cNvSpPr/>
          <p:nvPr/>
        </p:nvSpPr>
        <p:spPr>
          <a:xfrm>
            <a:off x="1619350" y="4378579"/>
            <a:ext cx="525382" cy="488415"/>
          </a:xfrm>
          <a:prstGeom prst="roundRect">
            <a:avLst>
              <a:gd name="adj" fmla="val 16667"/>
            </a:avLst>
          </a:prstGeom>
          <a:solidFill>
            <a:srgbClr val="B4C7E7">
              <a:alpha val="50196"/>
            </a:srgbClr>
          </a:solidFill>
          <a:ln w="28575">
            <a:noFill/>
            <a:prstDash val="solid"/>
            <a:extLst>
              <a:ext uri="{C807C97D-BFC1-408E-A445-0C87EB9F89A2}">
                <ask:lineSketchStyleProps xmlns:ask="http://schemas.microsoft.com/office/drawing/2018/sketchyshapes" sd="1219033472">
                  <a:custGeom>
                    <a:avLst/>
                    <a:gdLst>
                      <a:gd name="connsiteX0" fmla="*/ 0 w 2034205"/>
                      <a:gd name="connsiteY0" fmla="*/ 122878 h 737256"/>
                      <a:gd name="connsiteX1" fmla="*/ 122878 w 2034205"/>
                      <a:gd name="connsiteY1" fmla="*/ 0 h 737256"/>
                      <a:gd name="connsiteX2" fmla="*/ 736912 w 2034205"/>
                      <a:gd name="connsiteY2" fmla="*/ 0 h 737256"/>
                      <a:gd name="connsiteX3" fmla="*/ 1333062 w 2034205"/>
                      <a:gd name="connsiteY3" fmla="*/ 0 h 737256"/>
                      <a:gd name="connsiteX4" fmla="*/ 1911327 w 2034205"/>
                      <a:gd name="connsiteY4" fmla="*/ 0 h 737256"/>
                      <a:gd name="connsiteX5" fmla="*/ 2034205 w 2034205"/>
                      <a:gd name="connsiteY5" fmla="*/ 122878 h 737256"/>
                      <a:gd name="connsiteX6" fmla="*/ 2034205 w 2034205"/>
                      <a:gd name="connsiteY6" fmla="*/ 614378 h 737256"/>
                      <a:gd name="connsiteX7" fmla="*/ 1911327 w 2034205"/>
                      <a:gd name="connsiteY7" fmla="*/ 737256 h 737256"/>
                      <a:gd name="connsiteX8" fmla="*/ 1297293 w 2034205"/>
                      <a:gd name="connsiteY8" fmla="*/ 737256 h 737256"/>
                      <a:gd name="connsiteX9" fmla="*/ 754797 w 2034205"/>
                      <a:gd name="connsiteY9" fmla="*/ 737256 h 737256"/>
                      <a:gd name="connsiteX10" fmla="*/ 122878 w 2034205"/>
                      <a:gd name="connsiteY10" fmla="*/ 737256 h 737256"/>
                      <a:gd name="connsiteX11" fmla="*/ 0 w 2034205"/>
                      <a:gd name="connsiteY11" fmla="*/ 614378 h 737256"/>
                      <a:gd name="connsiteX12" fmla="*/ 0 w 2034205"/>
                      <a:gd name="connsiteY12" fmla="*/ 122878 h 73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4205" h="737256" fill="none" extrusionOk="0">
                        <a:moveTo>
                          <a:pt x="0" y="122878"/>
                        </a:moveTo>
                        <a:cubicBezTo>
                          <a:pt x="-8377" y="56390"/>
                          <a:pt x="44506" y="-7250"/>
                          <a:pt x="122878" y="0"/>
                        </a:cubicBezTo>
                        <a:cubicBezTo>
                          <a:pt x="338875" y="-67540"/>
                          <a:pt x="534673" y="69283"/>
                          <a:pt x="736912" y="0"/>
                        </a:cubicBezTo>
                        <a:cubicBezTo>
                          <a:pt x="939151" y="-69283"/>
                          <a:pt x="1178945" y="45690"/>
                          <a:pt x="1333062" y="0"/>
                        </a:cubicBezTo>
                        <a:cubicBezTo>
                          <a:pt x="1487179" y="-45690"/>
                          <a:pt x="1707317" y="55733"/>
                          <a:pt x="1911327" y="0"/>
                        </a:cubicBezTo>
                        <a:cubicBezTo>
                          <a:pt x="1974364" y="199"/>
                          <a:pt x="2039870" y="44802"/>
                          <a:pt x="2034205" y="122878"/>
                        </a:cubicBezTo>
                        <a:cubicBezTo>
                          <a:pt x="2079178" y="355722"/>
                          <a:pt x="2026358" y="468253"/>
                          <a:pt x="2034205" y="614378"/>
                        </a:cubicBezTo>
                        <a:cubicBezTo>
                          <a:pt x="2037015" y="687807"/>
                          <a:pt x="1972465" y="740803"/>
                          <a:pt x="1911327" y="737256"/>
                        </a:cubicBezTo>
                        <a:cubicBezTo>
                          <a:pt x="1659221" y="764214"/>
                          <a:pt x="1499174" y="734628"/>
                          <a:pt x="1297293" y="737256"/>
                        </a:cubicBezTo>
                        <a:cubicBezTo>
                          <a:pt x="1095412" y="739884"/>
                          <a:pt x="903079" y="702205"/>
                          <a:pt x="754797" y="737256"/>
                        </a:cubicBezTo>
                        <a:cubicBezTo>
                          <a:pt x="606515" y="772307"/>
                          <a:pt x="305525" y="730898"/>
                          <a:pt x="122878" y="737256"/>
                        </a:cubicBezTo>
                        <a:cubicBezTo>
                          <a:pt x="66209" y="741174"/>
                          <a:pt x="5694" y="701421"/>
                          <a:pt x="0" y="614378"/>
                        </a:cubicBezTo>
                        <a:cubicBezTo>
                          <a:pt x="-23927" y="483817"/>
                          <a:pt x="22508" y="358107"/>
                          <a:pt x="0" y="122878"/>
                        </a:cubicBezTo>
                        <a:close/>
                      </a:path>
                      <a:path w="2034205" h="737256" stroke="0" extrusionOk="0">
                        <a:moveTo>
                          <a:pt x="0" y="122878"/>
                        </a:moveTo>
                        <a:cubicBezTo>
                          <a:pt x="-9685" y="49040"/>
                          <a:pt x="45337" y="3632"/>
                          <a:pt x="122878" y="0"/>
                        </a:cubicBezTo>
                        <a:cubicBezTo>
                          <a:pt x="287913" y="-8406"/>
                          <a:pt x="482652" y="57974"/>
                          <a:pt x="754797" y="0"/>
                        </a:cubicBezTo>
                        <a:cubicBezTo>
                          <a:pt x="1026942" y="-57974"/>
                          <a:pt x="1164446" y="33508"/>
                          <a:pt x="1333062" y="0"/>
                        </a:cubicBezTo>
                        <a:cubicBezTo>
                          <a:pt x="1501678" y="-33508"/>
                          <a:pt x="1729697" y="15223"/>
                          <a:pt x="1911327" y="0"/>
                        </a:cubicBezTo>
                        <a:cubicBezTo>
                          <a:pt x="1977155" y="-6557"/>
                          <a:pt x="2034773" y="52911"/>
                          <a:pt x="2034205" y="122878"/>
                        </a:cubicBezTo>
                        <a:cubicBezTo>
                          <a:pt x="2066924" y="273438"/>
                          <a:pt x="1988906" y="404238"/>
                          <a:pt x="2034205" y="614378"/>
                        </a:cubicBezTo>
                        <a:cubicBezTo>
                          <a:pt x="2032341" y="664465"/>
                          <a:pt x="1978193" y="738642"/>
                          <a:pt x="1911327" y="737256"/>
                        </a:cubicBezTo>
                        <a:cubicBezTo>
                          <a:pt x="1671606" y="787660"/>
                          <a:pt x="1578740" y="691815"/>
                          <a:pt x="1350946" y="737256"/>
                        </a:cubicBezTo>
                        <a:cubicBezTo>
                          <a:pt x="1123152" y="782697"/>
                          <a:pt x="993190" y="712286"/>
                          <a:pt x="754797" y="737256"/>
                        </a:cubicBezTo>
                        <a:cubicBezTo>
                          <a:pt x="516404" y="762226"/>
                          <a:pt x="369413" y="697494"/>
                          <a:pt x="122878" y="737256"/>
                        </a:cubicBezTo>
                        <a:cubicBezTo>
                          <a:pt x="69451" y="722990"/>
                          <a:pt x="4601" y="679275"/>
                          <a:pt x="0" y="614378"/>
                        </a:cubicBezTo>
                        <a:cubicBezTo>
                          <a:pt x="-43681" y="455927"/>
                          <a:pt x="10721" y="315616"/>
                          <a:pt x="0" y="122878"/>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accent1">
                  <a:lumMod val="75000"/>
                </a:schemeClr>
              </a:solidFill>
            </a:endParaRPr>
          </a:p>
        </p:txBody>
      </p:sp>
      <p:sp>
        <p:nvSpPr>
          <p:cNvPr id="91" name="Google Shape;452;p12">
            <a:extLst>
              <a:ext uri="{FF2B5EF4-FFF2-40B4-BE49-F238E27FC236}">
                <a16:creationId xmlns:a16="http://schemas.microsoft.com/office/drawing/2014/main" id="{D9AB4826-106A-D9A6-C75D-E5BC1456756C}"/>
              </a:ext>
            </a:extLst>
          </p:cNvPr>
          <p:cNvSpPr/>
          <p:nvPr/>
        </p:nvSpPr>
        <p:spPr>
          <a:xfrm>
            <a:off x="1463598" y="6018940"/>
            <a:ext cx="851528" cy="458286"/>
          </a:xfrm>
          <a:prstGeom prst="roundRect">
            <a:avLst>
              <a:gd name="adj" fmla="val 16667"/>
            </a:avLst>
          </a:prstGeom>
          <a:noFill/>
          <a:ln w="9525" cap="flat" cmpd="sng">
            <a:noFill/>
            <a:prstDash val="solid"/>
            <a:round/>
            <a:headEnd type="none" w="sm" len="sm"/>
            <a:tailEnd type="none" w="sm" len="sm"/>
          </a:ln>
        </p:spPr>
        <p:txBody>
          <a:bodyPr spcFirstLastPara="1" wrap="square" lIns="102853" tIns="102853" rIns="102853" bIns="102853" anchor="ctr" anchorCtr="0">
            <a:noAutofit/>
          </a:bodyPr>
          <a:lstStyle/>
          <a:p>
            <a:pPr algn="ctr"/>
            <a:r>
              <a:rPr lang="en-US" sz="1400" dirty="0">
                <a:ea typeface="Calibri"/>
                <a:cs typeface="Segoe UI" panose="020B0502040204020203" pitchFamily="34" charset="0"/>
                <a:sym typeface="Calibri"/>
              </a:rPr>
              <a:t>Query</a:t>
            </a:r>
            <a:endParaRPr sz="1400" dirty="0">
              <a:ea typeface="Calibri"/>
              <a:cs typeface="Segoe UI" panose="020B0502040204020203" pitchFamily="34" charset="0"/>
              <a:sym typeface="Calibri"/>
            </a:endParaRPr>
          </a:p>
        </p:txBody>
      </p:sp>
      <p:sp>
        <p:nvSpPr>
          <p:cNvPr id="92" name="Google Shape;454;p12">
            <a:extLst>
              <a:ext uri="{FF2B5EF4-FFF2-40B4-BE49-F238E27FC236}">
                <a16:creationId xmlns:a16="http://schemas.microsoft.com/office/drawing/2014/main" id="{F8403E60-B256-75EA-B282-4E9601E1F8F6}"/>
              </a:ext>
            </a:extLst>
          </p:cNvPr>
          <p:cNvSpPr/>
          <p:nvPr/>
        </p:nvSpPr>
        <p:spPr>
          <a:xfrm>
            <a:off x="2159368" y="6067159"/>
            <a:ext cx="1270758" cy="356104"/>
          </a:xfrm>
          <a:prstGeom prst="roundRect">
            <a:avLst>
              <a:gd name="adj" fmla="val 16667"/>
            </a:avLst>
          </a:prstGeom>
          <a:noFill/>
          <a:ln w="9525" cap="flat" cmpd="sng">
            <a:noFill/>
            <a:prstDash val="solid"/>
            <a:round/>
            <a:headEnd type="none" w="sm" len="sm"/>
            <a:tailEnd type="none" w="sm" len="sm"/>
          </a:ln>
        </p:spPr>
        <p:txBody>
          <a:bodyPr spcFirstLastPara="1" wrap="square" lIns="102853" tIns="102853" rIns="102853" bIns="102853" anchor="ctr" anchorCtr="0">
            <a:noAutofit/>
          </a:bodyPr>
          <a:lstStyle/>
          <a:p>
            <a:pPr algn="ctr"/>
            <a:r>
              <a:rPr lang="en-US" sz="1400" dirty="0">
                <a:ea typeface="Calibri"/>
                <a:cs typeface="Segoe UI" panose="020B0502040204020203" pitchFamily="34" charset="0"/>
                <a:sym typeface="Calibri"/>
              </a:rPr>
              <a:t>Passages</a:t>
            </a:r>
            <a:endParaRPr sz="1400" dirty="0">
              <a:ea typeface="Calibri"/>
              <a:cs typeface="Segoe UI" panose="020B0502040204020203" pitchFamily="34" charset="0"/>
              <a:sym typeface="Calibri"/>
            </a:endParaRPr>
          </a:p>
        </p:txBody>
      </p:sp>
      <p:sp>
        <p:nvSpPr>
          <p:cNvPr id="93" name="Google Shape;453;p12">
            <a:extLst>
              <a:ext uri="{FF2B5EF4-FFF2-40B4-BE49-F238E27FC236}">
                <a16:creationId xmlns:a16="http://schemas.microsoft.com/office/drawing/2014/main" id="{E9A91321-08F7-DD6A-F03D-0B2D3D7AB7BD}"/>
              </a:ext>
            </a:extLst>
          </p:cNvPr>
          <p:cNvSpPr/>
          <p:nvPr/>
        </p:nvSpPr>
        <p:spPr>
          <a:xfrm rot="16200000">
            <a:off x="1776932" y="5894883"/>
            <a:ext cx="183201" cy="105145"/>
          </a:xfrm>
          <a:prstGeom prst="rightArrow">
            <a:avLst>
              <a:gd name="adj1" fmla="val 50000"/>
              <a:gd name="adj2" fmla="val 50000"/>
            </a:avLst>
          </a:prstGeom>
          <a:solidFill>
            <a:schemeClr val="accent1">
              <a:lumMod val="40000"/>
              <a:lumOff val="60000"/>
            </a:schemeClr>
          </a:solidFill>
          <a:ln w="9525" cap="flat" cmpd="sng">
            <a:noFill/>
            <a:prstDash val="solid"/>
            <a:round/>
            <a:headEnd type="none" w="sm" len="sm"/>
            <a:tailEnd type="none" w="sm" len="sm"/>
          </a:ln>
        </p:spPr>
        <p:txBody>
          <a:bodyPr spcFirstLastPara="1" wrap="square" lIns="102853" tIns="102853" rIns="102853" bIns="102853" anchor="ctr" anchorCtr="0">
            <a:noAutofit/>
          </a:bodyPr>
          <a:lstStyle/>
          <a:p>
            <a:endParaRPr sz="4800">
              <a:latin typeface="Helvetica" pitchFamily="2" charset="0"/>
              <a:cs typeface="Segoe UI" panose="020B0502040204020203" pitchFamily="34" charset="0"/>
            </a:endParaRPr>
          </a:p>
        </p:txBody>
      </p:sp>
      <p:sp>
        <p:nvSpPr>
          <p:cNvPr id="94" name="Google Shape;455;p12">
            <a:extLst>
              <a:ext uri="{FF2B5EF4-FFF2-40B4-BE49-F238E27FC236}">
                <a16:creationId xmlns:a16="http://schemas.microsoft.com/office/drawing/2014/main" id="{EBE90120-337C-7FEC-6898-A417A46640E7}"/>
              </a:ext>
            </a:extLst>
          </p:cNvPr>
          <p:cNvSpPr/>
          <p:nvPr/>
        </p:nvSpPr>
        <p:spPr>
          <a:xfrm rot="16200000">
            <a:off x="2542411" y="5890160"/>
            <a:ext cx="183201" cy="107515"/>
          </a:xfrm>
          <a:prstGeom prst="rightArrow">
            <a:avLst>
              <a:gd name="adj1" fmla="val 50000"/>
              <a:gd name="adj2" fmla="val 50000"/>
            </a:avLst>
          </a:prstGeom>
          <a:solidFill>
            <a:schemeClr val="accent1">
              <a:lumMod val="40000"/>
              <a:lumOff val="60000"/>
            </a:schemeClr>
          </a:solidFill>
          <a:ln w="9525" cap="flat" cmpd="sng">
            <a:noFill/>
            <a:prstDash val="solid"/>
            <a:round/>
            <a:headEnd type="none" w="sm" len="sm"/>
            <a:tailEnd type="none" w="sm" len="sm"/>
          </a:ln>
        </p:spPr>
        <p:txBody>
          <a:bodyPr spcFirstLastPara="1" wrap="square" lIns="102853" tIns="102853" rIns="102853" bIns="102853" anchor="ctr" anchorCtr="0">
            <a:noAutofit/>
          </a:bodyPr>
          <a:lstStyle/>
          <a:p>
            <a:endParaRPr sz="4800">
              <a:latin typeface="Helvetica" pitchFamily="2" charset="0"/>
              <a:cs typeface="Segoe UI" panose="020B0502040204020203" pitchFamily="34" charset="0"/>
            </a:endParaRPr>
          </a:p>
        </p:txBody>
      </p:sp>
      <p:sp>
        <p:nvSpPr>
          <p:cNvPr id="95" name="TextBox 94">
            <a:extLst>
              <a:ext uri="{FF2B5EF4-FFF2-40B4-BE49-F238E27FC236}">
                <a16:creationId xmlns:a16="http://schemas.microsoft.com/office/drawing/2014/main" id="{9FD11329-3C97-707A-0450-E32D5D14DD16}"/>
              </a:ext>
            </a:extLst>
          </p:cNvPr>
          <p:cNvSpPr txBox="1"/>
          <p:nvPr/>
        </p:nvSpPr>
        <p:spPr>
          <a:xfrm>
            <a:off x="3042491" y="2073536"/>
            <a:ext cx="1232121" cy="338554"/>
          </a:xfrm>
          <a:prstGeom prst="rect">
            <a:avLst/>
          </a:prstGeom>
          <a:noFill/>
        </p:spPr>
        <p:txBody>
          <a:bodyPr wrap="square" rtlCol="0">
            <a:spAutoFit/>
          </a:bodyPr>
          <a:lstStyle/>
          <a:p>
            <a:r>
              <a:rPr lang="en-US" sz="1600" dirty="0">
                <a:solidFill>
                  <a:schemeClr val="accent1"/>
                </a:solidFill>
              </a:rPr>
              <a:t>Encoder</a:t>
            </a:r>
          </a:p>
        </p:txBody>
      </p:sp>
      <p:sp>
        <p:nvSpPr>
          <p:cNvPr id="96" name="Rounded Rectangle 95">
            <a:extLst>
              <a:ext uri="{FF2B5EF4-FFF2-40B4-BE49-F238E27FC236}">
                <a16:creationId xmlns:a16="http://schemas.microsoft.com/office/drawing/2014/main" id="{9E19AED2-7A48-1581-CC88-3C41EBC43A89}"/>
              </a:ext>
            </a:extLst>
          </p:cNvPr>
          <p:cNvSpPr/>
          <p:nvPr/>
        </p:nvSpPr>
        <p:spPr>
          <a:xfrm>
            <a:off x="2138027" y="4078241"/>
            <a:ext cx="1232121" cy="259721"/>
          </a:xfrm>
          <a:prstGeom prst="roundRect">
            <a:avLst/>
          </a:prstGeom>
          <a:solidFill>
            <a:schemeClr val="accent6">
              <a:lumMod val="75000"/>
              <a:alpha val="70196"/>
            </a:schemeClr>
          </a:solidFill>
          <a:ln w="28575">
            <a:solidFill>
              <a:schemeClr val="accent6"/>
            </a:solidFill>
            <a:prstDash val="dash"/>
            <a:extLst>
              <a:ext uri="{C807C97D-BFC1-408E-A445-0C87EB9F89A2}">
                <ask:lineSketchStyleProps xmlns:ask="http://schemas.microsoft.com/office/drawing/2018/sketchyshapes" sd="1219033472">
                  <a:custGeom>
                    <a:avLst/>
                    <a:gdLst>
                      <a:gd name="connsiteX0" fmla="*/ 0 w 2034205"/>
                      <a:gd name="connsiteY0" fmla="*/ 122878 h 737256"/>
                      <a:gd name="connsiteX1" fmla="*/ 122878 w 2034205"/>
                      <a:gd name="connsiteY1" fmla="*/ 0 h 737256"/>
                      <a:gd name="connsiteX2" fmla="*/ 736912 w 2034205"/>
                      <a:gd name="connsiteY2" fmla="*/ 0 h 737256"/>
                      <a:gd name="connsiteX3" fmla="*/ 1333062 w 2034205"/>
                      <a:gd name="connsiteY3" fmla="*/ 0 h 737256"/>
                      <a:gd name="connsiteX4" fmla="*/ 1911327 w 2034205"/>
                      <a:gd name="connsiteY4" fmla="*/ 0 h 737256"/>
                      <a:gd name="connsiteX5" fmla="*/ 2034205 w 2034205"/>
                      <a:gd name="connsiteY5" fmla="*/ 122878 h 737256"/>
                      <a:gd name="connsiteX6" fmla="*/ 2034205 w 2034205"/>
                      <a:gd name="connsiteY6" fmla="*/ 614378 h 737256"/>
                      <a:gd name="connsiteX7" fmla="*/ 1911327 w 2034205"/>
                      <a:gd name="connsiteY7" fmla="*/ 737256 h 737256"/>
                      <a:gd name="connsiteX8" fmla="*/ 1297293 w 2034205"/>
                      <a:gd name="connsiteY8" fmla="*/ 737256 h 737256"/>
                      <a:gd name="connsiteX9" fmla="*/ 754797 w 2034205"/>
                      <a:gd name="connsiteY9" fmla="*/ 737256 h 737256"/>
                      <a:gd name="connsiteX10" fmla="*/ 122878 w 2034205"/>
                      <a:gd name="connsiteY10" fmla="*/ 737256 h 737256"/>
                      <a:gd name="connsiteX11" fmla="*/ 0 w 2034205"/>
                      <a:gd name="connsiteY11" fmla="*/ 614378 h 737256"/>
                      <a:gd name="connsiteX12" fmla="*/ 0 w 2034205"/>
                      <a:gd name="connsiteY12" fmla="*/ 122878 h 73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4205" h="737256" fill="none" extrusionOk="0">
                        <a:moveTo>
                          <a:pt x="0" y="122878"/>
                        </a:moveTo>
                        <a:cubicBezTo>
                          <a:pt x="-8377" y="56390"/>
                          <a:pt x="44506" y="-7250"/>
                          <a:pt x="122878" y="0"/>
                        </a:cubicBezTo>
                        <a:cubicBezTo>
                          <a:pt x="338875" y="-67540"/>
                          <a:pt x="534673" y="69283"/>
                          <a:pt x="736912" y="0"/>
                        </a:cubicBezTo>
                        <a:cubicBezTo>
                          <a:pt x="939151" y="-69283"/>
                          <a:pt x="1178945" y="45690"/>
                          <a:pt x="1333062" y="0"/>
                        </a:cubicBezTo>
                        <a:cubicBezTo>
                          <a:pt x="1487179" y="-45690"/>
                          <a:pt x="1707317" y="55733"/>
                          <a:pt x="1911327" y="0"/>
                        </a:cubicBezTo>
                        <a:cubicBezTo>
                          <a:pt x="1974364" y="199"/>
                          <a:pt x="2039870" y="44802"/>
                          <a:pt x="2034205" y="122878"/>
                        </a:cubicBezTo>
                        <a:cubicBezTo>
                          <a:pt x="2079178" y="355722"/>
                          <a:pt x="2026358" y="468253"/>
                          <a:pt x="2034205" y="614378"/>
                        </a:cubicBezTo>
                        <a:cubicBezTo>
                          <a:pt x="2037015" y="687807"/>
                          <a:pt x="1972465" y="740803"/>
                          <a:pt x="1911327" y="737256"/>
                        </a:cubicBezTo>
                        <a:cubicBezTo>
                          <a:pt x="1659221" y="764214"/>
                          <a:pt x="1499174" y="734628"/>
                          <a:pt x="1297293" y="737256"/>
                        </a:cubicBezTo>
                        <a:cubicBezTo>
                          <a:pt x="1095412" y="739884"/>
                          <a:pt x="903079" y="702205"/>
                          <a:pt x="754797" y="737256"/>
                        </a:cubicBezTo>
                        <a:cubicBezTo>
                          <a:pt x="606515" y="772307"/>
                          <a:pt x="305525" y="730898"/>
                          <a:pt x="122878" y="737256"/>
                        </a:cubicBezTo>
                        <a:cubicBezTo>
                          <a:pt x="66209" y="741174"/>
                          <a:pt x="5694" y="701421"/>
                          <a:pt x="0" y="614378"/>
                        </a:cubicBezTo>
                        <a:cubicBezTo>
                          <a:pt x="-23927" y="483817"/>
                          <a:pt x="22508" y="358107"/>
                          <a:pt x="0" y="122878"/>
                        </a:cubicBezTo>
                        <a:close/>
                      </a:path>
                      <a:path w="2034205" h="737256" stroke="0" extrusionOk="0">
                        <a:moveTo>
                          <a:pt x="0" y="122878"/>
                        </a:moveTo>
                        <a:cubicBezTo>
                          <a:pt x="-9685" y="49040"/>
                          <a:pt x="45337" y="3632"/>
                          <a:pt x="122878" y="0"/>
                        </a:cubicBezTo>
                        <a:cubicBezTo>
                          <a:pt x="287913" y="-8406"/>
                          <a:pt x="482652" y="57974"/>
                          <a:pt x="754797" y="0"/>
                        </a:cubicBezTo>
                        <a:cubicBezTo>
                          <a:pt x="1026942" y="-57974"/>
                          <a:pt x="1164446" y="33508"/>
                          <a:pt x="1333062" y="0"/>
                        </a:cubicBezTo>
                        <a:cubicBezTo>
                          <a:pt x="1501678" y="-33508"/>
                          <a:pt x="1729697" y="15223"/>
                          <a:pt x="1911327" y="0"/>
                        </a:cubicBezTo>
                        <a:cubicBezTo>
                          <a:pt x="1977155" y="-6557"/>
                          <a:pt x="2034773" y="52911"/>
                          <a:pt x="2034205" y="122878"/>
                        </a:cubicBezTo>
                        <a:cubicBezTo>
                          <a:pt x="2066924" y="273438"/>
                          <a:pt x="1988906" y="404238"/>
                          <a:pt x="2034205" y="614378"/>
                        </a:cubicBezTo>
                        <a:cubicBezTo>
                          <a:pt x="2032341" y="664465"/>
                          <a:pt x="1978193" y="738642"/>
                          <a:pt x="1911327" y="737256"/>
                        </a:cubicBezTo>
                        <a:cubicBezTo>
                          <a:pt x="1671606" y="787660"/>
                          <a:pt x="1578740" y="691815"/>
                          <a:pt x="1350946" y="737256"/>
                        </a:cubicBezTo>
                        <a:cubicBezTo>
                          <a:pt x="1123152" y="782697"/>
                          <a:pt x="993190" y="712286"/>
                          <a:pt x="754797" y="737256"/>
                        </a:cubicBezTo>
                        <a:cubicBezTo>
                          <a:pt x="516404" y="762226"/>
                          <a:pt x="369413" y="697494"/>
                          <a:pt x="122878" y="737256"/>
                        </a:cubicBezTo>
                        <a:cubicBezTo>
                          <a:pt x="69451" y="722990"/>
                          <a:pt x="4601" y="679275"/>
                          <a:pt x="0" y="614378"/>
                        </a:cubicBezTo>
                        <a:cubicBezTo>
                          <a:pt x="-43681" y="455927"/>
                          <a:pt x="10721" y="315616"/>
                          <a:pt x="0" y="122878"/>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Binarization</a:t>
            </a:r>
          </a:p>
        </p:txBody>
      </p:sp>
      <p:grpSp>
        <p:nvGrpSpPr>
          <p:cNvPr id="97" name="Group 96">
            <a:extLst>
              <a:ext uri="{FF2B5EF4-FFF2-40B4-BE49-F238E27FC236}">
                <a16:creationId xmlns:a16="http://schemas.microsoft.com/office/drawing/2014/main" id="{330F0A4B-6219-F46B-C2B2-E683F532F0DE}"/>
              </a:ext>
            </a:extLst>
          </p:cNvPr>
          <p:cNvGrpSpPr/>
          <p:nvPr/>
        </p:nvGrpSpPr>
        <p:grpSpPr>
          <a:xfrm>
            <a:off x="2073890" y="3884259"/>
            <a:ext cx="1148029" cy="181231"/>
            <a:chOff x="5973389" y="11128119"/>
            <a:chExt cx="1798278" cy="271438"/>
          </a:xfrm>
        </p:grpSpPr>
        <p:sp>
          <p:nvSpPr>
            <p:cNvPr id="152" name="TextBox 151">
              <a:extLst>
                <a:ext uri="{FF2B5EF4-FFF2-40B4-BE49-F238E27FC236}">
                  <a16:creationId xmlns:a16="http://schemas.microsoft.com/office/drawing/2014/main" id="{36A1B97A-147B-D732-6213-F2D03EA928F3}"/>
                </a:ext>
              </a:extLst>
            </p:cNvPr>
            <p:cNvSpPr txBox="1"/>
            <p:nvPr/>
          </p:nvSpPr>
          <p:spPr>
            <a:xfrm>
              <a:off x="5973389" y="11129444"/>
              <a:ext cx="418705" cy="261610"/>
            </a:xfrm>
            <a:prstGeom prst="rect">
              <a:avLst/>
            </a:prstGeom>
            <a:noFill/>
          </p:spPr>
          <p:txBody>
            <a:bodyPr wrap="none" rtlCol="0">
              <a:spAutoFit/>
            </a:bodyPr>
            <a:lstStyle/>
            <a:p>
              <a:r>
                <a:rPr lang="en-US" sz="1100" dirty="0">
                  <a:cs typeface="Segoe UI" panose="020B0502040204020203" pitchFamily="34" charset="0"/>
                </a:rPr>
                <a:t>010</a:t>
              </a:r>
            </a:p>
          </p:txBody>
        </p:sp>
        <p:sp>
          <p:nvSpPr>
            <p:cNvPr id="153" name="TextBox 152">
              <a:extLst>
                <a:ext uri="{FF2B5EF4-FFF2-40B4-BE49-F238E27FC236}">
                  <a16:creationId xmlns:a16="http://schemas.microsoft.com/office/drawing/2014/main" id="{10BD549F-B054-6308-1A9A-D3C79024F307}"/>
                </a:ext>
              </a:extLst>
            </p:cNvPr>
            <p:cNvSpPr txBox="1"/>
            <p:nvPr/>
          </p:nvSpPr>
          <p:spPr>
            <a:xfrm>
              <a:off x="6322104" y="11133350"/>
              <a:ext cx="393056" cy="261610"/>
            </a:xfrm>
            <a:prstGeom prst="rect">
              <a:avLst/>
            </a:prstGeom>
            <a:noFill/>
          </p:spPr>
          <p:txBody>
            <a:bodyPr wrap="none" rtlCol="0">
              <a:spAutoFit/>
            </a:bodyPr>
            <a:lstStyle/>
            <a:p>
              <a:r>
                <a:rPr lang="en-US" sz="1100" dirty="0">
                  <a:cs typeface="Segoe UI" panose="020B0502040204020203" pitchFamily="34" charset="0"/>
                </a:rPr>
                <a:t>101</a:t>
              </a:r>
            </a:p>
          </p:txBody>
        </p:sp>
        <p:sp>
          <p:nvSpPr>
            <p:cNvPr id="154" name="TextBox 153">
              <a:extLst>
                <a:ext uri="{FF2B5EF4-FFF2-40B4-BE49-F238E27FC236}">
                  <a16:creationId xmlns:a16="http://schemas.microsoft.com/office/drawing/2014/main" id="{703D7339-92CF-114E-1171-CD0F0EE77FA4}"/>
                </a:ext>
              </a:extLst>
            </p:cNvPr>
            <p:cNvSpPr txBox="1"/>
            <p:nvPr/>
          </p:nvSpPr>
          <p:spPr>
            <a:xfrm>
              <a:off x="6657950" y="11137947"/>
              <a:ext cx="393056" cy="261610"/>
            </a:xfrm>
            <a:prstGeom prst="rect">
              <a:avLst/>
            </a:prstGeom>
            <a:noFill/>
          </p:spPr>
          <p:txBody>
            <a:bodyPr wrap="none" rtlCol="0">
              <a:spAutoFit/>
            </a:bodyPr>
            <a:lstStyle/>
            <a:p>
              <a:r>
                <a:rPr lang="en-US" sz="1100" dirty="0">
                  <a:cs typeface="Segoe UI" panose="020B0502040204020203" pitchFamily="34" charset="0"/>
                </a:rPr>
                <a:t>110</a:t>
              </a:r>
            </a:p>
          </p:txBody>
        </p:sp>
        <p:sp>
          <p:nvSpPr>
            <p:cNvPr id="155" name="TextBox 154">
              <a:extLst>
                <a:ext uri="{FF2B5EF4-FFF2-40B4-BE49-F238E27FC236}">
                  <a16:creationId xmlns:a16="http://schemas.microsoft.com/office/drawing/2014/main" id="{07B9BE38-5429-B39D-6DA8-F1D7312175B1}"/>
                </a:ext>
              </a:extLst>
            </p:cNvPr>
            <p:cNvSpPr txBox="1"/>
            <p:nvPr/>
          </p:nvSpPr>
          <p:spPr>
            <a:xfrm>
              <a:off x="6973751" y="11128119"/>
              <a:ext cx="418705" cy="261610"/>
            </a:xfrm>
            <a:prstGeom prst="rect">
              <a:avLst/>
            </a:prstGeom>
            <a:noFill/>
          </p:spPr>
          <p:txBody>
            <a:bodyPr wrap="none" rtlCol="0">
              <a:spAutoFit/>
            </a:bodyPr>
            <a:lstStyle/>
            <a:p>
              <a:r>
                <a:rPr lang="en-US" sz="1100" dirty="0">
                  <a:cs typeface="Segoe UI" panose="020B0502040204020203" pitchFamily="34" charset="0"/>
                </a:rPr>
                <a:t>100</a:t>
              </a:r>
            </a:p>
          </p:txBody>
        </p:sp>
        <p:sp>
          <p:nvSpPr>
            <p:cNvPr id="156" name="TextBox 155">
              <a:extLst>
                <a:ext uri="{FF2B5EF4-FFF2-40B4-BE49-F238E27FC236}">
                  <a16:creationId xmlns:a16="http://schemas.microsoft.com/office/drawing/2014/main" id="{31CDE738-2A50-C060-917B-3B82D1E29240}"/>
                </a:ext>
              </a:extLst>
            </p:cNvPr>
            <p:cNvSpPr txBox="1"/>
            <p:nvPr/>
          </p:nvSpPr>
          <p:spPr>
            <a:xfrm>
              <a:off x="7352962" y="11136349"/>
              <a:ext cx="418705" cy="261610"/>
            </a:xfrm>
            <a:prstGeom prst="rect">
              <a:avLst/>
            </a:prstGeom>
            <a:noFill/>
          </p:spPr>
          <p:txBody>
            <a:bodyPr wrap="none" rtlCol="0">
              <a:spAutoFit/>
            </a:bodyPr>
            <a:lstStyle/>
            <a:p>
              <a:r>
                <a:rPr lang="en-US" sz="1100" dirty="0">
                  <a:cs typeface="Segoe UI" panose="020B0502040204020203" pitchFamily="34" charset="0"/>
                </a:rPr>
                <a:t>001</a:t>
              </a:r>
            </a:p>
          </p:txBody>
        </p:sp>
      </p:grpSp>
      <p:grpSp>
        <p:nvGrpSpPr>
          <p:cNvPr id="100" name="Google Shape;547;p12">
            <a:extLst>
              <a:ext uri="{FF2B5EF4-FFF2-40B4-BE49-F238E27FC236}">
                <a16:creationId xmlns:a16="http://schemas.microsoft.com/office/drawing/2014/main" id="{CBEDB3E2-28D7-F369-E07C-EF33291ADDA8}"/>
              </a:ext>
            </a:extLst>
          </p:cNvPr>
          <p:cNvGrpSpPr/>
          <p:nvPr/>
        </p:nvGrpSpPr>
        <p:grpSpPr>
          <a:xfrm>
            <a:off x="2315126" y="3015914"/>
            <a:ext cx="39429" cy="198447"/>
            <a:chOff x="3701725" y="2185416"/>
            <a:chExt cx="54900" cy="237780"/>
          </a:xfrm>
          <a:solidFill>
            <a:schemeClr val="accent1">
              <a:lumMod val="20000"/>
              <a:lumOff val="80000"/>
            </a:schemeClr>
          </a:solidFill>
        </p:grpSpPr>
        <p:sp>
          <p:nvSpPr>
            <p:cNvPr id="146" name="Google Shape;548;p12">
              <a:extLst>
                <a:ext uri="{FF2B5EF4-FFF2-40B4-BE49-F238E27FC236}">
                  <a16:creationId xmlns:a16="http://schemas.microsoft.com/office/drawing/2014/main" id="{D4F16106-9908-851C-0166-64AC0E2251DA}"/>
                </a:ext>
              </a:extLst>
            </p:cNvPr>
            <p:cNvSpPr/>
            <p:nvPr/>
          </p:nvSpPr>
          <p:spPr>
            <a:xfrm>
              <a:off x="3701725" y="2185416"/>
              <a:ext cx="54900" cy="54900"/>
            </a:xfrm>
            <a:prstGeom prst="ellipse">
              <a:avLst/>
            </a:prstGeom>
            <a:grpFill/>
            <a:ln w="9525" cap="flat" cmpd="sng">
              <a:noFill/>
              <a:prstDash val="solid"/>
              <a:round/>
              <a:headEnd type="none" w="sm" len="sm"/>
              <a:tailEnd type="none" w="sm" len="sm"/>
            </a:ln>
          </p:spPr>
          <p:txBody>
            <a:bodyPr spcFirstLastPara="1" wrap="square" lIns="102853" tIns="102853" rIns="102853" bIns="102853" anchor="ctr" anchorCtr="0">
              <a:noAutofit/>
            </a:bodyPr>
            <a:lstStyle/>
            <a:p>
              <a:endParaRPr sz="4800">
                <a:latin typeface="Helvetica" pitchFamily="2" charset="0"/>
                <a:cs typeface="Segoe UI" panose="020B0502040204020203" pitchFamily="34" charset="0"/>
              </a:endParaRPr>
            </a:p>
          </p:txBody>
        </p:sp>
        <p:sp>
          <p:nvSpPr>
            <p:cNvPr id="147" name="Google Shape;549;p12">
              <a:extLst>
                <a:ext uri="{FF2B5EF4-FFF2-40B4-BE49-F238E27FC236}">
                  <a16:creationId xmlns:a16="http://schemas.microsoft.com/office/drawing/2014/main" id="{D7773984-677D-8FD9-6094-93089DE062A3}"/>
                </a:ext>
              </a:extLst>
            </p:cNvPr>
            <p:cNvSpPr/>
            <p:nvPr/>
          </p:nvSpPr>
          <p:spPr>
            <a:xfrm>
              <a:off x="3701725" y="2276856"/>
              <a:ext cx="54900" cy="54900"/>
            </a:xfrm>
            <a:prstGeom prst="ellipse">
              <a:avLst/>
            </a:prstGeom>
            <a:grpFill/>
            <a:ln w="9525" cap="flat" cmpd="sng">
              <a:noFill/>
              <a:prstDash val="solid"/>
              <a:round/>
              <a:headEnd type="none" w="sm" len="sm"/>
              <a:tailEnd type="none" w="sm" len="sm"/>
            </a:ln>
          </p:spPr>
          <p:txBody>
            <a:bodyPr spcFirstLastPara="1" wrap="square" lIns="102853" tIns="102853" rIns="102853" bIns="102853" anchor="ctr" anchorCtr="0">
              <a:noAutofit/>
            </a:bodyPr>
            <a:lstStyle/>
            <a:p>
              <a:endParaRPr sz="4800">
                <a:latin typeface="Helvetica" pitchFamily="2" charset="0"/>
                <a:cs typeface="Segoe UI" panose="020B0502040204020203" pitchFamily="34" charset="0"/>
              </a:endParaRPr>
            </a:p>
          </p:txBody>
        </p:sp>
        <p:sp>
          <p:nvSpPr>
            <p:cNvPr id="148" name="Google Shape;550;p12">
              <a:extLst>
                <a:ext uri="{FF2B5EF4-FFF2-40B4-BE49-F238E27FC236}">
                  <a16:creationId xmlns:a16="http://schemas.microsoft.com/office/drawing/2014/main" id="{38C29E43-336C-E117-0C00-A164F27570AA}"/>
                </a:ext>
              </a:extLst>
            </p:cNvPr>
            <p:cNvSpPr/>
            <p:nvPr/>
          </p:nvSpPr>
          <p:spPr>
            <a:xfrm>
              <a:off x="3701725" y="2368296"/>
              <a:ext cx="54900" cy="54900"/>
            </a:xfrm>
            <a:prstGeom prst="ellipse">
              <a:avLst/>
            </a:prstGeom>
            <a:grpFill/>
            <a:ln w="9525" cap="flat" cmpd="sng">
              <a:noFill/>
              <a:prstDash val="solid"/>
              <a:round/>
              <a:headEnd type="none" w="sm" len="sm"/>
              <a:tailEnd type="none" w="sm" len="sm"/>
            </a:ln>
          </p:spPr>
          <p:txBody>
            <a:bodyPr spcFirstLastPara="1" wrap="square" lIns="102853" tIns="102853" rIns="102853" bIns="102853" anchor="ctr" anchorCtr="0">
              <a:noAutofit/>
            </a:bodyPr>
            <a:lstStyle/>
            <a:p>
              <a:endParaRPr sz="4800">
                <a:latin typeface="Helvetica" pitchFamily="2" charset="0"/>
                <a:cs typeface="Segoe UI" panose="020B0502040204020203" pitchFamily="34" charset="0"/>
              </a:endParaRPr>
            </a:p>
          </p:txBody>
        </p:sp>
      </p:grpSp>
      <p:grpSp>
        <p:nvGrpSpPr>
          <p:cNvPr id="101" name="Google Shape;547;p12">
            <a:extLst>
              <a:ext uri="{FF2B5EF4-FFF2-40B4-BE49-F238E27FC236}">
                <a16:creationId xmlns:a16="http://schemas.microsoft.com/office/drawing/2014/main" id="{18E0C62F-0B9F-1253-B134-62DBF182B9FE}"/>
              </a:ext>
            </a:extLst>
          </p:cNvPr>
          <p:cNvGrpSpPr/>
          <p:nvPr/>
        </p:nvGrpSpPr>
        <p:grpSpPr>
          <a:xfrm>
            <a:off x="1848421" y="4936107"/>
            <a:ext cx="39429" cy="198447"/>
            <a:chOff x="3701725" y="2185416"/>
            <a:chExt cx="54900" cy="237780"/>
          </a:xfrm>
          <a:solidFill>
            <a:schemeClr val="accent1">
              <a:lumMod val="20000"/>
              <a:lumOff val="80000"/>
            </a:schemeClr>
          </a:solidFill>
        </p:grpSpPr>
        <p:sp>
          <p:nvSpPr>
            <p:cNvPr id="143" name="Google Shape;548;p12">
              <a:extLst>
                <a:ext uri="{FF2B5EF4-FFF2-40B4-BE49-F238E27FC236}">
                  <a16:creationId xmlns:a16="http://schemas.microsoft.com/office/drawing/2014/main" id="{2F6B1C9B-F235-F8F9-03D6-D07F99002207}"/>
                </a:ext>
              </a:extLst>
            </p:cNvPr>
            <p:cNvSpPr/>
            <p:nvPr/>
          </p:nvSpPr>
          <p:spPr>
            <a:xfrm>
              <a:off x="3701725" y="2185416"/>
              <a:ext cx="54900" cy="54900"/>
            </a:xfrm>
            <a:prstGeom prst="ellipse">
              <a:avLst/>
            </a:prstGeom>
            <a:grpFill/>
            <a:ln w="9525" cap="flat" cmpd="sng">
              <a:noFill/>
              <a:prstDash val="solid"/>
              <a:round/>
              <a:headEnd type="none" w="sm" len="sm"/>
              <a:tailEnd type="none" w="sm" len="sm"/>
            </a:ln>
          </p:spPr>
          <p:txBody>
            <a:bodyPr spcFirstLastPara="1" wrap="square" lIns="102853" tIns="102853" rIns="102853" bIns="102853" anchor="ctr" anchorCtr="0">
              <a:noAutofit/>
            </a:bodyPr>
            <a:lstStyle/>
            <a:p>
              <a:endParaRPr sz="4800">
                <a:latin typeface="Helvetica" pitchFamily="2" charset="0"/>
                <a:cs typeface="Segoe UI" panose="020B0502040204020203" pitchFamily="34" charset="0"/>
              </a:endParaRPr>
            </a:p>
          </p:txBody>
        </p:sp>
        <p:sp>
          <p:nvSpPr>
            <p:cNvPr id="144" name="Google Shape;549;p12">
              <a:extLst>
                <a:ext uri="{FF2B5EF4-FFF2-40B4-BE49-F238E27FC236}">
                  <a16:creationId xmlns:a16="http://schemas.microsoft.com/office/drawing/2014/main" id="{7E39CAC3-5DA4-5AB0-727E-D84EF82AB278}"/>
                </a:ext>
              </a:extLst>
            </p:cNvPr>
            <p:cNvSpPr/>
            <p:nvPr/>
          </p:nvSpPr>
          <p:spPr>
            <a:xfrm>
              <a:off x="3701725" y="2276856"/>
              <a:ext cx="54900" cy="54900"/>
            </a:xfrm>
            <a:prstGeom prst="ellipse">
              <a:avLst/>
            </a:prstGeom>
            <a:grpFill/>
            <a:ln w="9525" cap="flat" cmpd="sng">
              <a:noFill/>
              <a:prstDash val="solid"/>
              <a:round/>
              <a:headEnd type="none" w="sm" len="sm"/>
              <a:tailEnd type="none" w="sm" len="sm"/>
            </a:ln>
          </p:spPr>
          <p:txBody>
            <a:bodyPr spcFirstLastPara="1" wrap="square" lIns="102853" tIns="102853" rIns="102853" bIns="102853" anchor="ctr" anchorCtr="0">
              <a:noAutofit/>
            </a:bodyPr>
            <a:lstStyle/>
            <a:p>
              <a:endParaRPr sz="4800">
                <a:latin typeface="Helvetica" pitchFamily="2" charset="0"/>
                <a:cs typeface="Segoe UI" panose="020B0502040204020203" pitchFamily="34" charset="0"/>
              </a:endParaRPr>
            </a:p>
          </p:txBody>
        </p:sp>
        <p:sp>
          <p:nvSpPr>
            <p:cNvPr id="145" name="Google Shape;550;p12">
              <a:extLst>
                <a:ext uri="{FF2B5EF4-FFF2-40B4-BE49-F238E27FC236}">
                  <a16:creationId xmlns:a16="http://schemas.microsoft.com/office/drawing/2014/main" id="{A14630B5-8B74-95FE-3A57-B1F5CA4B57C3}"/>
                </a:ext>
              </a:extLst>
            </p:cNvPr>
            <p:cNvSpPr/>
            <p:nvPr/>
          </p:nvSpPr>
          <p:spPr>
            <a:xfrm>
              <a:off x="3701725" y="2368296"/>
              <a:ext cx="54900" cy="54900"/>
            </a:xfrm>
            <a:prstGeom prst="ellipse">
              <a:avLst/>
            </a:prstGeom>
            <a:grpFill/>
            <a:ln w="9525" cap="flat" cmpd="sng">
              <a:noFill/>
              <a:prstDash val="solid"/>
              <a:round/>
              <a:headEnd type="none" w="sm" len="sm"/>
              <a:tailEnd type="none" w="sm" len="sm"/>
            </a:ln>
          </p:spPr>
          <p:txBody>
            <a:bodyPr spcFirstLastPara="1" wrap="square" lIns="102853" tIns="102853" rIns="102853" bIns="102853" anchor="ctr" anchorCtr="0">
              <a:noAutofit/>
            </a:bodyPr>
            <a:lstStyle/>
            <a:p>
              <a:endParaRPr sz="4800">
                <a:latin typeface="Helvetica" pitchFamily="2" charset="0"/>
                <a:cs typeface="Segoe UI" panose="020B0502040204020203" pitchFamily="34" charset="0"/>
              </a:endParaRPr>
            </a:p>
          </p:txBody>
        </p:sp>
      </p:grpSp>
      <p:grpSp>
        <p:nvGrpSpPr>
          <p:cNvPr id="102" name="Google Shape;547;p12">
            <a:extLst>
              <a:ext uri="{FF2B5EF4-FFF2-40B4-BE49-F238E27FC236}">
                <a16:creationId xmlns:a16="http://schemas.microsoft.com/office/drawing/2014/main" id="{31B1D5C4-61FB-E34B-9C54-165E742837F8}"/>
              </a:ext>
            </a:extLst>
          </p:cNvPr>
          <p:cNvGrpSpPr/>
          <p:nvPr/>
        </p:nvGrpSpPr>
        <p:grpSpPr>
          <a:xfrm>
            <a:off x="2651011" y="4936527"/>
            <a:ext cx="39429" cy="198447"/>
            <a:chOff x="3701725" y="2185416"/>
            <a:chExt cx="54900" cy="237780"/>
          </a:xfrm>
          <a:solidFill>
            <a:schemeClr val="accent1">
              <a:lumMod val="20000"/>
              <a:lumOff val="80000"/>
            </a:schemeClr>
          </a:solidFill>
        </p:grpSpPr>
        <p:sp>
          <p:nvSpPr>
            <p:cNvPr id="140" name="Google Shape;548;p12">
              <a:extLst>
                <a:ext uri="{FF2B5EF4-FFF2-40B4-BE49-F238E27FC236}">
                  <a16:creationId xmlns:a16="http://schemas.microsoft.com/office/drawing/2014/main" id="{7F3F6C5B-CA67-4CF8-7ED8-562E36F35661}"/>
                </a:ext>
              </a:extLst>
            </p:cNvPr>
            <p:cNvSpPr/>
            <p:nvPr/>
          </p:nvSpPr>
          <p:spPr>
            <a:xfrm>
              <a:off x="3701725" y="2185416"/>
              <a:ext cx="54900" cy="54900"/>
            </a:xfrm>
            <a:prstGeom prst="ellipse">
              <a:avLst/>
            </a:prstGeom>
            <a:grpFill/>
            <a:ln w="9525" cap="flat" cmpd="sng">
              <a:noFill/>
              <a:prstDash val="solid"/>
              <a:round/>
              <a:headEnd type="none" w="sm" len="sm"/>
              <a:tailEnd type="none" w="sm" len="sm"/>
            </a:ln>
          </p:spPr>
          <p:txBody>
            <a:bodyPr spcFirstLastPara="1" wrap="square" lIns="102853" tIns="102853" rIns="102853" bIns="102853" anchor="ctr" anchorCtr="0">
              <a:noAutofit/>
            </a:bodyPr>
            <a:lstStyle/>
            <a:p>
              <a:endParaRPr sz="4800">
                <a:latin typeface="Helvetica" pitchFamily="2" charset="0"/>
                <a:cs typeface="Segoe UI" panose="020B0502040204020203" pitchFamily="34" charset="0"/>
              </a:endParaRPr>
            </a:p>
          </p:txBody>
        </p:sp>
        <p:sp>
          <p:nvSpPr>
            <p:cNvPr id="141" name="Google Shape;549;p12">
              <a:extLst>
                <a:ext uri="{FF2B5EF4-FFF2-40B4-BE49-F238E27FC236}">
                  <a16:creationId xmlns:a16="http://schemas.microsoft.com/office/drawing/2014/main" id="{FA81C9C8-D495-7A20-176B-BFB9B3DC030C}"/>
                </a:ext>
              </a:extLst>
            </p:cNvPr>
            <p:cNvSpPr/>
            <p:nvPr/>
          </p:nvSpPr>
          <p:spPr>
            <a:xfrm>
              <a:off x="3701725" y="2276856"/>
              <a:ext cx="54900" cy="54900"/>
            </a:xfrm>
            <a:prstGeom prst="ellipse">
              <a:avLst/>
            </a:prstGeom>
            <a:grpFill/>
            <a:ln w="9525" cap="flat" cmpd="sng">
              <a:noFill/>
              <a:prstDash val="solid"/>
              <a:round/>
              <a:headEnd type="none" w="sm" len="sm"/>
              <a:tailEnd type="none" w="sm" len="sm"/>
            </a:ln>
          </p:spPr>
          <p:txBody>
            <a:bodyPr spcFirstLastPara="1" wrap="square" lIns="102853" tIns="102853" rIns="102853" bIns="102853" anchor="ctr" anchorCtr="0">
              <a:noAutofit/>
            </a:bodyPr>
            <a:lstStyle/>
            <a:p>
              <a:endParaRPr sz="4800">
                <a:latin typeface="Helvetica" pitchFamily="2" charset="0"/>
                <a:cs typeface="Segoe UI" panose="020B0502040204020203" pitchFamily="34" charset="0"/>
              </a:endParaRPr>
            </a:p>
          </p:txBody>
        </p:sp>
        <p:sp>
          <p:nvSpPr>
            <p:cNvPr id="142" name="Google Shape;550;p12">
              <a:extLst>
                <a:ext uri="{FF2B5EF4-FFF2-40B4-BE49-F238E27FC236}">
                  <a16:creationId xmlns:a16="http://schemas.microsoft.com/office/drawing/2014/main" id="{CD3D087B-27BA-572C-32CF-BB5445114625}"/>
                </a:ext>
              </a:extLst>
            </p:cNvPr>
            <p:cNvSpPr/>
            <p:nvPr/>
          </p:nvSpPr>
          <p:spPr>
            <a:xfrm>
              <a:off x="3701725" y="2368296"/>
              <a:ext cx="54900" cy="54900"/>
            </a:xfrm>
            <a:prstGeom prst="ellipse">
              <a:avLst/>
            </a:prstGeom>
            <a:grpFill/>
            <a:ln w="9525" cap="flat" cmpd="sng">
              <a:noFill/>
              <a:prstDash val="solid"/>
              <a:round/>
              <a:headEnd type="none" w="sm" len="sm"/>
              <a:tailEnd type="none" w="sm" len="sm"/>
            </a:ln>
          </p:spPr>
          <p:txBody>
            <a:bodyPr spcFirstLastPara="1" wrap="square" lIns="102853" tIns="102853" rIns="102853" bIns="102853" anchor="ctr" anchorCtr="0">
              <a:noAutofit/>
            </a:bodyPr>
            <a:lstStyle/>
            <a:p>
              <a:endParaRPr sz="4800">
                <a:latin typeface="Helvetica" pitchFamily="2" charset="0"/>
                <a:cs typeface="Segoe UI" panose="020B0502040204020203" pitchFamily="34" charset="0"/>
              </a:endParaRPr>
            </a:p>
          </p:txBody>
        </p:sp>
      </p:grpSp>
      <p:sp>
        <p:nvSpPr>
          <p:cNvPr id="103" name="Google Shape;470;p12">
            <a:extLst>
              <a:ext uri="{FF2B5EF4-FFF2-40B4-BE49-F238E27FC236}">
                <a16:creationId xmlns:a16="http://schemas.microsoft.com/office/drawing/2014/main" id="{5DF555B9-69D3-CEA7-0963-DC88497365DF}"/>
              </a:ext>
            </a:extLst>
          </p:cNvPr>
          <p:cNvSpPr txBox="1"/>
          <p:nvPr/>
        </p:nvSpPr>
        <p:spPr>
          <a:xfrm>
            <a:off x="859534" y="4313666"/>
            <a:ext cx="800590" cy="366311"/>
          </a:xfrm>
          <a:prstGeom prst="rect">
            <a:avLst/>
          </a:prstGeom>
          <a:noFill/>
          <a:ln>
            <a:noFill/>
          </a:ln>
        </p:spPr>
        <p:txBody>
          <a:bodyPr spcFirstLastPara="1" wrap="square" lIns="102853" tIns="102853" rIns="102853" bIns="102853" anchor="ctr" anchorCtr="0">
            <a:noAutofit/>
          </a:bodyPr>
          <a:lstStyle/>
          <a:p>
            <a:r>
              <a:rPr lang="en-US" sz="1600" dirty="0">
                <a:solidFill>
                  <a:schemeClr val="accent1">
                    <a:lumMod val="75000"/>
                  </a:schemeClr>
                </a:solidFill>
                <a:ea typeface="Calibri"/>
                <a:cs typeface="Segoe UI" panose="020B0502040204020203" pitchFamily="34" charset="0"/>
                <a:sym typeface="Calibri"/>
              </a:rPr>
              <a:t>Layer k</a:t>
            </a:r>
            <a:endParaRPr sz="1600" dirty="0">
              <a:solidFill>
                <a:schemeClr val="accent1">
                  <a:lumMod val="75000"/>
                </a:schemeClr>
              </a:solidFill>
              <a:ea typeface="Calibri"/>
              <a:cs typeface="Segoe UI" panose="020B0502040204020203" pitchFamily="34" charset="0"/>
              <a:sym typeface="Calibri"/>
            </a:endParaRPr>
          </a:p>
        </p:txBody>
      </p:sp>
      <p:sp>
        <p:nvSpPr>
          <p:cNvPr id="104" name="Google Shape;471;p12">
            <a:extLst>
              <a:ext uri="{FF2B5EF4-FFF2-40B4-BE49-F238E27FC236}">
                <a16:creationId xmlns:a16="http://schemas.microsoft.com/office/drawing/2014/main" id="{73DA11C4-008C-741D-0DA7-D626763DDD36}"/>
              </a:ext>
            </a:extLst>
          </p:cNvPr>
          <p:cNvSpPr txBox="1"/>
          <p:nvPr/>
        </p:nvSpPr>
        <p:spPr>
          <a:xfrm>
            <a:off x="867834" y="2471483"/>
            <a:ext cx="719076" cy="366311"/>
          </a:xfrm>
          <a:prstGeom prst="rect">
            <a:avLst/>
          </a:prstGeom>
          <a:noFill/>
          <a:ln>
            <a:noFill/>
          </a:ln>
        </p:spPr>
        <p:txBody>
          <a:bodyPr spcFirstLastPara="1" wrap="square" lIns="102853" tIns="102853" rIns="102853" bIns="102853" anchor="ctr" anchorCtr="0">
            <a:noAutofit/>
          </a:bodyPr>
          <a:lstStyle/>
          <a:p>
            <a:r>
              <a:rPr lang="en-US" sz="1600" dirty="0">
                <a:solidFill>
                  <a:schemeClr val="accent1">
                    <a:lumMod val="75000"/>
                  </a:schemeClr>
                </a:solidFill>
                <a:ea typeface="Calibri"/>
                <a:cs typeface="Segoe UI" panose="020B0502040204020203" pitchFamily="34" charset="0"/>
                <a:sym typeface="Calibri"/>
              </a:rPr>
              <a:t>Layer n</a:t>
            </a:r>
            <a:endParaRPr sz="1600" dirty="0">
              <a:solidFill>
                <a:schemeClr val="accent1">
                  <a:lumMod val="75000"/>
                </a:schemeClr>
              </a:solidFill>
              <a:ea typeface="Calibri"/>
              <a:cs typeface="Segoe UI" panose="020B0502040204020203" pitchFamily="34" charset="0"/>
              <a:sym typeface="Calibri"/>
            </a:endParaRPr>
          </a:p>
        </p:txBody>
      </p:sp>
      <p:sp>
        <p:nvSpPr>
          <p:cNvPr id="105" name="Google Shape;472;p12">
            <a:extLst>
              <a:ext uri="{FF2B5EF4-FFF2-40B4-BE49-F238E27FC236}">
                <a16:creationId xmlns:a16="http://schemas.microsoft.com/office/drawing/2014/main" id="{D2CEE2B8-C51B-C7F6-FB50-8A3EA4565029}"/>
              </a:ext>
            </a:extLst>
          </p:cNvPr>
          <p:cNvSpPr txBox="1"/>
          <p:nvPr/>
        </p:nvSpPr>
        <p:spPr>
          <a:xfrm>
            <a:off x="856845" y="3321377"/>
            <a:ext cx="762480" cy="366311"/>
          </a:xfrm>
          <a:prstGeom prst="rect">
            <a:avLst/>
          </a:prstGeom>
          <a:noFill/>
          <a:ln>
            <a:noFill/>
          </a:ln>
        </p:spPr>
        <p:txBody>
          <a:bodyPr spcFirstLastPara="1" wrap="square" lIns="102853" tIns="102853" rIns="102853" bIns="102853" anchor="ctr" anchorCtr="0">
            <a:noAutofit/>
          </a:bodyPr>
          <a:lstStyle/>
          <a:p>
            <a:r>
              <a:rPr lang="en-US" sz="1600" dirty="0">
                <a:solidFill>
                  <a:schemeClr val="accent1">
                    <a:lumMod val="75000"/>
                  </a:schemeClr>
                </a:solidFill>
                <a:ea typeface="Calibri"/>
                <a:cs typeface="Segoe UI" panose="020B0502040204020203" pitchFamily="34" charset="0"/>
                <a:sym typeface="Calibri"/>
              </a:rPr>
              <a:t>Layer k+1</a:t>
            </a:r>
            <a:endParaRPr sz="1600" dirty="0">
              <a:solidFill>
                <a:schemeClr val="accent1">
                  <a:lumMod val="75000"/>
                </a:schemeClr>
              </a:solidFill>
              <a:ea typeface="Calibri"/>
              <a:cs typeface="Segoe UI" panose="020B0502040204020203" pitchFamily="34" charset="0"/>
              <a:sym typeface="Calibri"/>
            </a:endParaRPr>
          </a:p>
        </p:txBody>
      </p:sp>
      <p:sp>
        <p:nvSpPr>
          <p:cNvPr id="106" name="Google Shape;471;p12">
            <a:extLst>
              <a:ext uri="{FF2B5EF4-FFF2-40B4-BE49-F238E27FC236}">
                <a16:creationId xmlns:a16="http://schemas.microsoft.com/office/drawing/2014/main" id="{82689216-7775-0B26-4FDA-6FBFEF878F42}"/>
              </a:ext>
            </a:extLst>
          </p:cNvPr>
          <p:cNvSpPr txBox="1"/>
          <p:nvPr/>
        </p:nvSpPr>
        <p:spPr>
          <a:xfrm>
            <a:off x="856845" y="5202104"/>
            <a:ext cx="807658" cy="366311"/>
          </a:xfrm>
          <a:prstGeom prst="rect">
            <a:avLst/>
          </a:prstGeom>
          <a:noFill/>
          <a:ln>
            <a:noFill/>
          </a:ln>
        </p:spPr>
        <p:txBody>
          <a:bodyPr spcFirstLastPara="1" wrap="square" lIns="102853" tIns="102853" rIns="102853" bIns="102853" anchor="ctr" anchorCtr="0">
            <a:noAutofit/>
          </a:bodyPr>
          <a:lstStyle/>
          <a:p>
            <a:r>
              <a:rPr lang="en-US" sz="1600" dirty="0">
                <a:solidFill>
                  <a:schemeClr val="accent1">
                    <a:lumMod val="75000"/>
                  </a:schemeClr>
                </a:solidFill>
                <a:ea typeface="Calibri"/>
                <a:cs typeface="Segoe UI" panose="020B0502040204020203" pitchFamily="34" charset="0"/>
                <a:sym typeface="Calibri"/>
              </a:rPr>
              <a:t>Layer 1</a:t>
            </a:r>
            <a:endParaRPr sz="1600" dirty="0">
              <a:solidFill>
                <a:schemeClr val="accent1">
                  <a:lumMod val="75000"/>
                </a:schemeClr>
              </a:solidFill>
              <a:ea typeface="Calibri"/>
              <a:cs typeface="Segoe UI" panose="020B0502040204020203" pitchFamily="34" charset="0"/>
              <a:sym typeface="Calibri"/>
            </a:endParaRPr>
          </a:p>
        </p:txBody>
      </p:sp>
      <p:sp>
        <p:nvSpPr>
          <p:cNvPr id="109" name="Google Shape;525;p12">
            <a:extLst>
              <a:ext uri="{FF2B5EF4-FFF2-40B4-BE49-F238E27FC236}">
                <a16:creationId xmlns:a16="http://schemas.microsoft.com/office/drawing/2014/main" id="{3F0FDE5E-E3B4-548B-03D7-6547E67A10AC}"/>
              </a:ext>
            </a:extLst>
          </p:cNvPr>
          <p:cNvSpPr/>
          <p:nvPr/>
        </p:nvSpPr>
        <p:spPr>
          <a:xfrm>
            <a:off x="4321933" y="2461265"/>
            <a:ext cx="2155700" cy="3117492"/>
          </a:xfrm>
          <a:prstGeom prst="roundRect">
            <a:avLst>
              <a:gd name="adj" fmla="val 11729"/>
            </a:avLst>
          </a:prstGeom>
          <a:solidFill>
            <a:srgbClr val="B4C7E7">
              <a:alpha val="50196"/>
            </a:srgbClr>
          </a:solidFill>
          <a:ln w="28575">
            <a:noFill/>
            <a:prstDash val="solid"/>
            <a:extLst>
              <a:ext uri="{C807C97D-BFC1-408E-A445-0C87EB9F89A2}">
                <ask:lineSketchStyleProps xmlns:ask="http://schemas.microsoft.com/office/drawing/2018/sketchyshapes" sd="1219033472">
                  <a:custGeom>
                    <a:avLst/>
                    <a:gdLst>
                      <a:gd name="connsiteX0" fmla="*/ 0 w 2034205"/>
                      <a:gd name="connsiteY0" fmla="*/ 122878 h 737256"/>
                      <a:gd name="connsiteX1" fmla="*/ 122878 w 2034205"/>
                      <a:gd name="connsiteY1" fmla="*/ 0 h 737256"/>
                      <a:gd name="connsiteX2" fmla="*/ 736912 w 2034205"/>
                      <a:gd name="connsiteY2" fmla="*/ 0 h 737256"/>
                      <a:gd name="connsiteX3" fmla="*/ 1333062 w 2034205"/>
                      <a:gd name="connsiteY3" fmla="*/ 0 h 737256"/>
                      <a:gd name="connsiteX4" fmla="*/ 1911327 w 2034205"/>
                      <a:gd name="connsiteY4" fmla="*/ 0 h 737256"/>
                      <a:gd name="connsiteX5" fmla="*/ 2034205 w 2034205"/>
                      <a:gd name="connsiteY5" fmla="*/ 122878 h 737256"/>
                      <a:gd name="connsiteX6" fmla="*/ 2034205 w 2034205"/>
                      <a:gd name="connsiteY6" fmla="*/ 614378 h 737256"/>
                      <a:gd name="connsiteX7" fmla="*/ 1911327 w 2034205"/>
                      <a:gd name="connsiteY7" fmla="*/ 737256 h 737256"/>
                      <a:gd name="connsiteX8" fmla="*/ 1297293 w 2034205"/>
                      <a:gd name="connsiteY8" fmla="*/ 737256 h 737256"/>
                      <a:gd name="connsiteX9" fmla="*/ 754797 w 2034205"/>
                      <a:gd name="connsiteY9" fmla="*/ 737256 h 737256"/>
                      <a:gd name="connsiteX10" fmla="*/ 122878 w 2034205"/>
                      <a:gd name="connsiteY10" fmla="*/ 737256 h 737256"/>
                      <a:gd name="connsiteX11" fmla="*/ 0 w 2034205"/>
                      <a:gd name="connsiteY11" fmla="*/ 614378 h 737256"/>
                      <a:gd name="connsiteX12" fmla="*/ 0 w 2034205"/>
                      <a:gd name="connsiteY12" fmla="*/ 122878 h 73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4205" h="737256" fill="none" extrusionOk="0">
                        <a:moveTo>
                          <a:pt x="0" y="122878"/>
                        </a:moveTo>
                        <a:cubicBezTo>
                          <a:pt x="-8377" y="56390"/>
                          <a:pt x="44506" y="-7250"/>
                          <a:pt x="122878" y="0"/>
                        </a:cubicBezTo>
                        <a:cubicBezTo>
                          <a:pt x="338875" y="-67540"/>
                          <a:pt x="534673" y="69283"/>
                          <a:pt x="736912" y="0"/>
                        </a:cubicBezTo>
                        <a:cubicBezTo>
                          <a:pt x="939151" y="-69283"/>
                          <a:pt x="1178945" y="45690"/>
                          <a:pt x="1333062" y="0"/>
                        </a:cubicBezTo>
                        <a:cubicBezTo>
                          <a:pt x="1487179" y="-45690"/>
                          <a:pt x="1707317" y="55733"/>
                          <a:pt x="1911327" y="0"/>
                        </a:cubicBezTo>
                        <a:cubicBezTo>
                          <a:pt x="1974364" y="199"/>
                          <a:pt x="2039870" y="44802"/>
                          <a:pt x="2034205" y="122878"/>
                        </a:cubicBezTo>
                        <a:cubicBezTo>
                          <a:pt x="2079178" y="355722"/>
                          <a:pt x="2026358" y="468253"/>
                          <a:pt x="2034205" y="614378"/>
                        </a:cubicBezTo>
                        <a:cubicBezTo>
                          <a:pt x="2037015" y="687807"/>
                          <a:pt x="1972465" y="740803"/>
                          <a:pt x="1911327" y="737256"/>
                        </a:cubicBezTo>
                        <a:cubicBezTo>
                          <a:pt x="1659221" y="764214"/>
                          <a:pt x="1499174" y="734628"/>
                          <a:pt x="1297293" y="737256"/>
                        </a:cubicBezTo>
                        <a:cubicBezTo>
                          <a:pt x="1095412" y="739884"/>
                          <a:pt x="903079" y="702205"/>
                          <a:pt x="754797" y="737256"/>
                        </a:cubicBezTo>
                        <a:cubicBezTo>
                          <a:pt x="606515" y="772307"/>
                          <a:pt x="305525" y="730898"/>
                          <a:pt x="122878" y="737256"/>
                        </a:cubicBezTo>
                        <a:cubicBezTo>
                          <a:pt x="66209" y="741174"/>
                          <a:pt x="5694" y="701421"/>
                          <a:pt x="0" y="614378"/>
                        </a:cubicBezTo>
                        <a:cubicBezTo>
                          <a:pt x="-23927" y="483817"/>
                          <a:pt x="22508" y="358107"/>
                          <a:pt x="0" y="122878"/>
                        </a:cubicBezTo>
                        <a:close/>
                      </a:path>
                      <a:path w="2034205" h="737256" stroke="0" extrusionOk="0">
                        <a:moveTo>
                          <a:pt x="0" y="122878"/>
                        </a:moveTo>
                        <a:cubicBezTo>
                          <a:pt x="-9685" y="49040"/>
                          <a:pt x="45337" y="3632"/>
                          <a:pt x="122878" y="0"/>
                        </a:cubicBezTo>
                        <a:cubicBezTo>
                          <a:pt x="287913" y="-8406"/>
                          <a:pt x="482652" y="57974"/>
                          <a:pt x="754797" y="0"/>
                        </a:cubicBezTo>
                        <a:cubicBezTo>
                          <a:pt x="1026942" y="-57974"/>
                          <a:pt x="1164446" y="33508"/>
                          <a:pt x="1333062" y="0"/>
                        </a:cubicBezTo>
                        <a:cubicBezTo>
                          <a:pt x="1501678" y="-33508"/>
                          <a:pt x="1729697" y="15223"/>
                          <a:pt x="1911327" y="0"/>
                        </a:cubicBezTo>
                        <a:cubicBezTo>
                          <a:pt x="1977155" y="-6557"/>
                          <a:pt x="2034773" y="52911"/>
                          <a:pt x="2034205" y="122878"/>
                        </a:cubicBezTo>
                        <a:cubicBezTo>
                          <a:pt x="2066924" y="273438"/>
                          <a:pt x="1988906" y="404238"/>
                          <a:pt x="2034205" y="614378"/>
                        </a:cubicBezTo>
                        <a:cubicBezTo>
                          <a:pt x="2032341" y="664465"/>
                          <a:pt x="1978193" y="738642"/>
                          <a:pt x="1911327" y="737256"/>
                        </a:cubicBezTo>
                        <a:cubicBezTo>
                          <a:pt x="1671606" y="787660"/>
                          <a:pt x="1578740" y="691815"/>
                          <a:pt x="1350946" y="737256"/>
                        </a:cubicBezTo>
                        <a:cubicBezTo>
                          <a:pt x="1123152" y="782697"/>
                          <a:pt x="993190" y="712286"/>
                          <a:pt x="754797" y="737256"/>
                        </a:cubicBezTo>
                        <a:cubicBezTo>
                          <a:pt x="516404" y="762226"/>
                          <a:pt x="369413" y="697494"/>
                          <a:pt x="122878" y="737256"/>
                        </a:cubicBezTo>
                        <a:cubicBezTo>
                          <a:pt x="69451" y="722990"/>
                          <a:pt x="4601" y="679275"/>
                          <a:pt x="0" y="614378"/>
                        </a:cubicBezTo>
                        <a:cubicBezTo>
                          <a:pt x="-43681" y="455927"/>
                          <a:pt x="10721" y="315616"/>
                          <a:pt x="0" y="122878"/>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sz="1600">
              <a:solidFill>
                <a:schemeClr val="accent1">
                  <a:lumMod val="75000"/>
                </a:schemeClr>
              </a:solidFill>
            </a:endParaRPr>
          </a:p>
        </p:txBody>
      </p:sp>
      <p:sp>
        <p:nvSpPr>
          <p:cNvPr id="110" name="Rounded Rectangle 109">
            <a:extLst>
              <a:ext uri="{FF2B5EF4-FFF2-40B4-BE49-F238E27FC236}">
                <a16:creationId xmlns:a16="http://schemas.microsoft.com/office/drawing/2014/main" id="{36C49BBD-AAB6-1D54-4CBC-D60018EEC827}"/>
              </a:ext>
            </a:extLst>
          </p:cNvPr>
          <p:cNvSpPr/>
          <p:nvPr/>
        </p:nvSpPr>
        <p:spPr>
          <a:xfrm>
            <a:off x="4884897" y="5309448"/>
            <a:ext cx="1072908" cy="210564"/>
          </a:xfrm>
          <a:prstGeom prst="roundRect">
            <a:avLst/>
          </a:prstGeom>
          <a:ln w="28575">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err="1">
                <a:solidFill>
                  <a:schemeClr val="accent1">
                    <a:lumMod val="75000"/>
                  </a:schemeClr>
                </a:solidFill>
              </a:rPr>
              <a:t>LayerNorm</a:t>
            </a:r>
            <a:endParaRPr lang="en-US" sz="1200" dirty="0">
              <a:solidFill>
                <a:schemeClr val="accent1">
                  <a:lumMod val="75000"/>
                </a:schemeClr>
              </a:solidFill>
            </a:endParaRPr>
          </a:p>
        </p:txBody>
      </p:sp>
      <p:sp>
        <p:nvSpPr>
          <p:cNvPr id="111" name="Rounded Rectangle 110">
            <a:extLst>
              <a:ext uri="{FF2B5EF4-FFF2-40B4-BE49-F238E27FC236}">
                <a16:creationId xmlns:a16="http://schemas.microsoft.com/office/drawing/2014/main" id="{748424A7-CF2D-A1DB-14BA-319292F06C57}"/>
              </a:ext>
            </a:extLst>
          </p:cNvPr>
          <p:cNvSpPr/>
          <p:nvPr/>
        </p:nvSpPr>
        <p:spPr>
          <a:xfrm>
            <a:off x="4884897" y="4393921"/>
            <a:ext cx="1058114" cy="266203"/>
          </a:xfrm>
          <a:prstGeom prst="roundRect">
            <a:avLst/>
          </a:prstGeom>
          <a:ln w="28575">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a:solidFill>
                  <a:schemeClr val="accent1">
                    <a:lumMod val="75000"/>
                  </a:schemeClr>
                </a:solidFill>
              </a:rPr>
              <a:t>Attention</a:t>
            </a:r>
          </a:p>
        </p:txBody>
      </p:sp>
      <p:sp>
        <p:nvSpPr>
          <p:cNvPr id="112" name="Rounded Rectangle 111">
            <a:extLst>
              <a:ext uri="{FF2B5EF4-FFF2-40B4-BE49-F238E27FC236}">
                <a16:creationId xmlns:a16="http://schemas.microsoft.com/office/drawing/2014/main" id="{FF1EE1B6-B876-2399-22FB-BE142027B96D}"/>
              </a:ext>
            </a:extLst>
          </p:cNvPr>
          <p:cNvSpPr/>
          <p:nvPr/>
        </p:nvSpPr>
        <p:spPr>
          <a:xfrm>
            <a:off x="4884897" y="3238425"/>
            <a:ext cx="1058114" cy="196923"/>
          </a:xfrm>
          <a:prstGeom prst="roundRect">
            <a:avLst/>
          </a:prstGeom>
          <a:ln w="28575">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a:solidFill>
                  <a:schemeClr val="accent1">
                    <a:lumMod val="75000"/>
                  </a:schemeClr>
                </a:solidFill>
              </a:rPr>
              <a:t>FFN</a:t>
            </a:r>
          </a:p>
        </p:txBody>
      </p:sp>
      <mc:AlternateContent xmlns:mc="http://schemas.openxmlformats.org/markup-compatibility/2006" xmlns:a14="http://schemas.microsoft.com/office/drawing/2010/main">
        <mc:Choice Requires="a14">
          <p:sp>
            <p:nvSpPr>
              <p:cNvPr id="113" name="TextBox 112">
                <a:extLst>
                  <a:ext uri="{FF2B5EF4-FFF2-40B4-BE49-F238E27FC236}">
                    <a16:creationId xmlns:a16="http://schemas.microsoft.com/office/drawing/2014/main" id="{0709EDA5-CE70-12DC-7BC2-30BB1E8748DA}"/>
                  </a:ext>
                </a:extLst>
              </p:cNvPr>
              <p:cNvSpPr txBox="1"/>
              <p:nvPr/>
            </p:nvSpPr>
            <p:spPr>
              <a:xfrm>
                <a:off x="4396704" y="5606928"/>
                <a:ext cx="46846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solidFill>
                                <a:schemeClr val="tx1"/>
                              </a:solidFill>
                              <a:latin typeface="Cambria Math" panose="02040503050406030204" pitchFamily="18" charset="0"/>
                            </a:rPr>
                          </m:ctrlPr>
                        </m:sSubPr>
                        <m:e>
                          <m:r>
                            <a:rPr lang="en-US" sz="1600" b="1" i="1" smtClean="0">
                              <a:solidFill>
                                <a:schemeClr val="tx1"/>
                              </a:solidFill>
                              <a:latin typeface="Cambria Math" panose="02040503050406030204" pitchFamily="18" charset="0"/>
                            </a:rPr>
                            <m:t>𝒉</m:t>
                          </m:r>
                        </m:e>
                        <m:sub>
                          <m:r>
                            <a:rPr lang="en-US" sz="1600" b="0" i="1" smtClean="0">
                              <a:solidFill>
                                <a:schemeClr val="tx1"/>
                              </a:solidFill>
                              <a:latin typeface="Cambria Math" panose="02040503050406030204" pitchFamily="18" charset="0"/>
                            </a:rPr>
                            <m:t>𝑘</m:t>
                          </m:r>
                        </m:sub>
                      </m:sSub>
                    </m:oMath>
                  </m:oMathPara>
                </a14:m>
                <a:endParaRPr lang="en-US" sz="1600" dirty="0">
                  <a:solidFill>
                    <a:schemeClr val="tx1"/>
                  </a:solidFill>
                </a:endParaRPr>
              </a:p>
            </p:txBody>
          </p:sp>
        </mc:Choice>
        <mc:Fallback xmlns="">
          <p:sp>
            <p:nvSpPr>
              <p:cNvPr id="113" name="TextBox 112">
                <a:extLst>
                  <a:ext uri="{FF2B5EF4-FFF2-40B4-BE49-F238E27FC236}">
                    <a16:creationId xmlns:a16="http://schemas.microsoft.com/office/drawing/2014/main" id="{0709EDA5-CE70-12DC-7BC2-30BB1E8748DA}"/>
                  </a:ext>
                </a:extLst>
              </p:cNvPr>
              <p:cNvSpPr txBox="1">
                <a:spLocks noRot="1" noChangeAspect="1" noMove="1" noResize="1" noEditPoints="1" noAdjustHandles="1" noChangeArrowheads="1" noChangeShapeType="1" noTextEdit="1"/>
              </p:cNvSpPr>
              <p:nvPr/>
            </p:nvSpPr>
            <p:spPr>
              <a:xfrm>
                <a:off x="4396704" y="5606928"/>
                <a:ext cx="468462" cy="33855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TextBox 113">
                <a:extLst>
                  <a:ext uri="{FF2B5EF4-FFF2-40B4-BE49-F238E27FC236}">
                    <a16:creationId xmlns:a16="http://schemas.microsoft.com/office/drawing/2014/main" id="{99DDB7C2-1CCE-6839-0799-2CFF20EE9D19}"/>
                  </a:ext>
                </a:extLst>
              </p:cNvPr>
              <p:cNvSpPr txBox="1"/>
              <p:nvPr/>
            </p:nvSpPr>
            <p:spPr>
              <a:xfrm>
                <a:off x="4296469" y="2160128"/>
                <a:ext cx="664028"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solidFill>
                                <a:schemeClr val="tx1"/>
                              </a:solidFill>
                              <a:latin typeface="Cambria Math" panose="02040503050406030204" pitchFamily="18" charset="0"/>
                            </a:rPr>
                          </m:ctrlPr>
                        </m:sSubPr>
                        <m:e>
                          <m:r>
                            <a:rPr lang="en-US" sz="1600" b="1" i="1" smtClean="0">
                              <a:solidFill>
                                <a:schemeClr val="tx1"/>
                              </a:solidFill>
                              <a:latin typeface="Cambria Math" panose="02040503050406030204" pitchFamily="18" charset="0"/>
                            </a:rPr>
                            <m:t>𝒉</m:t>
                          </m:r>
                        </m:e>
                        <m:sub>
                          <m:r>
                            <a:rPr lang="en-US" sz="1600" b="0" i="1" smtClean="0">
                              <a:solidFill>
                                <a:schemeClr val="tx1"/>
                              </a:solidFill>
                              <a:latin typeface="Cambria Math" panose="02040503050406030204" pitchFamily="18" charset="0"/>
                            </a:rPr>
                            <m:t>𝑘</m:t>
                          </m:r>
                          <m:r>
                            <a:rPr lang="en-US" sz="1600" b="0" i="1" smtClean="0">
                              <a:solidFill>
                                <a:schemeClr val="tx1"/>
                              </a:solidFill>
                              <a:latin typeface="Cambria Math" panose="02040503050406030204" pitchFamily="18" charset="0"/>
                            </a:rPr>
                            <m:t>+1</m:t>
                          </m:r>
                        </m:sub>
                      </m:sSub>
                    </m:oMath>
                  </m:oMathPara>
                </a14:m>
                <a:endParaRPr lang="en-US" sz="1600" dirty="0">
                  <a:solidFill>
                    <a:schemeClr val="tx1"/>
                  </a:solidFill>
                </a:endParaRPr>
              </a:p>
            </p:txBody>
          </p:sp>
        </mc:Choice>
        <mc:Fallback xmlns="">
          <p:sp>
            <p:nvSpPr>
              <p:cNvPr id="114" name="TextBox 113">
                <a:extLst>
                  <a:ext uri="{FF2B5EF4-FFF2-40B4-BE49-F238E27FC236}">
                    <a16:creationId xmlns:a16="http://schemas.microsoft.com/office/drawing/2014/main" id="{99DDB7C2-1CCE-6839-0799-2CFF20EE9D19}"/>
                  </a:ext>
                </a:extLst>
              </p:cNvPr>
              <p:cNvSpPr txBox="1">
                <a:spLocks noRot="1" noChangeAspect="1" noMove="1" noResize="1" noEditPoints="1" noAdjustHandles="1" noChangeArrowheads="1" noChangeShapeType="1" noTextEdit="1"/>
              </p:cNvSpPr>
              <p:nvPr/>
            </p:nvSpPr>
            <p:spPr>
              <a:xfrm>
                <a:off x="4296469" y="2160128"/>
                <a:ext cx="664028" cy="338554"/>
              </a:xfrm>
              <a:prstGeom prst="rect">
                <a:avLst/>
              </a:prstGeom>
              <a:blipFill>
                <a:blip r:embed="rId4"/>
                <a:stretch>
                  <a:fillRect/>
                </a:stretch>
              </a:blipFill>
            </p:spPr>
            <p:txBody>
              <a:bodyPr/>
              <a:lstStyle/>
              <a:p>
                <a:r>
                  <a:rPr lang="en-US">
                    <a:noFill/>
                  </a:rPr>
                  <a:t> </a:t>
                </a:r>
              </a:p>
            </p:txBody>
          </p:sp>
        </mc:Fallback>
      </mc:AlternateContent>
      <p:sp>
        <p:nvSpPr>
          <p:cNvPr id="115" name="Rounded Rectangle 114">
            <a:extLst>
              <a:ext uri="{FF2B5EF4-FFF2-40B4-BE49-F238E27FC236}">
                <a16:creationId xmlns:a16="http://schemas.microsoft.com/office/drawing/2014/main" id="{4D17C0CF-FED9-92BB-B256-D52DF791B045}"/>
              </a:ext>
            </a:extLst>
          </p:cNvPr>
          <p:cNvSpPr/>
          <p:nvPr/>
        </p:nvSpPr>
        <p:spPr>
          <a:xfrm>
            <a:off x="4884897" y="3587928"/>
            <a:ext cx="1058114" cy="277090"/>
          </a:xfrm>
          <a:prstGeom prst="roundRect">
            <a:avLst/>
          </a:prstGeom>
          <a:ln w="28575">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err="1">
                <a:solidFill>
                  <a:schemeClr val="accent1">
                    <a:lumMod val="75000"/>
                  </a:schemeClr>
                </a:solidFill>
              </a:rPr>
              <a:t>LayerNorm</a:t>
            </a:r>
            <a:endParaRPr lang="en-US" sz="1200" dirty="0">
              <a:solidFill>
                <a:schemeClr val="accent1">
                  <a:lumMod val="75000"/>
                </a:schemeClr>
              </a:solidFill>
            </a:endParaRPr>
          </a:p>
        </p:txBody>
      </p:sp>
      <p:cxnSp>
        <p:nvCxnSpPr>
          <p:cNvPr id="116" name="Straight Arrow Connector 115">
            <a:extLst>
              <a:ext uri="{FF2B5EF4-FFF2-40B4-BE49-F238E27FC236}">
                <a16:creationId xmlns:a16="http://schemas.microsoft.com/office/drawing/2014/main" id="{ED8A9B0E-BE64-D534-3748-072EE175F63E}"/>
              </a:ext>
            </a:extLst>
          </p:cNvPr>
          <p:cNvCxnSpPr>
            <a:cxnSpLocks/>
            <a:stCxn id="111" idx="0"/>
            <a:endCxn id="127" idx="2"/>
          </p:cNvCxnSpPr>
          <p:nvPr/>
        </p:nvCxnSpPr>
        <p:spPr>
          <a:xfrm flipH="1" flipV="1">
            <a:off x="4625272" y="4213228"/>
            <a:ext cx="788683" cy="18069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A2870426-E923-5ADE-C17D-4A355EAD5AEC}"/>
              </a:ext>
            </a:extLst>
          </p:cNvPr>
          <p:cNvCxnSpPr>
            <a:cxnSpLocks/>
            <a:stCxn id="113" idx="3"/>
            <a:endCxn id="110" idx="2"/>
          </p:cNvCxnSpPr>
          <p:nvPr/>
        </p:nvCxnSpPr>
        <p:spPr>
          <a:xfrm flipV="1">
            <a:off x="4865166" y="5520012"/>
            <a:ext cx="556185" cy="256193"/>
          </a:xfrm>
          <a:prstGeom prst="straightConnector1">
            <a:avLst/>
          </a:prstGeom>
          <a:ln w="28575">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FDF83055-F813-07B0-E3B1-E6BD1DC5750F}"/>
              </a:ext>
            </a:extLst>
          </p:cNvPr>
          <p:cNvCxnSpPr>
            <a:cxnSpLocks/>
            <a:stCxn id="113" idx="0"/>
            <a:endCxn id="127" idx="2"/>
          </p:cNvCxnSpPr>
          <p:nvPr/>
        </p:nvCxnSpPr>
        <p:spPr>
          <a:xfrm flipH="1" flipV="1">
            <a:off x="4625272" y="4213228"/>
            <a:ext cx="5664" cy="1393700"/>
          </a:xfrm>
          <a:prstGeom prst="straightConnector1">
            <a:avLst/>
          </a:prstGeom>
          <a:ln w="28575">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3B1AFDDE-E997-AB09-C706-F8541EA736C9}"/>
              </a:ext>
            </a:extLst>
          </p:cNvPr>
          <p:cNvCxnSpPr>
            <a:cxnSpLocks/>
            <a:stCxn id="127" idx="0"/>
            <a:endCxn id="115" idx="2"/>
          </p:cNvCxnSpPr>
          <p:nvPr/>
        </p:nvCxnSpPr>
        <p:spPr>
          <a:xfrm flipV="1">
            <a:off x="4625272" y="3865018"/>
            <a:ext cx="788683" cy="141637"/>
          </a:xfrm>
          <a:prstGeom prst="straightConnector1">
            <a:avLst/>
          </a:prstGeom>
          <a:ln w="28575">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BAD17272-65EA-A98A-13A7-47D6809414BB}"/>
              </a:ext>
            </a:extLst>
          </p:cNvPr>
          <p:cNvCxnSpPr>
            <a:cxnSpLocks/>
            <a:stCxn id="115" idx="0"/>
            <a:endCxn id="112" idx="2"/>
          </p:cNvCxnSpPr>
          <p:nvPr/>
        </p:nvCxnSpPr>
        <p:spPr>
          <a:xfrm flipV="1">
            <a:off x="5413954" y="3435348"/>
            <a:ext cx="0" cy="15258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B55DDB18-B8A4-B765-FAC9-153E6C0DC453}"/>
              </a:ext>
            </a:extLst>
          </p:cNvPr>
          <p:cNvCxnSpPr>
            <a:cxnSpLocks/>
            <a:stCxn id="112" idx="0"/>
            <a:endCxn id="128" idx="2"/>
          </p:cNvCxnSpPr>
          <p:nvPr/>
        </p:nvCxnSpPr>
        <p:spPr>
          <a:xfrm flipH="1" flipV="1">
            <a:off x="4620119" y="3032177"/>
            <a:ext cx="793835" cy="206248"/>
          </a:xfrm>
          <a:prstGeom prst="straightConnector1">
            <a:avLst/>
          </a:prstGeom>
          <a:ln w="28575">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CA17EC0C-01C1-CC15-4728-CA675B99CF46}"/>
              </a:ext>
            </a:extLst>
          </p:cNvPr>
          <p:cNvCxnSpPr>
            <a:cxnSpLocks/>
            <a:stCxn id="127" idx="0"/>
            <a:endCxn id="128" idx="2"/>
          </p:cNvCxnSpPr>
          <p:nvPr/>
        </p:nvCxnSpPr>
        <p:spPr>
          <a:xfrm flipH="1" flipV="1">
            <a:off x="4620119" y="3032177"/>
            <a:ext cx="5152" cy="974478"/>
          </a:xfrm>
          <a:prstGeom prst="straightConnector1">
            <a:avLst/>
          </a:prstGeom>
          <a:ln w="28575">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D67C0203-2FE9-89DB-0B57-C63C86204F2C}"/>
              </a:ext>
            </a:extLst>
          </p:cNvPr>
          <p:cNvCxnSpPr>
            <a:cxnSpLocks/>
            <a:stCxn id="128" idx="0"/>
            <a:endCxn id="114" idx="2"/>
          </p:cNvCxnSpPr>
          <p:nvPr/>
        </p:nvCxnSpPr>
        <p:spPr>
          <a:xfrm flipV="1">
            <a:off x="4620119" y="2498682"/>
            <a:ext cx="8364" cy="350339"/>
          </a:xfrm>
          <a:prstGeom prst="straightConnector1">
            <a:avLst/>
          </a:prstGeom>
          <a:ln w="28575">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9F5C61DD-2855-698D-CDB8-7A242B85DA27}"/>
              </a:ext>
            </a:extLst>
          </p:cNvPr>
          <p:cNvSpPr txBox="1"/>
          <p:nvPr/>
        </p:nvSpPr>
        <p:spPr>
          <a:xfrm>
            <a:off x="4894806" y="2463306"/>
            <a:ext cx="1459393" cy="584775"/>
          </a:xfrm>
          <a:prstGeom prst="rect">
            <a:avLst/>
          </a:prstGeom>
          <a:noFill/>
        </p:spPr>
        <p:txBody>
          <a:bodyPr wrap="square" rtlCol="0">
            <a:spAutoFit/>
          </a:bodyPr>
          <a:lstStyle/>
          <a:p>
            <a:r>
              <a:rPr lang="en-US" sz="1600" dirty="0">
                <a:solidFill>
                  <a:schemeClr val="accent1"/>
                </a:solidFill>
              </a:rPr>
              <a:t>Transformer encoder block</a:t>
            </a:r>
          </a:p>
        </p:txBody>
      </p:sp>
      <p:cxnSp>
        <p:nvCxnSpPr>
          <p:cNvPr id="125" name="Straight Arrow Connector 124">
            <a:extLst>
              <a:ext uri="{FF2B5EF4-FFF2-40B4-BE49-F238E27FC236}">
                <a16:creationId xmlns:a16="http://schemas.microsoft.com/office/drawing/2014/main" id="{0883E570-AE89-C313-96A8-EB0B19331AA4}"/>
              </a:ext>
            </a:extLst>
          </p:cNvPr>
          <p:cNvCxnSpPr>
            <a:cxnSpLocks/>
            <a:stCxn id="110" idx="0"/>
            <a:endCxn id="111" idx="2"/>
          </p:cNvCxnSpPr>
          <p:nvPr/>
        </p:nvCxnSpPr>
        <p:spPr>
          <a:xfrm flipH="1" flipV="1">
            <a:off x="5413954" y="4660124"/>
            <a:ext cx="7397" cy="64932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6" name="Rounded Rectangle 125">
            <a:extLst>
              <a:ext uri="{FF2B5EF4-FFF2-40B4-BE49-F238E27FC236}">
                <a16:creationId xmlns:a16="http://schemas.microsoft.com/office/drawing/2014/main" id="{1602B745-D2BD-F0BC-F1CE-D10C58B7A031}"/>
              </a:ext>
            </a:extLst>
          </p:cNvPr>
          <p:cNvSpPr/>
          <p:nvPr/>
        </p:nvSpPr>
        <p:spPr>
          <a:xfrm>
            <a:off x="4692853" y="4768213"/>
            <a:ext cx="1459393" cy="488415"/>
          </a:xfrm>
          <a:prstGeom prst="roundRect">
            <a:avLst/>
          </a:prstGeom>
          <a:solidFill>
            <a:schemeClr val="accent6">
              <a:lumMod val="75000"/>
              <a:alpha val="70196"/>
            </a:schemeClr>
          </a:solidFill>
          <a:ln w="28575">
            <a:solidFill>
              <a:schemeClr val="accent6"/>
            </a:solidFill>
            <a:prstDash val="dash"/>
            <a:extLst>
              <a:ext uri="{C807C97D-BFC1-408E-A445-0C87EB9F89A2}">
                <ask:lineSketchStyleProps xmlns:ask="http://schemas.microsoft.com/office/drawing/2018/sketchyshapes" sd="1219033472">
                  <a:custGeom>
                    <a:avLst/>
                    <a:gdLst>
                      <a:gd name="connsiteX0" fmla="*/ 0 w 2034205"/>
                      <a:gd name="connsiteY0" fmla="*/ 122878 h 737256"/>
                      <a:gd name="connsiteX1" fmla="*/ 122878 w 2034205"/>
                      <a:gd name="connsiteY1" fmla="*/ 0 h 737256"/>
                      <a:gd name="connsiteX2" fmla="*/ 736912 w 2034205"/>
                      <a:gd name="connsiteY2" fmla="*/ 0 h 737256"/>
                      <a:gd name="connsiteX3" fmla="*/ 1333062 w 2034205"/>
                      <a:gd name="connsiteY3" fmla="*/ 0 h 737256"/>
                      <a:gd name="connsiteX4" fmla="*/ 1911327 w 2034205"/>
                      <a:gd name="connsiteY4" fmla="*/ 0 h 737256"/>
                      <a:gd name="connsiteX5" fmla="*/ 2034205 w 2034205"/>
                      <a:gd name="connsiteY5" fmla="*/ 122878 h 737256"/>
                      <a:gd name="connsiteX6" fmla="*/ 2034205 w 2034205"/>
                      <a:gd name="connsiteY6" fmla="*/ 614378 h 737256"/>
                      <a:gd name="connsiteX7" fmla="*/ 1911327 w 2034205"/>
                      <a:gd name="connsiteY7" fmla="*/ 737256 h 737256"/>
                      <a:gd name="connsiteX8" fmla="*/ 1297293 w 2034205"/>
                      <a:gd name="connsiteY8" fmla="*/ 737256 h 737256"/>
                      <a:gd name="connsiteX9" fmla="*/ 754797 w 2034205"/>
                      <a:gd name="connsiteY9" fmla="*/ 737256 h 737256"/>
                      <a:gd name="connsiteX10" fmla="*/ 122878 w 2034205"/>
                      <a:gd name="connsiteY10" fmla="*/ 737256 h 737256"/>
                      <a:gd name="connsiteX11" fmla="*/ 0 w 2034205"/>
                      <a:gd name="connsiteY11" fmla="*/ 614378 h 737256"/>
                      <a:gd name="connsiteX12" fmla="*/ 0 w 2034205"/>
                      <a:gd name="connsiteY12" fmla="*/ 122878 h 73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4205" h="737256" fill="none" extrusionOk="0">
                        <a:moveTo>
                          <a:pt x="0" y="122878"/>
                        </a:moveTo>
                        <a:cubicBezTo>
                          <a:pt x="-8377" y="56390"/>
                          <a:pt x="44506" y="-7250"/>
                          <a:pt x="122878" y="0"/>
                        </a:cubicBezTo>
                        <a:cubicBezTo>
                          <a:pt x="338875" y="-67540"/>
                          <a:pt x="534673" y="69283"/>
                          <a:pt x="736912" y="0"/>
                        </a:cubicBezTo>
                        <a:cubicBezTo>
                          <a:pt x="939151" y="-69283"/>
                          <a:pt x="1178945" y="45690"/>
                          <a:pt x="1333062" y="0"/>
                        </a:cubicBezTo>
                        <a:cubicBezTo>
                          <a:pt x="1487179" y="-45690"/>
                          <a:pt x="1707317" y="55733"/>
                          <a:pt x="1911327" y="0"/>
                        </a:cubicBezTo>
                        <a:cubicBezTo>
                          <a:pt x="1974364" y="199"/>
                          <a:pt x="2039870" y="44802"/>
                          <a:pt x="2034205" y="122878"/>
                        </a:cubicBezTo>
                        <a:cubicBezTo>
                          <a:pt x="2079178" y="355722"/>
                          <a:pt x="2026358" y="468253"/>
                          <a:pt x="2034205" y="614378"/>
                        </a:cubicBezTo>
                        <a:cubicBezTo>
                          <a:pt x="2037015" y="687807"/>
                          <a:pt x="1972465" y="740803"/>
                          <a:pt x="1911327" y="737256"/>
                        </a:cubicBezTo>
                        <a:cubicBezTo>
                          <a:pt x="1659221" y="764214"/>
                          <a:pt x="1499174" y="734628"/>
                          <a:pt x="1297293" y="737256"/>
                        </a:cubicBezTo>
                        <a:cubicBezTo>
                          <a:pt x="1095412" y="739884"/>
                          <a:pt x="903079" y="702205"/>
                          <a:pt x="754797" y="737256"/>
                        </a:cubicBezTo>
                        <a:cubicBezTo>
                          <a:pt x="606515" y="772307"/>
                          <a:pt x="305525" y="730898"/>
                          <a:pt x="122878" y="737256"/>
                        </a:cubicBezTo>
                        <a:cubicBezTo>
                          <a:pt x="66209" y="741174"/>
                          <a:pt x="5694" y="701421"/>
                          <a:pt x="0" y="614378"/>
                        </a:cubicBezTo>
                        <a:cubicBezTo>
                          <a:pt x="-23927" y="483817"/>
                          <a:pt x="22508" y="358107"/>
                          <a:pt x="0" y="122878"/>
                        </a:cubicBezTo>
                        <a:close/>
                      </a:path>
                      <a:path w="2034205" h="737256" stroke="0" extrusionOk="0">
                        <a:moveTo>
                          <a:pt x="0" y="122878"/>
                        </a:moveTo>
                        <a:cubicBezTo>
                          <a:pt x="-9685" y="49040"/>
                          <a:pt x="45337" y="3632"/>
                          <a:pt x="122878" y="0"/>
                        </a:cubicBezTo>
                        <a:cubicBezTo>
                          <a:pt x="287913" y="-8406"/>
                          <a:pt x="482652" y="57974"/>
                          <a:pt x="754797" y="0"/>
                        </a:cubicBezTo>
                        <a:cubicBezTo>
                          <a:pt x="1026942" y="-57974"/>
                          <a:pt x="1164446" y="33508"/>
                          <a:pt x="1333062" y="0"/>
                        </a:cubicBezTo>
                        <a:cubicBezTo>
                          <a:pt x="1501678" y="-33508"/>
                          <a:pt x="1729697" y="15223"/>
                          <a:pt x="1911327" y="0"/>
                        </a:cubicBezTo>
                        <a:cubicBezTo>
                          <a:pt x="1977155" y="-6557"/>
                          <a:pt x="2034773" y="52911"/>
                          <a:pt x="2034205" y="122878"/>
                        </a:cubicBezTo>
                        <a:cubicBezTo>
                          <a:pt x="2066924" y="273438"/>
                          <a:pt x="1988906" y="404238"/>
                          <a:pt x="2034205" y="614378"/>
                        </a:cubicBezTo>
                        <a:cubicBezTo>
                          <a:pt x="2032341" y="664465"/>
                          <a:pt x="1978193" y="738642"/>
                          <a:pt x="1911327" y="737256"/>
                        </a:cubicBezTo>
                        <a:cubicBezTo>
                          <a:pt x="1671606" y="787660"/>
                          <a:pt x="1578740" y="691815"/>
                          <a:pt x="1350946" y="737256"/>
                        </a:cubicBezTo>
                        <a:cubicBezTo>
                          <a:pt x="1123152" y="782697"/>
                          <a:pt x="993190" y="712286"/>
                          <a:pt x="754797" y="737256"/>
                        </a:cubicBezTo>
                        <a:cubicBezTo>
                          <a:pt x="516404" y="762226"/>
                          <a:pt x="369413" y="697494"/>
                          <a:pt x="122878" y="737256"/>
                        </a:cubicBezTo>
                        <a:cubicBezTo>
                          <a:pt x="69451" y="722990"/>
                          <a:pt x="4601" y="679275"/>
                          <a:pt x="0" y="614378"/>
                        </a:cubicBezTo>
                        <a:cubicBezTo>
                          <a:pt x="-43681" y="455927"/>
                          <a:pt x="10721" y="315616"/>
                          <a:pt x="0" y="122878"/>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Calibrated Binarization</a:t>
            </a:r>
          </a:p>
        </p:txBody>
      </p:sp>
      <p:sp>
        <p:nvSpPr>
          <p:cNvPr id="127" name="Rounded Rectangle 126">
            <a:extLst>
              <a:ext uri="{FF2B5EF4-FFF2-40B4-BE49-F238E27FC236}">
                <a16:creationId xmlns:a16="http://schemas.microsoft.com/office/drawing/2014/main" id="{6BED3DFC-01D6-A6FA-6B5A-EDED33560F05}"/>
              </a:ext>
            </a:extLst>
          </p:cNvPr>
          <p:cNvSpPr/>
          <p:nvPr/>
        </p:nvSpPr>
        <p:spPr>
          <a:xfrm>
            <a:off x="4355736" y="4006655"/>
            <a:ext cx="539069" cy="206573"/>
          </a:xfrm>
          <a:prstGeom prst="roundRect">
            <a:avLst/>
          </a:prstGeom>
          <a:ln w="28575">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a:solidFill>
                  <a:schemeClr val="accent1">
                    <a:lumMod val="75000"/>
                  </a:schemeClr>
                </a:solidFill>
              </a:rPr>
              <a:t>Add</a:t>
            </a:r>
          </a:p>
        </p:txBody>
      </p:sp>
      <p:sp>
        <p:nvSpPr>
          <p:cNvPr id="128" name="Rounded Rectangle 127">
            <a:extLst>
              <a:ext uri="{FF2B5EF4-FFF2-40B4-BE49-F238E27FC236}">
                <a16:creationId xmlns:a16="http://schemas.microsoft.com/office/drawing/2014/main" id="{C0A8F3B6-B599-C685-D338-6BFEA6A80F3B}"/>
              </a:ext>
            </a:extLst>
          </p:cNvPr>
          <p:cNvSpPr/>
          <p:nvPr/>
        </p:nvSpPr>
        <p:spPr>
          <a:xfrm>
            <a:off x="4355341" y="2849021"/>
            <a:ext cx="529556" cy="183156"/>
          </a:xfrm>
          <a:prstGeom prst="roundRect">
            <a:avLst/>
          </a:prstGeom>
          <a:ln w="28575">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a:solidFill>
                  <a:schemeClr val="accent1">
                    <a:lumMod val="75000"/>
                  </a:schemeClr>
                </a:solidFill>
              </a:rPr>
              <a:t>Add</a:t>
            </a:r>
          </a:p>
        </p:txBody>
      </p:sp>
      <p:cxnSp>
        <p:nvCxnSpPr>
          <p:cNvPr id="130" name="Elbow Connector 129">
            <a:extLst>
              <a:ext uri="{FF2B5EF4-FFF2-40B4-BE49-F238E27FC236}">
                <a16:creationId xmlns:a16="http://schemas.microsoft.com/office/drawing/2014/main" id="{67399F35-3CD3-413F-29A8-7F65BA28EEEC}"/>
              </a:ext>
            </a:extLst>
          </p:cNvPr>
          <p:cNvCxnSpPr>
            <a:cxnSpLocks/>
            <a:stCxn id="96" idx="2"/>
          </p:cNvCxnSpPr>
          <p:nvPr/>
        </p:nvCxnSpPr>
        <p:spPr>
          <a:xfrm rot="16200000" flipH="1">
            <a:off x="3491919" y="3600131"/>
            <a:ext cx="76598" cy="1552260"/>
          </a:xfrm>
          <a:prstGeom prst="bentConnector2">
            <a:avLst/>
          </a:prstGeom>
          <a:ln w="12700">
            <a:prstDash val="dash"/>
            <a:tailEnd type="triangle"/>
          </a:ln>
        </p:spPr>
        <p:style>
          <a:lnRef idx="1">
            <a:schemeClr val="accent1"/>
          </a:lnRef>
          <a:fillRef idx="0">
            <a:schemeClr val="accent1"/>
          </a:fillRef>
          <a:effectRef idx="0">
            <a:schemeClr val="accent1"/>
          </a:effectRef>
          <a:fontRef idx="minor">
            <a:schemeClr val="tx1"/>
          </a:fontRef>
        </p:style>
      </p:cxnSp>
      <p:sp>
        <p:nvSpPr>
          <p:cNvPr id="135" name="Google Shape;525;p12">
            <a:extLst>
              <a:ext uri="{FF2B5EF4-FFF2-40B4-BE49-F238E27FC236}">
                <a16:creationId xmlns:a16="http://schemas.microsoft.com/office/drawing/2014/main" id="{25293BED-8EF5-2F45-A102-24CE81A97B15}"/>
              </a:ext>
            </a:extLst>
          </p:cNvPr>
          <p:cNvSpPr/>
          <p:nvPr/>
        </p:nvSpPr>
        <p:spPr>
          <a:xfrm>
            <a:off x="1751084" y="2436832"/>
            <a:ext cx="1167515" cy="488415"/>
          </a:xfrm>
          <a:prstGeom prst="roundRect">
            <a:avLst>
              <a:gd name="adj" fmla="val 11729"/>
            </a:avLst>
          </a:prstGeom>
          <a:solidFill>
            <a:srgbClr val="B4C7E7">
              <a:alpha val="50196"/>
            </a:srgbClr>
          </a:solidFill>
          <a:ln w="28575">
            <a:noFill/>
            <a:prstDash val="solid"/>
            <a:extLst>
              <a:ext uri="{C807C97D-BFC1-408E-A445-0C87EB9F89A2}">
                <ask:lineSketchStyleProps xmlns:ask="http://schemas.microsoft.com/office/drawing/2018/sketchyshapes" sd="1219033472">
                  <a:custGeom>
                    <a:avLst/>
                    <a:gdLst>
                      <a:gd name="connsiteX0" fmla="*/ 0 w 2034205"/>
                      <a:gd name="connsiteY0" fmla="*/ 122878 h 737256"/>
                      <a:gd name="connsiteX1" fmla="*/ 122878 w 2034205"/>
                      <a:gd name="connsiteY1" fmla="*/ 0 h 737256"/>
                      <a:gd name="connsiteX2" fmla="*/ 736912 w 2034205"/>
                      <a:gd name="connsiteY2" fmla="*/ 0 h 737256"/>
                      <a:gd name="connsiteX3" fmla="*/ 1333062 w 2034205"/>
                      <a:gd name="connsiteY3" fmla="*/ 0 h 737256"/>
                      <a:gd name="connsiteX4" fmla="*/ 1911327 w 2034205"/>
                      <a:gd name="connsiteY4" fmla="*/ 0 h 737256"/>
                      <a:gd name="connsiteX5" fmla="*/ 2034205 w 2034205"/>
                      <a:gd name="connsiteY5" fmla="*/ 122878 h 737256"/>
                      <a:gd name="connsiteX6" fmla="*/ 2034205 w 2034205"/>
                      <a:gd name="connsiteY6" fmla="*/ 614378 h 737256"/>
                      <a:gd name="connsiteX7" fmla="*/ 1911327 w 2034205"/>
                      <a:gd name="connsiteY7" fmla="*/ 737256 h 737256"/>
                      <a:gd name="connsiteX8" fmla="*/ 1297293 w 2034205"/>
                      <a:gd name="connsiteY8" fmla="*/ 737256 h 737256"/>
                      <a:gd name="connsiteX9" fmla="*/ 754797 w 2034205"/>
                      <a:gd name="connsiteY9" fmla="*/ 737256 h 737256"/>
                      <a:gd name="connsiteX10" fmla="*/ 122878 w 2034205"/>
                      <a:gd name="connsiteY10" fmla="*/ 737256 h 737256"/>
                      <a:gd name="connsiteX11" fmla="*/ 0 w 2034205"/>
                      <a:gd name="connsiteY11" fmla="*/ 614378 h 737256"/>
                      <a:gd name="connsiteX12" fmla="*/ 0 w 2034205"/>
                      <a:gd name="connsiteY12" fmla="*/ 122878 h 73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4205" h="737256" fill="none" extrusionOk="0">
                        <a:moveTo>
                          <a:pt x="0" y="122878"/>
                        </a:moveTo>
                        <a:cubicBezTo>
                          <a:pt x="-8377" y="56390"/>
                          <a:pt x="44506" y="-7250"/>
                          <a:pt x="122878" y="0"/>
                        </a:cubicBezTo>
                        <a:cubicBezTo>
                          <a:pt x="338875" y="-67540"/>
                          <a:pt x="534673" y="69283"/>
                          <a:pt x="736912" y="0"/>
                        </a:cubicBezTo>
                        <a:cubicBezTo>
                          <a:pt x="939151" y="-69283"/>
                          <a:pt x="1178945" y="45690"/>
                          <a:pt x="1333062" y="0"/>
                        </a:cubicBezTo>
                        <a:cubicBezTo>
                          <a:pt x="1487179" y="-45690"/>
                          <a:pt x="1707317" y="55733"/>
                          <a:pt x="1911327" y="0"/>
                        </a:cubicBezTo>
                        <a:cubicBezTo>
                          <a:pt x="1974364" y="199"/>
                          <a:pt x="2039870" y="44802"/>
                          <a:pt x="2034205" y="122878"/>
                        </a:cubicBezTo>
                        <a:cubicBezTo>
                          <a:pt x="2079178" y="355722"/>
                          <a:pt x="2026358" y="468253"/>
                          <a:pt x="2034205" y="614378"/>
                        </a:cubicBezTo>
                        <a:cubicBezTo>
                          <a:pt x="2037015" y="687807"/>
                          <a:pt x="1972465" y="740803"/>
                          <a:pt x="1911327" y="737256"/>
                        </a:cubicBezTo>
                        <a:cubicBezTo>
                          <a:pt x="1659221" y="764214"/>
                          <a:pt x="1499174" y="734628"/>
                          <a:pt x="1297293" y="737256"/>
                        </a:cubicBezTo>
                        <a:cubicBezTo>
                          <a:pt x="1095412" y="739884"/>
                          <a:pt x="903079" y="702205"/>
                          <a:pt x="754797" y="737256"/>
                        </a:cubicBezTo>
                        <a:cubicBezTo>
                          <a:pt x="606515" y="772307"/>
                          <a:pt x="305525" y="730898"/>
                          <a:pt x="122878" y="737256"/>
                        </a:cubicBezTo>
                        <a:cubicBezTo>
                          <a:pt x="66209" y="741174"/>
                          <a:pt x="5694" y="701421"/>
                          <a:pt x="0" y="614378"/>
                        </a:cubicBezTo>
                        <a:cubicBezTo>
                          <a:pt x="-23927" y="483817"/>
                          <a:pt x="22508" y="358107"/>
                          <a:pt x="0" y="122878"/>
                        </a:cubicBezTo>
                        <a:close/>
                      </a:path>
                      <a:path w="2034205" h="737256" stroke="0" extrusionOk="0">
                        <a:moveTo>
                          <a:pt x="0" y="122878"/>
                        </a:moveTo>
                        <a:cubicBezTo>
                          <a:pt x="-9685" y="49040"/>
                          <a:pt x="45337" y="3632"/>
                          <a:pt x="122878" y="0"/>
                        </a:cubicBezTo>
                        <a:cubicBezTo>
                          <a:pt x="287913" y="-8406"/>
                          <a:pt x="482652" y="57974"/>
                          <a:pt x="754797" y="0"/>
                        </a:cubicBezTo>
                        <a:cubicBezTo>
                          <a:pt x="1026942" y="-57974"/>
                          <a:pt x="1164446" y="33508"/>
                          <a:pt x="1333062" y="0"/>
                        </a:cubicBezTo>
                        <a:cubicBezTo>
                          <a:pt x="1501678" y="-33508"/>
                          <a:pt x="1729697" y="15223"/>
                          <a:pt x="1911327" y="0"/>
                        </a:cubicBezTo>
                        <a:cubicBezTo>
                          <a:pt x="1977155" y="-6557"/>
                          <a:pt x="2034773" y="52911"/>
                          <a:pt x="2034205" y="122878"/>
                        </a:cubicBezTo>
                        <a:cubicBezTo>
                          <a:pt x="2066924" y="273438"/>
                          <a:pt x="1988906" y="404238"/>
                          <a:pt x="2034205" y="614378"/>
                        </a:cubicBezTo>
                        <a:cubicBezTo>
                          <a:pt x="2032341" y="664465"/>
                          <a:pt x="1978193" y="738642"/>
                          <a:pt x="1911327" y="737256"/>
                        </a:cubicBezTo>
                        <a:cubicBezTo>
                          <a:pt x="1671606" y="787660"/>
                          <a:pt x="1578740" y="691815"/>
                          <a:pt x="1350946" y="737256"/>
                        </a:cubicBezTo>
                        <a:cubicBezTo>
                          <a:pt x="1123152" y="782697"/>
                          <a:pt x="993190" y="712286"/>
                          <a:pt x="754797" y="737256"/>
                        </a:cubicBezTo>
                        <a:cubicBezTo>
                          <a:pt x="516404" y="762226"/>
                          <a:pt x="369413" y="697494"/>
                          <a:pt x="122878" y="737256"/>
                        </a:cubicBezTo>
                        <a:cubicBezTo>
                          <a:pt x="69451" y="722990"/>
                          <a:pt x="4601" y="679275"/>
                          <a:pt x="0" y="614378"/>
                        </a:cubicBezTo>
                        <a:cubicBezTo>
                          <a:pt x="-43681" y="455927"/>
                          <a:pt x="10721" y="315616"/>
                          <a:pt x="0" y="122878"/>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1">
                    <a:lumMod val="75000"/>
                  </a:schemeClr>
                </a:solidFill>
              </a:rPr>
              <a:t>Transformer block</a:t>
            </a:r>
          </a:p>
        </p:txBody>
      </p:sp>
      <p:sp>
        <p:nvSpPr>
          <p:cNvPr id="136" name="Google Shape;525;p12">
            <a:extLst>
              <a:ext uri="{FF2B5EF4-FFF2-40B4-BE49-F238E27FC236}">
                <a16:creationId xmlns:a16="http://schemas.microsoft.com/office/drawing/2014/main" id="{58A9419B-9F3F-935B-26CD-9028EBEE178C}"/>
              </a:ext>
            </a:extLst>
          </p:cNvPr>
          <p:cNvSpPr/>
          <p:nvPr/>
        </p:nvSpPr>
        <p:spPr>
          <a:xfrm>
            <a:off x="1731369" y="3278148"/>
            <a:ext cx="1167515" cy="488415"/>
          </a:xfrm>
          <a:prstGeom prst="roundRect">
            <a:avLst>
              <a:gd name="adj" fmla="val 11729"/>
            </a:avLst>
          </a:prstGeom>
          <a:solidFill>
            <a:srgbClr val="B4C7E7">
              <a:alpha val="50196"/>
            </a:srgbClr>
          </a:solidFill>
          <a:ln w="28575">
            <a:noFill/>
            <a:prstDash val="solid"/>
            <a:extLst>
              <a:ext uri="{C807C97D-BFC1-408E-A445-0C87EB9F89A2}">
                <ask:lineSketchStyleProps xmlns:ask="http://schemas.microsoft.com/office/drawing/2018/sketchyshapes" sd="1219033472">
                  <a:custGeom>
                    <a:avLst/>
                    <a:gdLst>
                      <a:gd name="connsiteX0" fmla="*/ 0 w 2034205"/>
                      <a:gd name="connsiteY0" fmla="*/ 122878 h 737256"/>
                      <a:gd name="connsiteX1" fmla="*/ 122878 w 2034205"/>
                      <a:gd name="connsiteY1" fmla="*/ 0 h 737256"/>
                      <a:gd name="connsiteX2" fmla="*/ 736912 w 2034205"/>
                      <a:gd name="connsiteY2" fmla="*/ 0 h 737256"/>
                      <a:gd name="connsiteX3" fmla="*/ 1333062 w 2034205"/>
                      <a:gd name="connsiteY3" fmla="*/ 0 h 737256"/>
                      <a:gd name="connsiteX4" fmla="*/ 1911327 w 2034205"/>
                      <a:gd name="connsiteY4" fmla="*/ 0 h 737256"/>
                      <a:gd name="connsiteX5" fmla="*/ 2034205 w 2034205"/>
                      <a:gd name="connsiteY5" fmla="*/ 122878 h 737256"/>
                      <a:gd name="connsiteX6" fmla="*/ 2034205 w 2034205"/>
                      <a:gd name="connsiteY6" fmla="*/ 614378 h 737256"/>
                      <a:gd name="connsiteX7" fmla="*/ 1911327 w 2034205"/>
                      <a:gd name="connsiteY7" fmla="*/ 737256 h 737256"/>
                      <a:gd name="connsiteX8" fmla="*/ 1297293 w 2034205"/>
                      <a:gd name="connsiteY8" fmla="*/ 737256 h 737256"/>
                      <a:gd name="connsiteX9" fmla="*/ 754797 w 2034205"/>
                      <a:gd name="connsiteY9" fmla="*/ 737256 h 737256"/>
                      <a:gd name="connsiteX10" fmla="*/ 122878 w 2034205"/>
                      <a:gd name="connsiteY10" fmla="*/ 737256 h 737256"/>
                      <a:gd name="connsiteX11" fmla="*/ 0 w 2034205"/>
                      <a:gd name="connsiteY11" fmla="*/ 614378 h 737256"/>
                      <a:gd name="connsiteX12" fmla="*/ 0 w 2034205"/>
                      <a:gd name="connsiteY12" fmla="*/ 122878 h 73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4205" h="737256" fill="none" extrusionOk="0">
                        <a:moveTo>
                          <a:pt x="0" y="122878"/>
                        </a:moveTo>
                        <a:cubicBezTo>
                          <a:pt x="-8377" y="56390"/>
                          <a:pt x="44506" y="-7250"/>
                          <a:pt x="122878" y="0"/>
                        </a:cubicBezTo>
                        <a:cubicBezTo>
                          <a:pt x="338875" y="-67540"/>
                          <a:pt x="534673" y="69283"/>
                          <a:pt x="736912" y="0"/>
                        </a:cubicBezTo>
                        <a:cubicBezTo>
                          <a:pt x="939151" y="-69283"/>
                          <a:pt x="1178945" y="45690"/>
                          <a:pt x="1333062" y="0"/>
                        </a:cubicBezTo>
                        <a:cubicBezTo>
                          <a:pt x="1487179" y="-45690"/>
                          <a:pt x="1707317" y="55733"/>
                          <a:pt x="1911327" y="0"/>
                        </a:cubicBezTo>
                        <a:cubicBezTo>
                          <a:pt x="1974364" y="199"/>
                          <a:pt x="2039870" y="44802"/>
                          <a:pt x="2034205" y="122878"/>
                        </a:cubicBezTo>
                        <a:cubicBezTo>
                          <a:pt x="2079178" y="355722"/>
                          <a:pt x="2026358" y="468253"/>
                          <a:pt x="2034205" y="614378"/>
                        </a:cubicBezTo>
                        <a:cubicBezTo>
                          <a:pt x="2037015" y="687807"/>
                          <a:pt x="1972465" y="740803"/>
                          <a:pt x="1911327" y="737256"/>
                        </a:cubicBezTo>
                        <a:cubicBezTo>
                          <a:pt x="1659221" y="764214"/>
                          <a:pt x="1499174" y="734628"/>
                          <a:pt x="1297293" y="737256"/>
                        </a:cubicBezTo>
                        <a:cubicBezTo>
                          <a:pt x="1095412" y="739884"/>
                          <a:pt x="903079" y="702205"/>
                          <a:pt x="754797" y="737256"/>
                        </a:cubicBezTo>
                        <a:cubicBezTo>
                          <a:pt x="606515" y="772307"/>
                          <a:pt x="305525" y="730898"/>
                          <a:pt x="122878" y="737256"/>
                        </a:cubicBezTo>
                        <a:cubicBezTo>
                          <a:pt x="66209" y="741174"/>
                          <a:pt x="5694" y="701421"/>
                          <a:pt x="0" y="614378"/>
                        </a:cubicBezTo>
                        <a:cubicBezTo>
                          <a:pt x="-23927" y="483817"/>
                          <a:pt x="22508" y="358107"/>
                          <a:pt x="0" y="122878"/>
                        </a:cubicBezTo>
                        <a:close/>
                      </a:path>
                      <a:path w="2034205" h="737256" stroke="0" extrusionOk="0">
                        <a:moveTo>
                          <a:pt x="0" y="122878"/>
                        </a:moveTo>
                        <a:cubicBezTo>
                          <a:pt x="-9685" y="49040"/>
                          <a:pt x="45337" y="3632"/>
                          <a:pt x="122878" y="0"/>
                        </a:cubicBezTo>
                        <a:cubicBezTo>
                          <a:pt x="287913" y="-8406"/>
                          <a:pt x="482652" y="57974"/>
                          <a:pt x="754797" y="0"/>
                        </a:cubicBezTo>
                        <a:cubicBezTo>
                          <a:pt x="1026942" y="-57974"/>
                          <a:pt x="1164446" y="33508"/>
                          <a:pt x="1333062" y="0"/>
                        </a:cubicBezTo>
                        <a:cubicBezTo>
                          <a:pt x="1501678" y="-33508"/>
                          <a:pt x="1729697" y="15223"/>
                          <a:pt x="1911327" y="0"/>
                        </a:cubicBezTo>
                        <a:cubicBezTo>
                          <a:pt x="1977155" y="-6557"/>
                          <a:pt x="2034773" y="52911"/>
                          <a:pt x="2034205" y="122878"/>
                        </a:cubicBezTo>
                        <a:cubicBezTo>
                          <a:pt x="2066924" y="273438"/>
                          <a:pt x="1988906" y="404238"/>
                          <a:pt x="2034205" y="614378"/>
                        </a:cubicBezTo>
                        <a:cubicBezTo>
                          <a:pt x="2032341" y="664465"/>
                          <a:pt x="1978193" y="738642"/>
                          <a:pt x="1911327" y="737256"/>
                        </a:cubicBezTo>
                        <a:cubicBezTo>
                          <a:pt x="1671606" y="787660"/>
                          <a:pt x="1578740" y="691815"/>
                          <a:pt x="1350946" y="737256"/>
                        </a:cubicBezTo>
                        <a:cubicBezTo>
                          <a:pt x="1123152" y="782697"/>
                          <a:pt x="993190" y="712286"/>
                          <a:pt x="754797" y="737256"/>
                        </a:cubicBezTo>
                        <a:cubicBezTo>
                          <a:pt x="516404" y="762226"/>
                          <a:pt x="369413" y="697494"/>
                          <a:pt x="122878" y="737256"/>
                        </a:cubicBezTo>
                        <a:cubicBezTo>
                          <a:pt x="69451" y="722990"/>
                          <a:pt x="4601" y="679275"/>
                          <a:pt x="0" y="614378"/>
                        </a:cubicBezTo>
                        <a:cubicBezTo>
                          <a:pt x="-43681" y="455927"/>
                          <a:pt x="10721" y="315616"/>
                          <a:pt x="0" y="122878"/>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1">
                    <a:lumMod val="75000"/>
                  </a:schemeClr>
                </a:solidFill>
              </a:rPr>
              <a:t>Transformer block</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F9E5C89-4C26-038B-578A-3B9E29173F59}"/>
                  </a:ext>
                </a:extLst>
              </p:cNvPr>
              <p:cNvSpPr txBox="1"/>
              <p:nvPr/>
            </p:nvSpPr>
            <p:spPr>
              <a:xfrm>
                <a:off x="6927072" y="2917094"/>
                <a:ext cx="4218247" cy="1323439"/>
              </a:xfrm>
              <a:prstGeom prst="rect">
                <a:avLst/>
              </a:prstGeom>
              <a:noFill/>
            </p:spPr>
            <p:txBody>
              <a:bodyPr wrap="square" rtlCol="0">
                <a:spAutoFit/>
              </a:bodyPr>
              <a:lstStyle/>
              <a:p>
                <a:r>
                  <a:rPr lang="en-US" sz="2000" dirty="0"/>
                  <a:t>Binarization via hashing function:</a:t>
                </a:r>
              </a:p>
              <a:p>
                <a:pPr algn="ctr"/>
                <a:r>
                  <a:rPr lang="en-US" sz="2000" dirty="0"/>
                  <a:t> </a:t>
                </a:r>
                <a14:m>
                  <m:oMath xmlns:m="http://schemas.openxmlformats.org/officeDocument/2006/math">
                    <m:r>
                      <m:rPr>
                        <m:sty m:val="p"/>
                      </m:rPr>
                      <a:rPr lang="en-US" sz="2000" b="0" i="1" smtClean="0">
                        <a:latin typeface="Cambria Math" panose="02040503050406030204" pitchFamily="18" charset="0"/>
                      </a:rPr>
                      <m:t>sign</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h</m:t>
                        </m:r>
                      </m:e>
                    </m:d>
                    <m:r>
                      <a:rPr lang="en-US" sz="2000" b="0" i="1" smtClean="0">
                        <a:latin typeface="Cambria Math" panose="02040503050406030204" pitchFamily="18" charset="0"/>
                      </a:rPr>
                      <m:t>∈{−1, 1 }</m:t>
                    </m:r>
                  </m:oMath>
                </a14:m>
                <a:r>
                  <a:rPr lang="en-US" sz="2000" dirty="0"/>
                  <a:t> </a:t>
                </a:r>
              </a:p>
              <a:p>
                <a:r>
                  <a:rPr lang="en-US" sz="2000" dirty="0"/>
                  <a:t>then use the differentiable tanh to approximate</a:t>
                </a:r>
                <a:r>
                  <a:rPr lang="en-US" sz="2000" b="0" dirty="0"/>
                  <a:t> </a:t>
                </a:r>
                <a14:m>
                  <m:oMath xmlns:m="http://schemas.openxmlformats.org/officeDocument/2006/math">
                    <m:r>
                      <m:rPr>
                        <m:sty m:val="p"/>
                      </m:rPr>
                      <a:rPr lang="en-US" sz="2000" b="0" i="1" smtClean="0">
                        <a:latin typeface="Cambria Math" panose="02040503050406030204" pitchFamily="18" charset="0"/>
                      </a:rPr>
                      <m:t>sign</m:t>
                    </m:r>
                  </m:oMath>
                </a14:m>
                <a:endParaRPr lang="en-US" sz="2000" dirty="0"/>
              </a:p>
            </p:txBody>
          </p:sp>
        </mc:Choice>
        <mc:Fallback xmlns="">
          <p:sp>
            <p:nvSpPr>
              <p:cNvPr id="3" name="TextBox 2">
                <a:extLst>
                  <a:ext uri="{FF2B5EF4-FFF2-40B4-BE49-F238E27FC236}">
                    <a16:creationId xmlns:a16="http://schemas.microsoft.com/office/drawing/2014/main" id="{1F9E5C89-4C26-038B-578A-3B9E29173F59}"/>
                  </a:ext>
                </a:extLst>
              </p:cNvPr>
              <p:cNvSpPr txBox="1">
                <a:spLocks noRot="1" noChangeAspect="1" noMove="1" noResize="1" noEditPoints="1" noAdjustHandles="1" noChangeArrowheads="1" noChangeShapeType="1" noTextEdit="1"/>
              </p:cNvSpPr>
              <p:nvPr/>
            </p:nvSpPr>
            <p:spPr>
              <a:xfrm>
                <a:off x="6927072" y="2917094"/>
                <a:ext cx="4218247" cy="1323439"/>
              </a:xfrm>
              <a:prstGeom prst="rect">
                <a:avLst/>
              </a:prstGeom>
              <a:blipFill>
                <a:blip r:embed="rId5"/>
                <a:stretch>
                  <a:fillRect l="-1502" t="-1887" b="-6604"/>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BCB45202-8339-41C3-94BB-D57A7D281D7D}"/>
              </a:ext>
            </a:extLst>
          </p:cNvPr>
          <p:cNvCxnSpPr>
            <a:cxnSpLocks/>
            <a:stCxn id="33" idx="3"/>
            <a:endCxn id="41" idx="1"/>
          </p:cNvCxnSpPr>
          <p:nvPr/>
        </p:nvCxnSpPr>
        <p:spPr>
          <a:xfrm>
            <a:off x="6537329" y="2052763"/>
            <a:ext cx="47973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Rounded Rectangle 32">
            <a:extLst>
              <a:ext uri="{FF2B5EF4-FFF2-40B4-BE49-F238E27FC236}">
                <a16:creationId xmlns:a16="http://schemas.microsoft.com/office/drawing/2014/main" id="{74543323-5D5C-1DE7-697F-3BA0B7CCF8DB}"/>
              </a:ext>
            </a:extLst>
          </p:cNvPr>
          <p:cNvSpPr/>
          <p:nvPr/>
        </p:nvSpPr>
        <p:spPr>
          <a:xfrm>
            <a:off x="4251329" y="1876608"/>
            <a:ext cx="2286000" cy="352310"/>
          </a:xfrm>
          <a:prstGeom prst="roundRect">
            <a:avLst/>
          </a:prstGeom>
          <a:solidFill>
            <a:srgbClr val="C00000">
              <a:alpha val="70196"/>
            </a:srgbClr>
          </a:solidFill>
          <a:ln w="28575">
            <a:solidFill>
              <a:srgbClr val="FF0000"/>
            </a:solidFill>
            <a:prstDash val="dash"/>
            <a:extLst>
              <a:ext uri="{C807C97D-BFC1-408E-A445-0C87EB9F89A2}">
                <ask:lineSketchStyleProps xmlns:ask="http://schemas.microsoft.com/office/drawing/2018/sketchyshapes" sd="1219033472">
                  <a:custGeom>
                    <a:avLst/>
                    <a:gdLst>
                      <a:gd name="connsiteX0" fmla="*/ 0 w 2034205"/>
                      <a:gd name="connsiteY0" fmla="*/ 122878 h 737256"/>
                      <a:gd name="connsiteX1" fmla="*/ 122878 w 2034205"/>
                      <a:gd name="connsiteY1" fmla="*/ 0 h 737256"/>
                      <a:gd name="connsiteX2" fmla="*/ 736912 w 2034205"/>
                      <a:gd name="connsiteY2" fmla="*/ 0 h 737256"/>
                      <a:gd name="connsiteX3" fmla="*/ 1333062 w 2034205"/>
                      <a:gd name="connsiteY3" fmla="*/ 0 h 737256"/>
                      <a:gd name="connsiteX4" fmla="*/ 1911327 w 2034205"/>
                      <a:gd name="connsiteY4" fmla="*/ 0 h 737256"/>
                      <a:gd name="connsiteX5" fmla="*/ 2034205 w 2034205"/>
                      <a:gd name="connsiteY5" fmla="*/ 122878 h 737256"/>
                      <a:gd name="connsiteX6" fmla="*/ 2034205 w 2034205"/>
                      <a:gd name="connsiteY6" fmla="*/ 614378 h 737256"/>
                      <a:gd name="connsiteX7" fmla="*/ 1911327 w 2034205"/>
                      <a:gd name="connsiteY7" fmla="*/ 737256 h 737256"/>
                      <a:gd name="connsiteX8" fmla="*/ 1297293 w 2034205"/>
                      <a:gd name="connsiteY8" fmla="*/ 737256 h 737256"/>
                      <a:gd name="connsiteX9" fmla="*/ 754797 w 2034205"/>
                      <a:gd name="connsiteY9" fmla="*/ 737256 h 737256"/>
                      <a:gd name="connsiteX10" fmla="*/ 122878 w 2034205"/>
                      <a:gd name="connsiteY10" fmla="*/ 737256 h 737256"/>
                      <a:gd name="connsiteX11" fmla="*/ 0 w 2034205"/>
                      <a:gd name="connsiteY11" fmla="*/ 614378 h 737256"/>
                      <a:gd name="connsiteX12" fmla="*/ 0 w 2034205"/>
                      <a:gd name="connsiteY12" fmla="*/ 122878 h 73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4205" h="737256" fill="none" extrusionOk="0">
                        <a:moveTo>
                          <a:pt x="0" y="122878"/>
                        </a:moveTo>
                        <a:cubicBezTo>
                          <a:pt x="-8377" y="56390"/>
                          <a:pt x="44506" y="-7250"/>
                          <a:pt x="122878" y="0"/>
                        </a:cubicBezTo>
                        <a:cubicBezTo>
                          <a:pt x="338875" y="-67540"/>
                          <a:pt x="534673" y="69283"/>
                          <a:pt x="736912" y="0"/>
                        </a:cubicBezTo>
                        <a:cubicBezTo>
                          <a:pt x="939151" y="-69283"/>
                          <a:pt x="1178945" y="45690"/>
                          <a:pt x="1333062" y="0"/>
                        </a:cubicBezTo>
                        <a:cubicBezTo>
                          <a:pt x="1487179" y="-45690"/>
                          <a:pt x="1707317" y="55733"/>
                          <a:pt x="1911327" y="0"/>
                        </a:cubicBezTo>
                        <a:cubicBezTo>
                          <a:pt x="1974364" y="199"/>
                          <a:pt x="2039870" y="44802"/>
                          <a:pt x="2034205" y="122878"/>
                        </a:cubicBezTo>
                        <a:cubicBezTo>
                          <a:pt x="2079178" y="355722"/>
                          <a:pt x="2026358" y="468253"/>
                          <a:pt x="2034205" y="614378"/>
                        </a:cubicBezTo>
                        <a:cubicBezTo>
                          <a:pt x="2037015" y="687807"/>
                          <a:pt x="1972465" y="740803"/>
                          <a:pt x="1911327" y="737256"/>
                        </a:cubicBezTo>
                        <a:cubicBezTo>
                          <a:pt x="1659221" y="764214"/>
                          <a:pt x="1499174" y="734628"/>
                          <a:pt x="1297293" y="737256"/>
                        </a:cubicBezTo>
                        <a:cubicBezTo>
                          <a:pt x="1095412" y="739884"/>
                          <a:pt x="903079" y="702205"/>
                          <a:pt x="754797" y="737256"/>
                        </a:cubicBezTo>
                        <a:cubicBezTo>
                          <a:pt x="606515" y="772307"/>
                          <a:pt x="305525" y="730898"/>
                          <a:pt x="122878" y="737256"/>
                        </a:cubicBezTo>
                        <a:cubicBezTo>
                          <a:pt x="66209" y="741174"/>
                          <a:pt x="5694" y="701421"/>
                          <a:pt x="0" y="614378"/>
                        </a:cubicBezTo>
                        <a:cubicBezTo>
                          <a:pt x="-23927" y="483817"/>
                          <a:pt x="22508" y="358107"/>
                          <a:pt x="0" y="122878"/>
                        </a:cubicBezTo>
                        <a:close/>
                      </a:path>
                      <a:path w="2034205" h="737256" stroke="0" extrusionOk="0">
                        <a:moveTo>
                          <a:pt x="0" y="122878"/>
                        </a:moveTo>
                        <a:cubicBezTo>
                          <a:pt x="-9685" y="49040"/>
                          <a:pt x="45337" y="3632"/>
                          <a:pt x="122878" y="0"/>
                        </a:cubicBezTo>
                        <a:cubicBezTo>
                          <a:pt x="287913" y="-8406"/>
                          <a:pt x="482652" y="57974"/>
                          <a:pt x="754797" y="0"/>
                        </a:cubicBezTo>
                        <a:cubicBezTo>
                          <a:pt x="1026942" y="-57974"/>
                          <a:pt x="1164446" y="33508"/>
                          <a:pt x="1333062" y="0"/>
                        </a:cubicBezTo>
                        <a:cubicBezTo>
                          <a:pt x="1501678" y="-33508"/>
                          <a:pt x="1729697" y="15223"/>
                          <a:pt x="1911327" y="0"/>
                        </a:cubicBezTo>
                        <a:cubicBezTo>
                          <a:pt x="1977155" y="-6557"/>
                          <a:pt x="2034773" y="52911"/>
                          <a:pt x="2034205" y="122878"/>
                        </a:cubicBezTo>
                        <a:cubicBezTo>
                          <a:pt x="2066924" y="273438"/>
                          <a:pt x="1988906" y="404238"/>
                          <a:pt x="2034205" y="614378"/>
                        </a:cubicBezTo>
                        <a:cubicBezTo>
                          <a:pt x="2032341" y="664465"/>
                          <a:pt x="1978193" y="738642"/>
                          <a:pt x="1911327" y="737256"/>
                        </a:cubicBezTo>
                        <a:cubicBezTo>
                          <a:pt x="1671606" y="787660"/>
                          <a:pt x="1578740" y="691815"/>
                          <a:pt x="1350946" y="737256"/>
                        </a:cubicBezTo>
                        <a:cubicBezTo>
                          <a:pt x="1123152" y="782697"/>
                          <a:pt x="993190" y="712286"/>
                          <a:pt x="754797" y="737256"/>
                        </a:cubicBezTo>
                        <a:cubicBezTo>
                          <a:pt x="516404" y="762226"/>
                          <a:pt x="369413" y="697494"/>
                          <a:pt x="122878" y="737256"/>
                        </a:cubicBezTo>
                        <a:cubicBezTo>
                          <a:pt x="69451" y="722990"/>
                          <a:pt x="4601" y="679275"/>
                          <a:pt x="0" y="614378"/>
                        </a:cubicBezTo>
                        <a:cubicBezTo>
                          <a:pt x="-43681" y="455927"/>
                          <a:pt x="10721" y="315616"/>
                          <a:pt x="0" y="122878"/>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Direct Binarization</a:t>
            </a:r>
          </a:p>
        </p:txBody>
      </p:sp>
      <p:sp>
        <p:nvSpPr>
          <p:cNvPr id="41" name="TextBox 40">
            <a:extLst>
              <a:ext uri="{FF2B5EF4-FFF2-40B4-BE49-F238E27FC236}">
                <a16:creationId xmlns:a16="http://schemas.microsoft.com/office/drawing/2014/main" id="{01651DE5-6458-5282-4120-C9A3305827C3}"/>
              </a:ext>
            </a:extLst>
          </p:cNvPr>
          <p:cNvSpPr txBox="1"/>
          <p:nvPr/>
        </p:nvSpPr>
        <p:spPr>
          <a:xfrm>
            <a:off x="7017059" y="1698820"/>
            <a:ext cx="4218247" cy="707886"/>
          </a:xfrm>
          <a:prstGeom prst="rect">
            <a:avLst/>
          </a:prstGeom>
          <a:noFill/>
        </p:spPr>
        <p:txBody>
          <a:bodyPr wrap="square" rtlCol="0">
            <a:spAutoFit/>
          </a:bodyPr>
          <a:lstStyle/>
          <a:p>
            <a:r>
              <a:rPr lang="en-US" sz="2000" dirty="0">
                <a:solidFill>
                  <a:srgbClr val="FF0000"/>
                </a:solidFill>
              </a:rPr>
              <a:t>fail because large-scale values collapse tanh into -1 and +1 quickly</a:t>
            </a:r>
          </a:p>
        </p:txBody>
      </p:sp>
      <p:sp>
        <p:nvSpPr>
          <p:cNvPr id="46" name="TextBox 45">
            <a:extLst>
              <a:ext uri="{FF2B5EF4-FFF2-40B4-BE49-F238E27FC236}">
                <a16:creationId xmlns:a16="http://schemas.microsoft.com/office/drawing/2014/main" id="{6DCE4EE0-3A24-991C-2989-5EE3172213BD}"/>
              </a:ext>
            </a:extLst>
          </p:cNvPr>
          <p:cNvSpPr txBox="1"/>
          <p:nvPr/>
        </p:nvSpPr>
        <p:spPr>
          <a:xfrm>
            <a:off x="7022213" y="4698729"/>
            <a:ext cx="4553615" cy="400110"/>
          </a:xfrm>
          <a:prstGeom prst="rect">
            <a:avLst/>
          </a:prstGeom>
          <a:noFill/>
        </p:spPr>
        <p:txBody>
          <a:bodyPr wrap="square" rtlCol="0">
            <a:spAutoFit/>
          </a:bodyPr>
          <a:lstStyle/>
          <a:p>
            <a:r>
              <a:rPr lang="en-US" sz="2000" dirty="0">
                <a:solidFill>
                  <a:schemeClr val="accent6">
                    <a:lumMod val="75000"/>
                  </a:schemeClr>
                </a:solidFill>
              </a:rPr>
              <a:t>1. Apply binarization after </a:t>
            </a:r>
            <a:r>
              <a:rPr lang="en-US" sz="2000" dirty="0" err="1">
                <a:solidFill>
                  <a:schemeClr val="accent6">
                    <a:lumMod val="75000"/>
                  </a:schemeClr>
                </a:solidFill>
              </a:rPr>
              <a:t>layernorm</a:t>
            </a:r>
            <a:endParaRPr lang="en-US" sz="2000" dirty="0">
              <a:solidFill>
                <a:schemeClr val="accent6">
                  <a:lumMod val="75000"/>
                </a:schemeClr>
              </a:solidFill>
            </a:endParaRPr>
          </a:p>
        </p:txBody>
      </p:sp>
      <p:sp>
        <p:nvSpPr>
          <p:cNvPr id="47" name="TextBox 46">
            <a:extLst>
              <a:ext uri="{FF2B5EF4-FFF2-40B4-BE49-F238E27FC236}">
                <a16:creationId xmlns:a16="http://schemas.microsoft.com/office/drawing/2014/main" id="{2743A3D0-490E-EC4A-EBDA-8EC7C7A31A5D}"/>
              </a:ext>
            </a:extLst>
          </p:cNvPr>
          <p:cNvSpPr txBox="1"/>
          <p:nvPr/>
        </p:nvSpPr>
        <p:spPr>
          <a:xfrm>
            <a:off x="7022213" y="5256669"/>
            <a:ext cx="4553615" cy="707886"/>
          </a:xfrm>
          <a:prstGeom prst="rect">
            <a:avLst/>
          </a:prstGeom>
          <a:noFill/>
        </p:spPr>
        <p:txBody>
          <a:bodyPr wrap="square" rtlCol="0">
            <a:spAutoFit/>
          </a:bodyPr>
          <a:lstStyle/>
          <a:p>
            <a:r>
              <a:rPr lang="en-US" sz="2000" dirty="0">
                <a:solidFill>
                  <a:schemeClr val="accent6">
                    <a:lumMod val="75000"/>
                  </a:schemeClr>
                </a:solidFill>
              </a:rPr>
              <a:t>2. save representation variance to recover the representation scales</a:t>
            </a:r>
          </a:p>
        </p:txBody>
      </p:sp>
      <p:cxnSp>
        <p:nvCxnSpPr>
          <p:cNvPr id="55" name="Straight Arrow Connector 54">
            <a:extLst>
              <a:ext uri="{FF2B5EF4-FFF2-40B4-BE49-F238E27FC236}">
                <a16:creationId xmlns:a16="http://schemas.microsoft.com/office/drawing/2014/main" id="{234C30D3-C507-4427-FA6C-40E46D12462E}"/>
              </a:ext>
            </a:extLst>
          </p:cNvPr>
          <p:cNvCxnSpPr>
            <a:cxnSpLocks/>
            <a:stCxn id="126" idx="3"/>
            <a:endCxn id="46" idx="1"/>
          </p:cNvCxnSpPr>
          <p:nvPr/>
        </p:nvCxnSpPr>
        <p:spPr>
          <a:xfrm flipV="1">
            <a:off x="6152246" y="4898784"/>
            <a:ext cx="869967" cy="113637"/>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BBAB23E1-CBBC-0157-0B5E-CC3F41F07352}"/>
              </a:ext>
            </a:extLst>
          </p:cNvPr>
          <p:cNvCxnSpPr>
            <a:cxnSpLocks/>
            <a:stCxn id="126" idx="3"/>
            <a:endCxn id="47" idx="1"/>
          </p:cNvCxnSpPr>
          <p:nvPr/>
        </p:nvCxnSpPr>
        <p:spPr>
          <a:xfrm>
            <a:off x="6152246" y="5012421"/>
            <a:ext cx="869967" cy="598191"/>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35F078A-0277-3A15-D395-30BD3A60037E}"/>
              </a:ext>
            </a:extLst>
          </p:cNvPr>
          <p:cNvSpPr>
            <a:spLocks noGrp="1"/>
          </p:cNvSpPr>
          <p:nvPr>
            <p:ph type="ftr" sz="quarter" idx="11"/>
          </p:nvPr>
        </p:nvSpPr>
        <p:spPr/>
        <p:txBody>
          <a:bodyPr/>
          <a:lstStyle/>
          <a:p>
            <a:r>
              <a:rPr lang="en-US"/>
              <a:t>BTR, ICLR2024</a:t>
            </a:r>
            <a:endParaRPr lang="en-US" dirty="0"/>
          </a:p>
        </p:txBody>
      </p:sp>
    </p:spTree>
    <p:extLst>
      <p:ext uri="{BB962C8B-B14F-4D97-AF65-F5344CB8AC3E}">
        <p14:creationId xmlns:p14="http://schemas.microsoft.com/office/powerpoint/2010/main" val="2571798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linds(horizontal)">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dissolve">
                                      <p:cBhvr>
                                        <p:cTn id="20" dur="500"/>
                                        <p:tgtEl>
                                          <p:spTgt spid="41"/>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126"/>
                                        </p:tgtEl>
                                        <p:attrNameLst>
                                          <p:attrName>style.visibility</p:attrName>
                                        </p:attrNameLst>
                                      </p:cBhvr>
                                      <p:to>
                                        <p:strVal val="visible"/>
                                      </p:to>
                                    </p:set>
                                    <p:animEffect transition="in" filter="checkerboard(across)">
                                      <p:cBhvr>
                                        <p:cTn id="25" dur="500"/>
                                        <p:tgtEl>
                                          <p:spTgt spid="126"/>
                                        </p:tgtEl>
                                      </p:cBhvr>
                                    </p:animEffect>
                                  </p:childTnLst>
                                </p:cTn>
                              </p:par>
                              <p:par>
                                <p:cTn id="26" presetID="9" presetClass="entr" presetSubtype="0" fill="hold" nodeType="with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dissolve">
                                      <p:cBhvr>
                                        <p:cTn id="28" dur="500"/>
                                        <p:tgtEl>
                                          <p:spTgt spid="55"/>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dissolve">
                                      <p:cBhvr>
                                        <p:cTn id="31" dur="500"/>
                                        <p:tgtEl>
                                          <p:spTgt spid="46"/>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checkerboard(across)">
                                      <p:cBhvr>
                                        <p:cTn id="36" dur="500"/>
                                        <p:tgtEl>
                                          <p:spTgt spid="58"/>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checkerboard(across)">
                                      <p:cBhvr>
                                        <p:cTn id="3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P spid="3" grpId="0"/>
      <p:bldP spid="33" grpId="0" animBg="1"/>
      <p:bldP spid="41" grpId="0"/>
      <p:bldP spid="46" grpId="0"/>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F3320-6F19-9CF5-CED9-18647D1284B9}"/>
              </a:ext>
            </a:extLst>
          </p:cNvPr>
          <p:cNvSpPr>
            <a:spLocks noGrp="1"/>
          </p:cNvSpPr>
          <p:nvPr>
            <p:ph type="title"/>
          </p:nvPr>
        </p:nvSpPr>
        <p:spPr/>
        <p:txBody>
          <a:bodyPr/>
          <a:lstStyle/>
          <a:p>
            <a:r>
              <a:rPr lang="en-US" dirty="0"/>
              <a:t>Offline compression to further save storage</a:t>
            </a:r>
          </a:p>
        </p:txBody>
      </p:sp>
      <p:sp>
        <p:nvSpPr>
          <p:cNvPr id="4" name="Slide Number Placeholder 3">
            <a:extLst>
              <a:ext uri="{FF2B5EF4-FFF2-40B4-BE49-F238E27FC236}">
                <a16:creationId xmlns:a16="http://schemas.microsoft.com/office/drawing/2014/main" id="{D6CA636A-DA1B-A44A-2F6A-3D535E26AF1A}"/>
              </a:ext>
            </a:extLst>
          </p:cNvPr>
          <p:cNvSpPr>
            <a:spLocks noGrp="1"/>
          </p:cNvSpPr>
          <p:nvPr>
            <p:ph type="sldNum" sz="quarter" idx="12"/>
          </p:nvPr>
        </p:nvSpPr>
        <p:spPr/>
        <p:txBody>
          <a:bodyPr/>
          <a:lstStyle/>
          <a:p>
            <a:fld id="{31956DAD-D1DD-664D-8094-2A95DFD5A69C}" type="slidenum">
              <a:rPr lang="en-US" smtClean="0"/>
              <a:t>7</a:t>
            </a:fld>
            <a:endParaRPr lang="en-US"/>
          </a:p>
        </p:txBody>
      </p:sp>
      <p:pic>
        <p:nvPicPr>
          <p:cNvPr id="8194" name="Picture 2" descr="Fictional embedding vector points and clusters of &quot;cold&quot;.">
            <a:extLst>
              <a:ext uri="{FF2B5EF4-FFF2-40B4-BE49-F238E27FC236}">
                <a16:creationId xmlns:a16="http://schemas.microsoft.com/office/drawing/2014/main" id="{7284820F-11E6-FD50-67A1-D6CAA51A26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995" y="1832655"/>
            <a:ext cx="4544419" cy="30860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0E1B655-7319-8393-4C7D-642A6CE3E783}"/>
              </a:ext>
            </a:extLst>
          </p:cNvPr>
          <p:cNvSpPr txBox="1"/>
          <p:nvPr/>
        </p:nvSpPr>
        <p:spPr>
          <a:xfrm>
            <a:off x="1026942" y="5106573"/>
            <a:ext cx="4443845" cy="246221"/>
          </a:xfrm>
          <a:prstGeom prst="rect">
            <a:avLst/>
          </a:prstGeom>
          <a:noFill/>
        </p:spPr>
        <p:txBody>
          <a:bodyPr wrap="none" rtlCol="0">
            <a:spAutoFit/>
          </a:bodyPr>
          <a:lstStyle/>
          <a:p>
            <a:pPr algn="l"/>
            <a:r>
              <a:rPr lang="en-US" sz="1000" dirty="0"/>
              <a:t>Source: </a:t>
            </a:r>
            <a:r>
              <a:rPr lang="en-US" sz="1000" b="0" i="0" dirty="0">
                <a:solidFill>
                  <a:srgbClr val="111111"/>
                </a:solidFill>
                <a:effectLst/>
              </a:rPr>
              <a:t>Enhancing Clinical Concept Extraction with Contextual Embedding</a:t>
            </a:r>
          </a:p>
        </p:txBody>
      </p:sp>
      <p:sp>
        <p:nvSpPr>
          <p:cNvPr id="6" name="TextBox 5">
            <a:extLst>
              <a:ext uri="{FF2B5EF4-FFF2-40B4-BE49-F238E27FC236}">
                <a16:creationId xmlns:a16="http://schemas.microsoft.com/office/drawing/2014/main" id="{DBB46313-F8B9-C09D-D123-B5E6A60875D9}"/>
              </a:ext>
            </a:extLst>
          </p:cNvPr>
          <p:cNvSpPr txBox="1"/>
          <p:nvPr/>
        </p:nvSpPr>
        <p:spPr>
          <a:xfrm>
            <a:off x="6036214" y="1832655"/>
            <a:ext cx="5513361" cy="1631216"/>
          </a:xfrm>
          <a:prstGeom prst="rect">
            <a:avLst/>
          </a:prstGeom>
          <a:noFill/>
        </p:spPr>
        <p:txBody>
          <a:bodyPr wrap="square" rtlCol="0">
            <a:spAutoFit/>
          </a:bodyPr>
          <a:lstStyle/>
          <a:p>
            <a:r>
              <a:rPr lang="en-US" sz="2000" dirty="0"/>
              <a:t>binary passage token representations have </a:t>
            </a:r>
            <a:r>
              <a:rPr lang="en-US" sz="2000" b="1" dirty="0"/>
              <a:t>context redundancy: </a:t>
            </a:r>
          </a:p>
          <a:p>
            <a:r>
              <a:rPr lang="en-US" sz="2000" dirty="0"/>
              <a:t>each token can occur millions of times in different contexts (passages) but many have similar semantic information </a:t>
            </a:r>
          </a:p>
        </p:txBody>
      </p:sp>
      <p:sp>
        <p:nvSpPr>
          <p:cNvPr id="7" name="TextBox 6">
            <a:extLst>
              <a:ext uri="{FF2B5EF4-FFF2-40B4-BE49-F238E27FC236}">
                <a16:creationId xmlns:a16="http://schemas.microsoft.com/office/drawing/2014/main" id="{517D4D37-673B-9CBE-0389-8E76232C8F37}"/>
              </a:ext>
            </a:extLst>
          </p:cNvPr>
          <p:cNvSpPr txBox="1"/>
          <p:nvPr/>
        </p:nvSpPr>
        <p:spPr>
          <a:xfrm>
            <a:off x="6036214" y="4055053"/>
            <a:ext cx="5513361" cy="1323439"/>
          </a:xfrm>
          <a:prstGeom prst="rect">
            <a:avLst/>
          </a:prstGeom>
          <a:noFill/>
        </p:spPr>
        <p:txBody>
          <a:bodyPr wrap="square" rtlCol="0">
            <a:spAutoFit/>
          </a:bodyPr>
          <a:lstStyle/>
          <a:p>
            <a:r>
              <a:rPr lang="en-US" sz="2000" dirty="0"/>
              <a:t>Compression algorithm: merge r% of the binary token representations based on their semantic similarity measured by Hamming distance</a:t>
            </a:r>
          </a:p>
        </p:txBody>
      </p:sp>
      <p:sp>
        <p:nvSpPr>
          <p:cNvPr id="3" name="Footer Placeholder 2">
            <a:extLst>
              <a:ext uri="{FF2B5EF4-FFF2-40B4-BE49-F238E27FC236}">
                <a16:creationId xmlns:a16="http://schemas.microsoft.com/office/drawing/2014/main" id="{7091F415-5CF5-284D-F282-F67ACDA05B8E}"/>
              </a:ext>
            </a:extLst>
          </p:cNvPr>
          <p:cNvSpPr>
            <a:spLocks noGrp="1"/>
          </p:cNvSpPr>
          <p:nvPr>
            <p:ph type="ftr" sz="quarter" idx="11"/>
          </p:nvPr>
        </p:nvSpPr>
        <p:spPr/>
        <p:txBody>
          <a:bodyPr/>
          <a:lstStyle/>
          <a:p>
            <a:r>
              <a:rPr lang="en-US"/>
              <a:t>BTR, ICLR2024</a:t>
            </a:r>
            <a:endParaRPr lang="en-US" dirty="0"/>
          </a:p>
        </p:txBody>
      </p:sp>
    </p:spTree>
    <p:extLst>
      <p:ext uri="{BB962C8B-B14F-4D97-AF65-F5344CB8AC3E}">
        <p14:creationId xmlns:p14="http://schemas.microsoft.com/office/powerpoint/2010/main" val="287291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796DE-A98A-7EE6-98E1-86C12495604A}"/>
              </a:ext>
            </a:extLst>
          </p:cNvPr>
          <p:cNvSpPr>
            <a:spLocks noGrp="1"/>
          </p:cNvSpPr>
          <p:nvPr>
            <p:ph type="title"/>
          </p:nvPr>
        </p:nvSpPr>
        <p:spPr/>
        <p:txBody>
          <a:bodyPr/>
          <a:lstStyle/>
          <a:p>
            <a:r>
              <a:rPr lang="en-US" dirty="0"/>
              <a:t>BTR training improves accuracy</a:t>
            </a:r>
          </a:p>
        </p:txBody>
      </p:sp>
      <p:sp>
        <p:nvSpPr>
          <p:cNvPr id="4" name="Slide Number Placeholder 3">
            <a:extLst>
              <a:ext uri="{FF2B5EF4-FFF2-40B4-BE49-F238E27FC236}">
                <a16:creationId xmlns:a16="http://schemas.microsoft.com/office/drawing/2014/main" id="{6EFAA346-E7D4-0CC8-4F18-DF8718FF09F5}"/>
              </a:ext>
            </a:extLst>
          </p:cNvPr>
          <p:cNvSpPr>
            <a:spLocks noGrp="1"/>
          </p:cNvSpPr>
          <p:nvPr>
            <p:ph type="sldNum" sz="quarter" idx="12"/>
          </p:nvPr>
        </p:nvSpPr>
        <p:spPr/>
        <p:txBody>
          <a:bodyPr/>
          <a:lstStyle/>
          <a:p>
            <a:fld id="{31956DAD-D1DD-664D-8094-2A95DFD5A69C}" type="slidenum">
              <a:rPr lang="en-US" smtClean="0"/>
              <a:t>8</a:t>
            </a:fld>
            <a:endParaRPr lang="en-US"/>
          </a:p>
        </p:txBody>
      </p:sp>
      <p:sp>
        <p:nvSpPr>
          <p:cNvPr id="6" name="TextBox 5">
            <a:extLst>
              <a:ext uri="{FF2B5EF4-FFF2-40B4-BE49-F238E27FC236}">
                <a16:creationId xmlns:a16="http://schemas.microsoft.com/office/drawing/2014/main" id="{8DF726E8-7CA2-BF7F-BE19-169F2D184089}"/>
              </a:ext>
            </a:extLst>
          </p:cNvPr>
          <p:cNvSpPr txBox="1"/>
          <p:nvPr/>
        </p:nvSpPr>
        <p:spPr>
          <a:xfrm>
            <a:off x="841022" y="2939442"/>
            <a:ext cx="5777337" cy="1015663"/>
          </a:xfrm>
          <a:prstGeom prst="rect">
            <a:avLst/>
          </a:prstGeom>
          <a:noFill/>
        </p:spPr>
        <p:txBody>
          <a:bodyPr wrap="square" rtlCol="0">
            <a:spAutoFit/>
          </a:bodyPr>
          <a:lstStyle/>
          <a:p>
            <a:r>
              <a:rPr lang="en-US" sz="2000" dirty="0"/>
              <a:t>2. train a decomposed model (no binarization) with the step1 model as teacher, using </a:t>
            </a:r>
            <a:r>
              <a:rPr lang="en-US" sz="2000" b="1" dirty="0"/>
              <a:t>query-aware passage token distillation</a:t>
            </a:r>
          </a:p>
        </p:txBody>
      </p:sp>
      <p:sp>
        <p:nvSpPr>
          <p:cNvPr id="7" name="TextBox 6">
            <a:extLst>
              <a:ext uri="{FF2B5EF4-FFF2-40B4-BE49-F238E27FC236}">
                <a16:creationId xmlns:a16="http://schemas.microsoft.com/office/drawing/2014/main" id="{591F1581-5F02-1315-202E-9D3429CDE331}"/>
              </a:ext>
            </a:extLst>
          </p:cNvPr>
          <p:cNvSpPr txBox="1"/>
          <p:nvPr/>
        </p:nvSpPr>
        <p:spPr>
          <a:xfrm>
            <a:off x="841023" y="4486535"/>
            <a:ext cx="5919194" cy="1323439"/>
          </a:xfrm>
          <a:prstGeom prst="rect">
            <a:avLst/>
          </a:prstGeom>
          <a:noFill/>
        </p:spPr>
        <p:txBody>
          <a:bodyPr wrap="square" rtlCol="0">
            <a:spAutoFit/>
          </a:bodyPr>
          <a:lstStyle/>
          <a:p>
            <a:r>
              <a:rPr lang="en-US" sz="2000" dirty="0"/>
              <a:t>3. train the decomposed reader with binarization, and add a </a:t>
            </a:r>
            <a:r>
              <a:rPr lang="en-US" sz="2000" b="1" dirty="0"/>
              <a:t>passage representation recovery </a:t>
            </a:r>
            <a:r>
              <a:rPr lang="en-US" sz="2000" dirty="0"/>
              <a:t>loss to maintain semantic information </a:t>
            </a:r>
          </a:p>
          <a:p>
            <a:r>
              <a:rPr lang="en-US" sz="2000" dirty="0"/>
              <a:t> </a:t>
            </a:r>
          </a:p>
        </p:txBody>
      </p:sp>
      <p:sp>
        <p:nvSpPr>
          <p:cNvPr id="8" name="TextBox 7">
            <a:extLst>
              <a:ext uri="{FF2B5EF4-FFF2-40B4-BE49-F238E27FC236}">
                <a16:creationId xmlns:a16="http://schemas.microsoft.com/office/drawing/2014/main" id="{B572E23A-1700-69E1-10E1-8F751B5753B3}"/>
              </a:ext>
            </a:extLst>
          </p:cNvPr>
          <p:cNvSpPr txBox="1"/>
          <p:nvPr/>
        </p:nvSpPr>
        <p:spPr>
          <a:xfrm>
            <a:off x="841023" y="1700126"/>
            <a:ext cx="6129029" cy="707886"/>
          </a:xfrm>
          <a:prstGeom prst="rect">
            <a:avLst/>
          </a:prstGeom>
          <a:noFill/>
        </p:spPr>
        <p:txBody>
          <a:bodyPr wrap="square" rtlCol="0">
            <a:spAutoFit/>
          </a:bodyPr>
          <a:lstStyle/>
          <a:p>
            <a:r>
              <a:rPr lang="en-US" sz="2000" dirty="0"/>
              <a:t>1. train a reader model without any decomposition or binarization</a:t>
            </a:r>
          </a:p>
        </p:txBody>
      </p:sp>
      <p:grpSp>
        <p:nvGrpSpPr>
          <p:cNvPr id="3" name="Group 2">
            <a:extLst>
              <a:ext uri="{FF2B5EF4-FFF2-40B4-BE49-F238E27FC236}">
                <a16:creationId xmlns:a16="http://schemas.microsoft.com/office/drawing/2014/main" id="{11ABDCD0-91EE-17D8-688B-66E23091CBF4}"/>
              </a:ext>
            </a:extLst>
          </p:cNvPr>
          <p:cNvGrpSpPr/>
          <p:nvPr/>
        </p:nvGrpSpPr>
        <p:grpSpPr>
          <a:xfrm>
            <a:off x="6625403" y="1546507"/>
            <a:ext cx="2608299" cy="4423680"/>
            <a:chOff x="4387829" y="1755051"/>
            <a:chExt cx="2608299" cy="4423680"/>
          </a:xfrm>
        </p:grpSpPr>
        <p:sp>
          <p:nvSpPr>
            <p:cNvPr id="5" name="Rounded Rectangle 4">
              <a:extLst>
                <a:ext uri="{FF2B5EF4-FFF2-40B4-BE49-F238E27FC236}">
                  <a16:creationId xmlns:a16="http://schemas.microsoft.com/office/drawing/2014/main" id="{D07234FD-89B8-2226-7A3B-D5DA0BC72779}"/>
                </a:ext>
              </a:extLst>
            </p:cNvPr>
            <p:cNvSpPr/>
            <p:nvPr/>
          </p:nvSpPr>
          <p:spPr>
            <a:xfrm>
              <a:off x="5748676" y="3775613"/>
              <a:ext cx="1065561" cy="1653257"/>
            </a:xfrm>
            <a:prstGeom prst="roundRect">
              <a:avLst>
                <a:gd name="adj" fmla="val 3042"/>
              </a:avLst>
            </a:prstGeom>
            <a:noFill/>
            <a:ln w="19050">
              <a:solidFill>
                <a:schemeClr val="bg1">
                  <a:lumMod val="50000"/>
                </a:schemeClr>
              </a:solidFill>
              <a:prstDash val="lg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2">
                    <a:lumMod val="25000"/>
                  </a:schemeClr>
                </a:solidFill>
              </a:endParaRPr>
            </a:p>
          </p:txBody>
        </p:sp>
        <p:sp>
          <p:nvSpPr>
            <p:cNvPr id="9" name="Google Shape;525;p12">
              <a:extLst>
                <a:ext uri="{FF2B5EF4-FFF2-40B4-BE49-F238E27FC236}">
                  <a16:creationId xmlns:a16="http://schemas.microsoft.com/office/drawing/2014/main" id="{16BB0CC3-236E-5699-820E-815498954403}"/>
                </a:ext>
              </a:extLst>
            </p:cNvPr>
            <p:cNvSpPr/>
            <p:nvPr/>
          </p:nvSpPr>
          <p:spPr>
            <a:xfrm>
              <a:off x="5182662" y="4875755"/>
              <a:ext cx="525381" cy="488415"/>
            </a:xfrm>
            <a:prstGeom prst="roundRect">
              <a:avLst>
                <a:gd name="adj" fmla="val 16667"/>
              </a:avLst>
            </a:prstGeom>
            <a:solidFill>
              <a:srgbClr val="B4C7E7">
                <a:alpha val="50196"/>
              </a:srgbClr>
            </a:solidFill>
            <a:ln w="28575">
              <a:noFill/>
              <a:prstDash val="solid"/>
              <a:extLst>
                <a:ext uri="{C807C97D-BFC1-408E-A445-0C87EB9F89A2}">
                  <ask:lineSketchStyleProps xmlns:ask="http://schemas.microsoft.com/office/drawing/2018/sketchyshapes" sd="1219033472">
                    <a:custGeom>
                      <a:avLst/>
                      <a:gdLst>
                        <a:gd name="connsiteX0" fmla="*/ 0 w 2034205"/>
                        <a:gd name="connsiteY0" fmla="*/ 122878 h 737256"/>
                        <a:gd name="connsiteX1" fmla="*/ 122878 w 2034205"/>
                        <a:gd name="connsiteY1" fmla="*/ 0 h 737256"/>
                        <a:gd name="connsiteX2" fmla="*/ 736912 w 2034205"/>
                        <a:gd name="connsiteY2" fmla="*/ 0 h 737256"/>
                        <a:gd name="connsiteX3" fmla="*/ 1333062 w 2034205"/>
                        <a:gd name="connsiteY3" fmla="*/ 0 h 737256"/>
                        <a:gd name="connsiteX4" fmla="*/ 1911327 w 2034205"/>
                        <a:gd name="connsiteY4" fmla="*/ 0 h 737256"/>
                        <a:gd name="connsiteX5" fmla="*/ 2034205 w 2034205"/>
                        <a:gd name="connsiteY5" fmla="*/ 122878 h 737256"/>
                        <a:gd name="connsiteX6" fmla="*/ 2034205 w 2034205"/>
                        <a:gd name="connsiteY6" fmla="*/ 614378 h 737256"/>
                        <a:gd name="connsiteX7" fmla="*/ 1911327 w 2034205"/>
                        <a:gd name="connsiteY7" fmla="*/ 737256 h 737256"/>
                        <a:gd name="connsiteX8" fmla="*/ 1297293 w 2034205"/>
                        <a:gd name="connsiteY8" fmla="*/ 737256 h 737256"/>
                        <a:gd name="connsiteX9" fmla="*/ 754797 w 2034205"/>
                        <a:gd name="connsiteY9" fmla="*/ 737256 h 737256"/>
                        <a:gd name="connsiteX10" fmla="*/ 122878 w 2034205"/>
                        <a:gd name="connsiteY10" fmla="*/ 737256 h 737256"/>
                        <a:gd name="connsiteX11" fmla="*/ 0 w 2034205"/>
                        <a:gd name="connsiteY11" fmla="*/ 614378 h 737256"/>
                        <a:gd name="connsiteX12" fmla="*/ 0 w 2034205"/>
                        <a:gd name="connsiteY12" fmla="*/ 122878 h 73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4205" h="737256" fill="none" extrusionOk="0">
                          <a:moveTo>
                            <a:pt x="0" y="122878"/>
                          </a:moveTo>
                          <a:cubicBezTo>
                            <a:pt x="-8377" y="56390"/>
                            <a:pt x="44506" y="-7250"/>
                            <a:pt x="122878" y="0"/>
                          </a:cubicBezTo>
                          <a:cubicBezTo>
                            <a:pt x="338875" y="-67540"/>
                            <a:pt x="534673" y="69283"/>
                            <a:pt x="736912" y="0"/>
                          </a:cubicBezTo>
                          <a:cubicBezTo>
                            <a:pt x="939151" y="-69283"/>
                            <a:pt x="1178945" y="45690"/>
                            <a:pt x="1333062" y="0"/>
                          </a:cubicBezTo>
                          <a:cubicBezTo>
                            <a:pt x="1487179" y="-45690"/>
                            <a:pt x="1707317" y="55733"/>
                            <a:pt x="1911327" y="0"/>
                          </a:cubicBezTo>
                          <a:cubicBezTo>
                            <a:pt x="1974364" y="199"/>
                            <a:pt x="2039870" y="44802"/>
                            <a:pt x="2034205" y="122878"/>
                          </a:cubicBezTo>
                          <a:cubicBezTo>
                            <a:pt x="2079178" y="355722"/>
                            <a:pt x="2026358" y="468253"/>
                            <a:pt x="2034205" y="614378"/>
                          </a:cubicBezTo>
                          <a:cubicBezTo>
                            <a:pt x="2037015" y="687807"/>
                            <a:pt x="1972465" y="740803"/>
                            <a:pt x="1911327" y="737256"/>
                          </a:cubicBezTo>
                          <a:cubicBezTo>
                            <a:pt x="1659221" y="764214"/>
                            <a:pt x="1499174" y="734628"/>
                            <a:pt x="1297293" y="737256"/>
                          </a:cubicBezTo>
                          <a:cubicBezTo>
                            <a:pt x="1095412" y="739884"/>
                            <a:pt x="903079" y="702205"/>
                            <a:pt x="754797" y="737256"/>
                          </a:cubicBezTo>
                          <a:cubicBezTo>
                            <a:pt x="606515" y="772307"/>
                            <a:pt x="305525" y="730898"/>
                            <a:pt x="122878" y="737256"/>
                          </a:cubicBezTo>
                          <a:cubicBezTo>
                            <a:pt x="66209" y="741174"/>
                            <a:pt x="5694" y="701421"/>
                            <a:pt x="0" y="614378"/>
                          </a:cubicBezTo>
                          <a:cubicBezTo>
                            <a:pt x="-23927" y="483817"/>
                            <a:pt x="22508" y="358107"/>
                            <a:pt x="0" y="122878"/>
                          </a:cubicBezTo>
                          <a:close/>
                        </a:path>
                        <a:path w="2034205" h="737256" stroke="0" extrusionOk="0">
                          <a:moveTo>
                            <a:pt x="0" y="122878"/>
                          </a:moveTo>
                          <a:cubicBezTo>
                            <a:pt x="-9685" y="49040"/>
                            <a:pt x="45337" y="3632"/>
                            <a:pt x="122878" y="0"/>
                          </a:cubicBezTo>
                          <a:cubicBezTo>
                            <a:pt x="287913" y="-8406"/>
                            <a:pt x="482652" y="57974"/>
                            <a:pt x="754797" y="0"/>
                          </a:cubicBezTo>
                          <a:cubicBezTo>
                            <a:pt x="1026942" y="-57974"/>
                            <a:pt x="1164446" y="33508"/>
                            <a:pt x="1333062" y="0"/>
                          </a:cubicBezTo>
                          <a:cubicBezTo>
                            <a:pt x="1501678" y="-33508"/>
                            <a:pt x="1729697" y="15223"/>
                            <a:pt x="1911327" y="0"/>
                          </a:cubicBezTo>
                          <a:cubicBezTo>
                            <a:pt x="1977155" y="-6557"/>
                            <a:pt x="2034773" y="52911"/>
                            <a:pt x="2034205" y="122878"/>
                          </a:cubicBezTo>
                          <a:cubicBezTo>
                            <a:pt x="2066924" y="273438"/>
                            <a:pt x="1988906" y="404238"/>
                            <a:pt x="2034205" y="614378"/>
                          </a:cubicBezTo>
                          <a:cubicBezTo>
                            <a:pt x="2032341" y="664465"/>
                            <a:pt x="1978193" y="738642"/>
                            <a:pt x="1911327" y="737256"/>
                          </a:cubicBezTo>
                          <a:cubicBezTo>
                            <a:pt x="1671606" y="787660"/>
                            <a:pt x="1578740" y="691815"/>
                            <a:pt x="1350946" y="737256"/>
                          </a:cubicBezTo>
                          <a:cubicBezTo>
                            <a:pt x="1123152" y="782697"/>
                            <a:pt x="993190" y="712286"/>
                            <a:pt x="754797" y="737256"/>
                          </a:cubicBezTo>
                          <a:cubicBezTo>
                            <a:pt x="516404" y="762226"/>
                            <a:pt x="369413" y="697494"/>
                            <a:pt x="122878" y="737256"/>
                          </a:cubicBezTo>
                          <a:cubicBezTo>
                            <a:pt x="69451" y="722990"/>
                            <a:pt x="4601" y="679275"/>
                            <a:pt x="0" y="614378"/>
                          </a:cubicBezTo>
                          <a:cubicBezTo>
                            <a:pt x="-43681" y="455927"/>
                            <a:pt x="10721" y="315616"/>
                            <a:pt x="0" y="122878"/>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sz="1600" dirty="0">
                <a:solidFill>
                  <a:schemeClr val="accent1">
                    <a:lumMod val="75000"/>
                  </a:schemeClr>
                </a:solidFill>
              </a:endParaRPr>
            </a:p>
          </p:txBody>
        </p:sp>
        <p:sp>
          <p:nvSpPr>
            <p:cNvPr id="10" name="Rounded Rectangle 9">
              <a:extLst>
                <a:ext uri="{FF2B5EF4-FFF2-40B4-BE49-F238E27FC236}">
                  <a16:creationId xmlns:a16="http://schemas.microsoft.com/office/drawing/2014/main" id="{F1FA2497-B8FE-C23C-505C-AA005313F5D8}"/>
                </a:ext>
              </a:extLst>
            </p:cNvPr>
            <p:cNvSpPr/>
            <p:nvPr/>
          </p:nvSpPr>
          <p:spPr>
            <a:xfrm>
              <a:off x="5119601" y="1755051"/>
              <a:ext cx="1876527" cy="3741140"/>
            </a:xfrm>
            <a:prstGeom prst="roundRect">
              <a:avLst>
                <a:gd name="adj" fmla="val 7925"/>
              </a:avLst>
            </a:prstGeom>
            <a:noFill/>
            <a:ln w="38100">
              <a:solidFill>
                <a:schemeClr val="accent1">
                  <a:lumMod val="40000"/>
                  <a:lumOff val="6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Helvetica" pitchFamily="2" charset="0"/>
              </a:endParaRPr>
            </a:p>
          </p:txBody>
        </p:sp>
        <p:sp>
          <p:nvSpPr>
            <p:cNvPr id="11" name="Google Shape;525;p12">
              <a:extLst>
                <a:ext uri="{FF2B5EF4-FFF2-40B4-BE49-F238E27FC236}">
                  <a16:creationId xmlns:a16="http://schemas.microsoft.com/office/drawing/2014/main" id="{8C49A1B9-AE66-FB00-76B6-9BA25EA4E58C}"/>
                </a:ext>
              </a:extLst>
            </p:cNvPr>
            <p:cNvSpPr/>
            <p:nvPr/>
          </p:nvSpPr>
          <p:spPr>
            <a:xfrm>
              <a:off x="5790392" y="4875755"/>
              <a:ext cx="934012" cy="488415"/>
            </a:xfrm>
            <a:prstGeom prst="roundRect">
              <a:avLst>
                <a:gd name="adj" fmla="val 11729"/>
              </a:avLst>
            </a:prstGeom>
            <a:solidFill>
              <a:srgbClr val="B4C7E7">
                <a:alpha val="50196"/>
              </a:srgbClr>
            </a:solidFill>
            <a:ln w="28575">
              <a:noFill/>
              <a:prstDash val="solid"/>
              <a:extLst>
                <a:ext uri="{C807C97D-BFC1-408E-A445-0C87EB9F89A2}">
                  <ask:lineSketchStyleProps xmlns:ask="http://schemas.microsoft.com/office/drawing/2018/sketchyshapes" sd="1219033472">
                    <a:custGeom>
                      <a:avLst/>
                      <a:gdLst>
                        <a:gd name="connsiteX0" fmla="*/ 0 w 2034205"/>
                        <a:gd name="connsiteY0" fmla="*/ 122878 h 737256"/>
                        <a:gd name="connsiteX1" fmla="*/ 122878 w 2034205"/>
                        <a:gd name="connsiteY1" fmla="*/ 0 h 737256"/>
                        <a:gd name="connsiteX2" fmla="*/ 736912 w 2034205"/>
                        <a:gd name="connsiteY2" fmla="*/ 0 h 737256"/>
                        <a:gd name="connsiteX3" fmla="*/ 1333062 w 2034205"/>
                        <a:gd name="connsiteY3" fmla="*/ 0 h 737256"/>
                        <a:gd name="connsiteX4" fmla="*/ 1911327 w 2034205"/>
                        <a:gd name="connsiteY4" fmla="*/ 0 h 737256"/>
                        <a:gd name="connsiteX5" fmla="*/ 2034205 w 2034205"/>
                        <a:gd name="connsiteY5" fmla="*/ 122878 h 737256"/>
                        <a:gd name="connsiteX6" fmla="*/ 2034205 w 2034205"/>
                        <a:gd name="connsiteY6" fmla="*/ 614378 h 737256"/>
                        <a:gd name="connsiteX7" fmla="*/ 1911327 w 2034205"/>
                        <a:gd name="connsiteY7" fmla="*/ 737256 h 737256"/>
                        <a:gd name="connsiteX8" fmla="*/ 1297293 w 2034205"/>
                        <a:gd name="connsiteY8" fmla="*/ 737256 h 737256"/>
                        <a:gd name="connsiteX9" fmla="*/ 754797 w 2034205"/>
                        <a:gd name="connsiteY9" fmla="*/ 737256 h 737256"/>
                        <a:gd name="connsiteX10" fmla="*/ 122878 w 2034205"/>
                        <a:gd name="connsiteY10" fmla="*/ 737256 h 737256"/>
                        <a:gd name="connsiteX11" fmla="*/ 0 w 2034205"/>
                        <a:gd name="connsiteY11" fmla="*/ 614378 h 737256"/>
                        <a:gd name="connsiteX12" fmla="*/ 0 w 2034205"/>
                        <a:gd name="connsiteY12" fmla="*/ 122878 h 73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4205" h="737256" fill="none" extrusionOk="0">
                          <a:moveTo>
                            <a:pt x="0" y="122878"/>
                          </a:moveTo>
                          <a:cubicBezTo>
                            <a:pt x="-8377" y="56390"/>
                            <a:pt x="44506" y="-7250"/>
                            <a:pt x="122878" y="0"/>
                          </a:cubicBezTo>
                          <a:cubicBezTo>
                            <a:pt x="338875" y="-67540"/>
                            <a:pt x="534673" y="69283"/>
                            <a:pt x="736912" y="0"/>
                          </a:cubicBezTo>
                          <a:cubicBezTo>
                            <a:pt x="939151" y="-69283"/>
                            <a:pt x="1178945" y="45690"/>
                            <a:pt x="1333062" y="0"/>
                          </a:cubicBezTo>
                          <a:cubicBezTo>
                            <a:pt x="1487179" y="-45690"/>
                            <a:pt x="1707317" y="55733"/>
                            <a:pt x="1911327" y="0"/>
                          </a:cubicBezTo>
                          <a:cubicBezTo>
                            <a:pt x="1974364" y="199"/>
                            <a:pt x="2039870" y="44802"/>
                            <a:pt x="2034205" y="122878"/>
                          </a:cubicBezTo>
                          <a:cubicBezTo>
                            <a:pt x="2079178" y="355722"/>
                            <a:pt x="2026358" y="468253"/>
                            <a:pt x="2034205" y="614378"/>
                          </a:cubicBezTo>
                          <a:cubicBezTo>
                            <a:pt x="2037015" y="687807"/>
                            <a:pt x="1972465" y="740803"/>
                            <a:pt x="1911327" y="737256"/>
                          </a:cubicBezTo>
                          <a:cubicBezTo>
                            <a:pt x="1659221" y="764214"/>
                            <a:pt x="1499174" y="734628"/>
                            <a:pt x="1297293" y="737256"/>
                          </a:cubicBezTo>
                          <a:cubicBezTo>
                            <a:pt x="1095412" y="739884"/>
                            <a:pt x="903079" y="702205"/>
                            <a:pt x="754797" y="737256"/>
                          </a:cubicBezTo>
                          <a:cubicBezTo>
                            <a:pt x="606515" y="772307"/>
                            <a:pt x="305525" y="730898"/>
                            <a:pt x="122878" y="737256"/>
                          </a:cubicBezTo>
                          <a:cubicBezTo>
                            <a:pt x="66209" y="741174"/>
                            <a:pt x="5694" y="701421"/>
                            <a:pt x="0" y="614378"/>
                          </a:cubicBezTo>
                          <a:cubicBezTo>
                            <a:pt x="-23927" y="483817"/>
                            <a:pt x="22508" y="358107"/>
                            <a:pt x="0" y="122878"/>
                          </a:cubicBezTo>
                          <a:close/>
                        </a:path>
                        <a:path w="2034205" h="737256" stroke="0" extrusionOk="0">
                          <a:moveTo>
                            <a:pt x="0" y="122878"/>
                          </a:moveTo>
                          <a:cubicBezTo>
                            <a:pt x="-9685" y="49040"/>
                            <a:pt x="45337" y="3632"/>
                            <a:pt x="122878" y="0"/>
                          </a:cubicBezTo>
                          <a:cubicBezTo>
                            <a:pt x="287913" y="-8406"/>
                            <a:pt x="482652" y="57974"/>
                            <a:pt x="754797" y="0"/>
                          </a:cubicBezTo>
                          <a:cubicBezTo>
                            <a:pt x="1026942" y="-57974"/>
                            <a:pt x="1164446" y="33508"/>
                            <a:pt x="1333062" y="0"/>
                          </a:cubicBezTo>
                          <a:cubicBezTo>
                            <a:pt x="1501678" y="-33508"/>
                            <a:pt x="1729697" y="15223"/>
                            <a:pt x="1911327" y="0"/>
                          </a:cubicBezTo>
                          <a:cubicBezTo>
                            <a:pt x="1977155" y="-6557"/>
                            <a:pt x="2034773" y="52911"/>
                            <a:pt x="2034205" y="122878"/>
                          </a:cubicBezTo>
                          <a:cubicBezTo>
                            <a:pt x="2066924" y="273438"/>
                            <a:pt x="1988906" y="404238"/>
                            <a:pt x="2034205" y="614378"/>
                          </a:cubicBezTo>
                          <a:cubicBezTo>
                            <a:pt x="2032341" y="664465"/>
                            <a:pt x="1978193" y="738642"/>
                            <a:pt x="1911327" y="737256"/>
                          </a:cubicBezTo>
                          <a:cubicBezTo>
                            <a:pt x="1671606" y="787660"/>
                            <a:pt x="1578740" y="691815"/>
                            <a:pt x="1350946" y="737256"/>
                          </a:cubicBezTo>
                          <a:cubicBezTo>
                            <a:pt x="1123152" y="782697"/>
                            <a:pt x="993190" y="712286"/>
                            <a:pt x="754797" y="737256"/>
                          </a:cubicBezTo>
                          <a:cubicBezTo>
                            <a:pt x="516404" y="762226"/>
                            <a:pt x="369413" y="697494"/>
                            <a:pt x="122878" y="737256"/>
                          </a:cubicBezTo>
                          <a:cubicBezTo>
                            <a:pt x="69451" y="722990"/>
                            <a:pt x="4601" y="679275"/>
                            <a:pt x="0" y="614378"/>
                          </a:cubicBezTo>
                          <a:cubicBezTo>
                            <a:pt x="-43681" y="455927"/>
                            <a:pt x="10721" y="315616"/>
                            <a:pt x="0" y="122878"/>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accent1">
                    <a:lumMod val="75000"/>
                  </a:schemeClr>
                </a:solidFill>
              </a:endParaRPr>
            </a:p>
          </p:txBody>
        </p:sp>
        <p:sp>
          <p:nvSpPr>
            <p:cNvPr id="12" name="Google Shape;525;p12">
              <a:extLst>
                <a:ext uri="{FF2B5EF4-FFF2-40B4-BE49-F238E27FC236}">
                  <a16:creationId xmlns:a16="http://schemas.microsoft.com/office/drawing/2014/main" id="{19934484-0E58-C99E-833C-5C86B770386D}"/>
                </a:ext>
              </a:extLst>
            </p:cNvPr>
            <p:cNvSpPr/>
            <p:nvPr/>
          </p:nvSpPr>
          <p:spPr>
            <a:xfrm>
              <a:off x="5789137" y="4080084"/>
              <a:ext cx="934012" cy="488415"/>
            </a:xfrm>
            <a:prstGeom prst="roundRect">
              <a:avLst>
                <a:gd name="adj" fmla="val 11729"/>
              </a:avLst>
            </a:prstGeom>
            <a:solidFill>
              <a:srgbClr val="B4C7E7">
                <a:alpha val="50196"/>
              </a:srgbClr>
            </a:solidFill>
            <a:ln w="28575">
              <a:noFill/>
              <a:prstDash val="solid"/>
              <a:extLst>
                <a:ext uri="{C807C97D-BFC1-408E-A445-0C87EB9F89A2}">
                  <ask:lineSketchStyleProps xmlns:ask="http://schemas.microsoft.com/office/drawing/2018/sketchyshapes" sd="1219033472">
                    <a:custGeom>
                      <a:avLst/>
                      <a:gdLst>
                        <a:gd name="connsiteX0" fmla="*/ 0 w 2034205"/>
                        <a:gd name="connsiteY0" fmla="*/ 122878 h 737256"/>
                        <a:gd name="connsiteX1" fmla="*/ 122878 w 2034205"/>
                        <a:gd name="connsiteY1" fmla="*/ 0 h 737256"/>
                        <a:gd name="connsiteX2" fmla="*/ 736912 w 2034205"/>
                        <a:gd name="connsiteY2" fmla="*/ 0 h 737256"/>
                        <a:gd name="connsiteX3" fmla="*/ 1333062 w 2034205"/>
                        <a:gd name="connsiteY3" fmla="*/ 0 h 737256"/>
                        <a:gd name="connsiteX4" fmla="*/ 1911327 w 2034205"/>
                        <a:gd name="connsiteY4" fmla="*/ 0 h 737256"/>
                        <a:gd name="connsiteX5" fmla="*/ 2034205 w 2034205"/>
                        <a:gd name="connsiteY5" fmla="*/ 122878 h 737256"/>
                        <a:gd name="connsiteX6" fmla="*/ 2034205 w 2034205"/>
                        <a:gd name="connsiteY6" fmla="*/ 614378 h 737256"/>
                        <a:gd name="connsiteX7" fmla="*/ 1911327 w 2034205"/>
                        <a:gd name="connsiteY7" fmla="*/ 737256 h 737256"/>
                        <a:gd name="connsiteX8" fmla="*/ 1297293 w 2034205"/>
                        <a:gd name="connsiteY8" fmla="*/ 737256 h 737256"/>
                        <a:gd name="connsiteX9" fmla="*/ 754797 w 2034205"/>
                        <a:gd name="connsiteY9" fmla="*/ 737256 h 737256"/>
                        <a:gd name="connsiteX10" fmla="*/ 122878 w 2034205"/>
                        <a:gd name="connsiteY10" fmla="*/ 737256 h 737256"/>
                        <a:gd name="connsiteX11" fmla="*/ 0 w 2034205"/>
                        <a:gd name="connsiteY11" fmla="*/ 614378 h 737256"/>
                        <a:gd name="connsiteX12" fmla="*/ 0 w 2034205"/>
                        <a:gd name="connsiteY12" fmla="*/ 122878 h 73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4205" h="737256" fill="none" extrusionOk="0">
                          <a:moveTo>
                            <a:pt x="0" y="122878"/>
                          </a:moveTo>
                          <a:cubicBezTo>
                            <a:pt x="-8377" y="56390"/>
                            <a:pt x="44506" y="-7250"/>
                            <a:pt x="122878" y="0"/>
                          </a:cubicBezTo>
                          <a:cubicBezTo>
                            <a:pt x="338875" y="-67540"/>
                            <a:pt x="534673" y="69283"/>
                            <a:pt x="736912" y="0"/>
                          </a:cubicBezTo>
                          <a:cubicBezTo>
                            <a:pt x="939151" y="-69283"/>
                            <a:pt x="1178945" y="45690"/>
                            <a:pt x="1333062" y="0"/>
                          </a:cubicBezTo>
                          <a:cubicBezTo>
                            <a:pt x="1487179" y="-45690"/>
                            <a:pt x="1707317" y="55733"/>
                            <a:pt x="1911327" y="0"/>
                          </a:cubicBezTo>
                          <a:cubicBezTo>
                            <a:pt x="1974364" y="199"/>
                            <a:pt x="2039870" y="44802"/>
                            <a:pt x="2034205" y="122878"/>
                          </a:cubicBezTo>
                          <a:cubicBezTo>
                            <a:pt x="2079178" y="355722"/>
                            <a:pt x="2026358" y="468253"/>
                            <a:pt x="2034205" y="614378"/>
                          </a:cubicBezTo>
                          <a:cubicBezTo>
                            <a:pt x="2037015" y="687807"/>
                            <a:pt x="1972465" y="740803"/>
                            <a:pt x="1911327" y="737256"/>
                          </a:cubicBezTo>
                          <a:cubicBezTo>
                            <a:pt x="1659221" y="764214"/>
                            <a:pt x="1499174" y="734628"/>
                            <a:pt x="1297293" y="737256"/>
                          </a:cubicBezTo>
                          <a:cubicBezTo>
                            <a:pt x="1095412" y="739884"/>
                            <a:pt x="903079" y="702205"/>
                            <a:pt x="754797" y="737256"/>
                          </a:cubicBezTo>
                          <a:cubicBezTo>
                            <a:pt x="606515" y="772307"/>
                            <a:pt x="305525" y="730898"/>
                            <a:pt x="122878" y="737256"/>
                          </a:cubicBezTo>
                          <a:cubicBezTo>
                            <a:pt x="66209" y="741174"/>
                            <a:pt x="5694" y="701421"/>
                            <a:pt x="0" y="614378"/>
                          </a:cubicBezTo>
                          <a:cubicBezTo>
                            <a:pt x="-23927" y="483817"/>
                            <a:pt x="22508" y="358107"/>
                            <a:pt x="0" y="122878"/>
                          </a:cubicBezTo>
                          <a:close/>
                        </a:path>
                        <a:path w="2034205" h="737256" stroke="0" extrusionOk="0">
                          <a:moveTo>
                            <a:pt x="0" y="122878"/>
                          </a:moveTo>
                          <a:cubicBezTo>
                            <a:pt x="-9685" y="49040"/>
                            <a:pt x="45337" y="3632"/>
                            <a:pt x="122878" y="0"/>
                          </a:cubicBezTo>
                          <a:cubicBezTo>
                            <a:pt x="287913" y="-8406"/>
                            <a:pt x="482652" y="57974"/>
                            <a:pt x="754797" y="0"/>
                          </a:cubicBezTo>
                          <a:cubicBezTo>
                            <a:pt x="1026942" y="-57974"/>
                            <a:pt x="1164446" y="33508"/>
                            <a:pt x="1333062" y="0"/>
                          </a:cubicBezTo>
                          <a:cubicBezTo>
                            <a:pt x="1501678" y="-33508"/>
                            <a:pt x="1729697" y="15223"/>
                            <a:pt x="1911327" y="0"/>
                          </a:cubicBezTo>
                          <a:cubicBezTo>
                            <a:pt x="1977155" y="-6557"/>
                            <a:pt x="2034773" y="52911"/>
                            <a:pt x="2034205" y="122878"/>
                          </a:cubicBezTo>
                          <a:cubicBezTo>
                            <a:pt x="2066924" y="273438"/>
                            <a:pt x="1988906" y="404238"/>
                            <a:pt x="2034205" y="614378"/>
                          </a:cubicBezTo>
                          <a:cubicBezTo>
                            <a:pt x="2032341" y="664465"/>
                            <a:pt x="1978193" y="738642"/>
                            <a:pt x="1911327" y="737256"/>
                          </a:cubicBezTo>
                          <a:cubicBezTo>
                            <a:pt x="1671606" y="787660"/>
                            <a:pt x="1578740" y="691815"/>
                            <a:pt x="1350946" y="737256"/>
                          </a:cubicBezTo>
                          <a:cubicBezTo>
                            <a:pt x="1123152" y="782697"/>
                            <a:pt x="993190" y="712286"/>
                            <a:pt x="754797" y="737256"/>
                          </a:cubicBezTo>
                          <a:cubicBezTo>
                            <a:pt x="516404" y="762226"/>
                            <a:pt x="369413" y="697494"/>
                            <a:pt x="122878" y="737256"/>
                          </a:cubicBezTo>
                          <a:cubicBezTo>
                            <a:pt x="69451" y="722990"/>
                            <a:pt x="4601" y="679275"/>
                            <a:pt x="0" y="614378"/>
                          </a:cubicBezTo>
                          <a:cubicBezTo>
                            <a:pt x="-43681" y="455927"/>
                            <a:pt x="10721" y="315616"/>
                            <a:pt x="0" y="122878"/>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accent1">
                    <a:lumMod val="75000"/>
                  </a:schemeClr>
                </a:solidFill>
              </a:endParaRPr>
            </a:p>
          </p:txBody>
        </p:sp>
        <p:sp>
          <p:nvSpPr>
            <p:cNvPr id="13" name="Google Shape;525;p12">
              <a:extLst>
                <a:ext uri="{FF2B5EF4-FFF2-40B4-BE49-F238E27FC236}">
                  <a16:creationId xmlns:a16="http://schemas.microsoft.com/office/drawing/2014/main" id="{FDF64751-8F7E-FF6B-9F22-8E4218D18DEC}"/>
                </a:ext>
              </a:extLst>
            </p:cNvPr>
            <p:cNvSpPr/>
            <p:nvPr/>
          </p:nvSpPr>
          <p:spPr>
            <a:xfrm>
              <a:off x="5185352" y="4080084"/>
              <a:ext cx="525381" cy="488415"/>
            </a:xfrm>
            <a:prstGeom prst="roundRect">
              <a:avLst>
                <a:gd name="adj" fmla="val 16667"/>
              </a:avLst>
            </a:prstGeom>
            <a:solidFill>
              <a:srgbClr val="B4C7E7">
                <a:alpha val="50196"/>
              </a:srgbClr>
            </a:solidFill>
            <a:ln w="28575">
              <a:noFill/>
              <a:prstDash val="solid"/>
              <a:extLst>
                <a:ext uri="{C807C97D-BFC1-408E-A445-0C87EB9F89A2}">
                  <ask:lineSketchStyleProps xmlns:ask="http://schemas.microsoft.com/office/drawing/2018/sketchyshapes" sd="1219033472">
                    <a:custGeom>
                      <a:avLst/>
                      <a:gdLst>
                        <a:gd name="connsiteX0" fmla="*/ 0 w 2034205"/>
                        <a:gd name="connsiteY0" fmla="*/ 122878 h 737256"/>
                        <a:gd name="connsiteX1" fmla="*/ 122878 w 2034205"/>
                        <a:gd name="connsiteY1" fmla="*/ 0 h 737256"/>
                        <a:gd name="connsiteX2" fmla="*/ 736912 w 2034205"/>
                        <a:gd name="connsiteY2" fmla="*/ 0 h 737256"/>
                        <a:gd name="connsiteX3" fmla="*/ 1333062 w 2034205"/>
                        <a:gd name="connsiteY3" fmla="*/ 0 h 737256"/>
                        <a:gd name="connsiteX4" fmla="*/ 1911327 w 2034205"/>
                        <a:gd name="connsiteY4" fmla="*/ 0 h 737256"/>
                        <a:gd name="connsiteX5" fmla="*/ 2034205 w 2034205"/>
                        <a:gd name="connsiteY5" fmla="*/ 122878 h 737256"/>
                        <a:gd name="connsiteX6" fmla="*/ 2034205 w 2034205"/>
                        <a:gd name="connsiteY6" fmla="*/ 614378 h 737256"/>
                        <a:gd name="connsiteX7" fmla="*/ 1911327 w 2034205"/>
                        <a:gd name="connsiteY7" fmla="*/ 737256 h 737256"/>
                        <a:gd name="connsiteX8" fmla="*/ 1297293 w 2034205"/>
                        <a:gd name="connsiteY8" fmla="*/ 737256 h 737256"/>
                        <a:gd name="connsiteX9" fmla="*/ 754797 w 2034205"/>
                        <a:gd name="connsiteY9" fmla="*/ 737256 h 737256"/>
                        <a:gd name="connsiteX10" fmla="*/ 122878 w 2034205"/>
                        <a:gd name="connsiteY10" fmla="*/ 737256 h 737256"/>
                        <a:gd name="connsiteX11" fmla="*/ 0 w 2034205"/>
                        <a:gd name="connsiteY11" fmla="*/ 614378 h 737256"/>
                        <a:gd name="connsiteX12" fmla="*/ 0 w 2034205"/>
                        <a:gd name="connsiteY12" fmla="*/ 122878 h 73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4205" h="737256" fill="none" extrusionOk="0">
                          <a:moveTo>
                            <a:pt x="0" y="122878"/>
                          </a:moveTo>
                          <a:cubicBezTo>
                            <a:pt x="-8377" y="56390"/>
                            <a:pt x="44506" y="-7250"/>
                            <a:pt x="122878" y="0"/>
                          </a:cubicBezTo>
                          <a:cubicBezTo>
                            <a:pt x="338875" y="-67540"/>
                            <a:pt x="534673" y="69283"/>
                            <a:pt x="736912" y="0"/>
                          </a:cubicBezTo>
                          <a:cubicBezTo>
                            <a:pt x="939151" y="-69283"/>
                            <a:pt x="1178945" y="45690"/>
                            <a:pt x="1333062" y="0"/>
                          </a:cubicBezTo>
                          <a:cubicBezTo>
                            <a:pt x="1487179" y="-45690"/>
                            <a:pt x="1707317" y="55733"/>
                            <a:pt x="1911327" y="0"/>
                          </a:cubicBezTo>
                          <a:cubicBezTo>
                            <a:pt x="1974364" y="199"/>
                            <a:pt x="2039870" y="44802"/>
                            <a:pt x="2034205" y="122878"/>
                          </a:cubicBezTo>
                          <a:cubicBezTo>
                            <a:pt x="2079178" y="355722"/>
                            <a:pt x="2026358" y="468253"/>
                            <a:pt x="2034205" y="614378"/>
                          </a:cubicBezTo>
                          <a:cubicBezTo>
                            <a:pt x="2037015" y="687807"/>
                            <a:pt x="1972465" y="740803"/>
                            <a:pt x="1911327" y="737256"/>
                          </a:cubicBezTo>
                          <a:cubicBezTo>
                            <a:pt x="1659221" y="764214"/>
                            <a:pt x="1499174" y="734628"/>
                            <a:pt x="1297293" y="737256"/>
                          </a:cubicBezTo>
                          <a:cubicBezTo>
                            <a:pt x="1095412" y="739884"/>
                            <a:pt x="903079" y="702205"/>
                            <a:pt x="754797" y="737256"/>
                          </a:cubicBezTo>
                          <a:cubicBezTo>
                            <a:pt x="606515" y="772307"/>
                            <a:pt x="305525" y="730898"/>
                            <a:pt x="122878" y="737256"/>
                          </a:cubicBezTo>
                          <a:cubicBezTo>
                            <a:pt x="66209" y="741174"/>
                            <a:pt x="5694" y="701421"/>
                            <a:pt x="0" y="614378"/>
                          </a:cubicBezTo>
                          <a:cubicBezTo>
                            <a:pt x="-23927" y="483817"/>
                            <a:pt x="22508" y="358107"/>
                            <a:pt x="0" y="122878"/>
                          </a:cubicBezTo>
                          <a:close/>
                        </a:path>
                        <a:path w="2034205" h="737256" stroke="0" extrusionOk="0">
                          <a:moveTo>
                            <a:pt x="0" y="122878"/>
                          </a:moveTo>
                          <a:cubicBezTo>
                            <a:pt x="-9685" y="49040"/>
                            <a:pt x="45337" y="3632"/>
                            <a:pt x="122878" y="0"/>
                          </a:cubicBezTo>
                          <a:cubicBezTo>
                            <a:pt x="287913" y="-8406"/>
                            <a:pt x="482652" y="57974"/>
                            <a:pt x="754797" y="0"/>
                          </a:cubicBezTo>
                          <a:cubicBezTo>
                            <a:pt x="1026942" y="-57974"/>
                            <a:pt x="1164446" y="33508"/>
                            <a:pt x="1333062" y="0"/>
                          </a:cubicBezTo>
                          <a:cubicBezTo>
                            <a:pt x="1501678" y="-33508"/>
                            <a:pt x="1729697" y="15223"/>
                            <a:pt x="1911327" y="0"/>
                          </a:cubicBezTo>
                          <a:cubicBezTo>
                            <a:pt x="1977155" y="-6557"/>
                            <a:pt x="2034773" y="52911"/>
                            <a:pt x="2034205" y="122878"/>
                          </a:cubicBezTo>
                          <a:cubicBezTo>
                            <a:pt x="2066924" y="273438"/>
                            <a:pt x="1988906" y="404238"/>
                            <a:pt x="2034205" y="614378"/>
                          </a:cubicBezTo>
                          <a:cubicBezTo>
                            <a:pt x="2032341" y="664465"/>
                            <a:pt x="1978193" y="738642"/>
                            <a:pt x="1911327" y="737256"/>
                          </a:cubicBezTo>
                          <a:cubicBezTo>
                            <a:pt x="1671606" y="787660"/>
                            <a:pt x="1578740" y="691815"/>
                            <a:pt x="1350946" y="737256"/>
                          </a:cubicBezTo>
                          <a:cubicBezTo>
                            <a:pt x="1123152" y="782697"/>
                            <a:pt x="993190" y="712286"/>
                            <a:pt x="754797" y="737256"/>
                          </a:cubicBezTo>
                          <a:cubicBezTo>
                            <a:pt x="516404" y="762226"/>
                            <a:pt x="369413" y="697494"/>
                            <a:pt x="122878" y="737256"/>
                          </a:cubicBezTo>
                          <a:cubicBezTo>
                            <a:pt x="69451" y="722990"/>
                            <a:pt x="4601" y="679275"/>
                            <a:pt x="0" y="614378"/>
                          </a:cubicBezTo>
                          <a:cubicBezTo>
                            <a:pt x="-43681" y="455927"/>
                            <a:pt x="10721" y="315616"/>
                            <a:pt x="0" y="122878"/>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accent1">
                    <a:lumMod val="75000"/>
                  </a:schemeClr>
                </a:solidFill>
              </a:endParaRPr>
            </a:p>
          </p:txBody>
        </p:sp>
        <p:sp>
          <p:nvSpPr>
            <p:cNvPr id="14" name="Google Shape;452;p12">
              <a:extLst>
                <a:ext uri="{FF2B5EF4-FFF2-40B4-BE49-F238E27FC236}">
                  <a16:creationId xmlns:a16="http://schemas.microsoft.com/office/drawing/2014/main" id="{7D9873B0-AC9B-F0A3-80E1-4DF6A0B7F0A4}"/>
                </a:ext>
              </a:extLst>
            </p:cNvPr>
            <p:cNvSpPr/>
            <p:nvPr/>
          </p:nvSpPr>
          <p:spPr>
            <a:xfrm>
              <a:off x="5029600" y="5720445"/>
              <a:ext cx="851528" cy="458286"/>
            </a:xfrm>
            <a:prstGeom prst="roundRect">
              <a:avLst>
                <a:gd name="adj" fmla="val 16667"/>
              </a:avLst>
            </a:prstGeom>
            <a:noFill/>
            <a:ln w="9525" cap="flat" cmpd="sng">
              <a:noFill/>
              <a:prstDash val="solid"/>
              <a:round/>
              <a:headEnd type="none" w="sm" len="sm"/>
              <a:tailEnd type="none" w="sm" len="sm"/>
            </a:ln>
          </p:spPr>
          <p:txBody>
            <a:bodyPr spcFirstLastPara="1" wrap="square" lIns="102853" tIns="102853" rIns="102853" bIns="102853" anchor="ctr" anchorCtr="0">
              <a:noAutofit/>
            </a:bodyPr>
            <a:lstStyle/>
            <a:p>
              <a:pPr algn="ctr"/>
              <a:r>
                <a:rPr lang="en-US" sz="1400" dirty="0">
                  <a:ea typeface="Calibri"/>
                  <a:cs typeface="Segoe UI" panose="020B0502040204020203" pitchFamily="34" charset="0"/>
                  <a:sym typeface="Calibri"/>
                </a:rPr>
                <a:t>Query</a:t>
              </a:r>
              <a:endParaRPr sz="1400" dirty="0">
                <a:ea typeface="Calibri"/>
                <a:cs typeface="Segoe UI" panose="020B0502040204020203" pitchFamily="34" charset="0"/>
                <a:sym typeface="Calibri"/>
              </a:endParaRPr>
            </a:p>
          </p:txBody>
        </p:sp>
        <p:sp>
          <p:nvSpPr>
            <p:cNvPr id="15" name="Google Shape;454;p12">
              <a:extLst>
                <a:ext uri="{FF2B5EF4-FFF2-40B4-BE49-F238E27FC236}">
                  <a16:creationId xmlns:a16="http://schemas.microsoft.com/office/drawing/2014/main" id="{1854AFC7-950B-FA7C-39D2-B0BF4719FCA2}"/>
                </a:ext>
              </a:extLst>
            </p:cNvPr>
            <p:cNvSpPr/>
            <p:nvPr/>
          </p:nvSpPr>
          <p:spPr>
            <a:xfrm>
              <a:off x="5725370" y="5768664"/>
              <a:ext cx="1270758" cy="356104"/>
            </a:xfrm>
            <a:prstGeom prst="roundRect">
              <a:avLst>
                <a:gd name="adj" fmla="val 16667"/>
              </a:avLst>
            </a:prstGeom>
            <a:noFill/>
            <a:ln w="9525" cap="flat" cmpd="sng">
              <a:noFill/>
              <a:prstDash val="solid"/>
              <a:round/>
              <a:headEnd type="none" w="sm" len="sm"/>
              <a:tailEnd type="none" w="sm" len="sm"/>
            </a:ln>
          </p:spPr>
          <p:txBody>
            <a:bodyPr spcFirstLastPara="1" wrap="square" lIns="102853" tIns="102853" rIns="102853" bIns="102853" anchor="ctr" anchorCtr="0">
              <a:noAutofit/>
            </a:bodyPr>
            <a:lstStyle/>
            <a:p>
              <a:pPr algn="ctr"/>
              <a:r>
                <a:rPr lang="en-US" sz="1400" dirty="0">
                  <a:ea typeface="Calibri"/>
                  <a:cs typeface="Segoe UI" panose="020B0502040204020203" pitchFamily="34" charset="0"/>
                  <a:sym typeface="Calibri"/>
                </a:rPr>
                <a:t>Passages</a:t>
              </a:r>
              <a:endParaRPr sz="1400" dirty="0">
                <a:ea typeface="Calibri"/>
                <a:cs typeface="Segoe UI" panose="020B0502040204020203" pitchFamily="34" charset="0"/>
                <a:sym typeface="Calibri"/>
              </a:endParaRPr>
            </a:p>
          </p:txBody>
        </p:sp>
        <p:sp>
          <p:nvSpPr>
            <p:cNvPr id="16" name="Google Shape;453;p12">
              <a:extLst>
                <a:ext uri="{FF2B5EF4-FFF2-40B4-BE49-F238E27FC236}">
                  <a16:creationId xmlns:a16="http://schemas.microsoft.com/office/drawing/2014/main" id="{FADA08FD-A54C-EB0F-149D-B4966DF4BA4C}"/>
                </a:ext>
              </a:extLst>
            </p:cNvPr>
            <p:cNvSpPr/>
            <p:nvPr/>
          </p:nvSpPr>
          <p:spPr>
            <a:xfrm rot="16200000">
              <a:off x="5342934" y="5596388"/>
              <a:ext cx="183201" cy="105145"/>
            </a:xfrm>
            <a:prstGeom prst="rightArrow">
              <a:avLst>
                <a:gd name="adj1" fmla="val 50000"/>
                <a:gd name="adj2" fmla="val 50000"/>
              </a:avLst>
            </a:prstGeom>
            <a:solidFill>
              <a:schemeClr val="accent1">
                <a:lumMod val="40000"/>
                <a:lumOff val="60000"/>
              </a:schemeClr>
            </a:solidFill>
            <a:ln w="9525" cap="flat" cmpd="sng">
              <a:noFill/>
              <a:prstDash val="solid"/>
              <a:round/>
              <a:headEnd type="none" w="sm" len="sm"/>
              <a:tailEnd type="none" w="sm" len="sm"/>
            </a:ln>
          </p:spPr>
          <p:txBody>
            <a:bodyPr spcFirstLastPara="1" wrap="square" lIns="102853" tIns="102853" rIns="102853" bIns="102853" anchor="ctr" anchorCtr="0">
              <a:noAutofit/>
            </a:bodyPr>
            <a:lstStyle/>
            <a:p>
              <a:endParaRPr sz="4800">
                <a:latin typeface="Helvetica" pitchFamily="2" charset="0"/>
                <a:cs typeface="Segoe UI" panose="020B0502040204020203" pitchFamily="34" charset="0"/>
              </a:endParaRPr>
            </a:p>
          </p:txBody>
        </p:sp>
        <p:sp>
          <p:nvSpPr>
            <p:cNvPr id="17" name="Google Shape;455;p12">
              <a:extLst>
                <a:ext uri="{FF2B5EF4-FFF2-40B4-BE49-F238E27FC236}">
                  <a16:creationId xmlns:a16="http://schemas.microsoft.com/office/drawing/2014/main" id="{A9771C3F-3036-D823-9C8E-42DE796231E8}"/>
                </a:ext>
              </a:extLst>
            </p:cNvPr>
            <p:cNvSpPr/>
            <p:nvPr/>
          </p:nvSpPr>
          <p:spPr>
            <a:xfrm rot="16200000">
              <a:off x="6108413" y="5591665"/>
              <a:ext cx="183201" cy="107515"/>
            </a:xfrm>
            <a:prstGeom prst="rightArrow">
              <a:avLst>
                <a:gd name="adj1" fmla="val 50000"/>
                <a:gd name="adj2" fmla="val 50000"/>
              </a:avLst>
            </a:prstGeom>
            <a:solidFill>
              <a:schemeClr val="accent1">
                <a:lumMod val="40000"/>
                <a:lumOff val="60000"/>
              </a:schemeClr>
            </a:solidFill>
            <a:ln w="9525" cap="flat" cmpd="sng">
              <a:noFill/>
              <a:prstDash val="solid"/>
              <a:round/>
              <a:headEnd type="none" w="sm" len="sm"/>
              <a:tailEnd type="none" w="sm" len="sm"/>
            </a:ln>
          </p:spPr>
          <p:txBody>
            <a:bodyPr spcFirstLastPara="1" wrap="square" lIns="102853" tIns="102853" rIns="102853" bIns="102853" anchor="ctr" anchorCtr="0">
              <a:noAutofit/>
            </a:bodyPr>
            <a:lstStyle/>
            <a:p>
              <a:endParaRPr sz="4800">
                <a:latin typeface="Helvetica" pitchFamily="2" charset="0"/>
                <a:cs typeface="Segoe UI" panose="020B0502040204020203" pitchFamily="34" charset="0"/>
              </a:endParaRPr>
            </a:p>
          </p:txBody>
        </p:sp>
        <p:sp>
          <p:nvSpPr>
            <p:cNvPr id="18" name="TextBox 17">
              <a:extLst>
                <a:ext uri="{FF2B5EF4-FFF2-40B4-BE49-F238E27FC236}">
                  <a16:creationId xmlns:a16="http://schemas.microsoft.com/office/drawing/2014/main" id="{A768D488-0031-8FE4-3BD5-94174B4F474E}"/>
                </a:ext>
              </a:extLst>
            </p:cNvPr>
            <p:cNvSpPr txBox="1"/>
            <p:nvPr/>
          </p:nvSpPr>
          <p:spPr>
            <a:xfrm>
              <a:off x="5419387" y="1789727"/>
              <a:ext cx="1232121" cy="338554"/>
            </a:xfrm>
            <a:prstGeom prst="rect">
              <a:avLst/>
            </a:prstGeom>
            <a:noFill/>
          </p:spPr>
          <p:txBody>
            <a:bodyPr wrap="square" rtlCol="0">
              <a:spAutoFit/>
            </a:bodyPr>
            <a:lstStyle/>
            <a:p>
              <a:r>
                <a:rPr lang="en-US" sz="1600" dirty="0">
                  <a:solidFill>
                    <a:schemeClr val="accent1"/>
                  </a:solidFill>
                </a:rPr>
                <a:t>Encoder</a:t>
              </a:r>
            </a:p>
          </p:txBody>
        </p:sp>
        <p:sp>
          <p:nvSpPr>
            <p:cNvPr id="19" name="Rounded Rectangle 18">
              <a:extLst>
                <a:ext uri="{FF2B5EF4-FFF2-40B4-BE49-F238E27FC236}">
                  <a16:creationId xmlns:a16="http://schemas.microsoft.com/office/drawing/2014/main" id="{F6F4BF1B-8CB0-EF34-692E-461EC4812D6E}"/>
                </a:ext>
              </a:extLst>
            </p:cNvPr>
            <p:cNvSpPr/>
            <p:nvPr/>
          </p:nvSpPr>
          <p:spPr>
            <a:xfrm>
              <a:off x="5730533" y="3779747"/>
              <a:ext cx="1109139" cy="244208"/>
            </a:xfrm>
            <a:prstGeom prst="roundRect">
              <a:avLst/>
            </a:prstGeom>
            <a:solidFill>
              <a:schemeClr val="accent6">
                <a:lumMod val="75000"/>
                <a:alpha val="70196"/>
              </a:schemeClr>
            </a:solidFill>
            <a:ln w="28575">
              <a:solidFill>
                <a:schemeClr val="accent6"/>
              </a:solidFill>
              <a:prstDash val="dash"/>
              <a:extLst>
                <a:ext uri="{C807C97D-BFC1-408E-A445-0C87EB9F89A2}">
                  <ask:lineSketchStyleProps xmlns:ask="http://schemas.microsoft.com/office/drawing/2018/sketchyshapes" sd="1219033472">
                    <a:custGeom>
                      <a:avLst/>
                      <a:gdLst>
                        <a:gd name="connsiteX0" fmla="*/ 0 w 2034205"/>
                        <a:gd name="connsiteY0" fmla="*/ 122878 h 737256"/>
                        <a:gd name="connsiteX1" fmla="*/ 122878 w 2034205"/>
                        <a:gd name="connsiteY1" fmla="*/ 0 h 737256"/>
                        <a:gd name="connsiteX2" fmla="*/ 736912 w 2034205"/>
                        <a:gd name="connsiteY2" fmla="*/ 0 h 737256"/>
                        <a:gd name="connsiteX3" fmla="*/ 1333062 w 2034205"/>
                        <a:gd name="connsiteY3" fmla="*/ 0 h 737256"/>
                        <a:gd name="connsiteX4" fmla="*/ 1911327 w 2034205"/>
                        <a:gd name="connsiteY4" fmla="*/ 0 h 737256"/>
                        <a:gd name="connsiteX5" fmla="*/ 2034205 w 2034205"/>
                        <a:gd name="connsiteY5" fmla="*/ 122878 h 737256"/>
                        <a:gd name="connsiteX6" fmla="*/ 2034205 w 2034205"/>
                        <a:gd name="connsiteY6" fmla="*/ 614378 h 737256"/>
                        <a:gd name="connsiteX7" fmla="*/ 1911327 w 2034205"/>
                        <a:gd name="connsiteY7" fmla="*/ 737256 h 737256"/>
                        <a:gd name="connsiteX8" fmla="*/ 1297293 w 2034205"/>
                        <a:gd name="connsiteY8" fmla="*/ 737256 h 737256"/>
                        <a:gd name="connsiteX9" fmla="*/ 754797 w 2034205"/>
                        <a:gd name="connsiteY9" fmla="*/ 737256 h 737256"/>
                        <a:gd name="connsiteX10" fmla="*/ 122878 w 2034205"/>
                        <a:gd name="connsiteY10" fmla="*/ 737256 h 737256"/>
                        <a:gd name="connsiteX11" fmla="*/ 0 w 2034205"/>
                        <a:gd name="connsiteY11" fmla="*/ 614378 h 737256"/>
                        <a:gd name="connsiteX12" fmla="*/ 0 w 2034205"/>
                        <a:gd name="connsiteY12" fmla="*/ 122878 h 73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4205" h="737256" fill="none" extrusionOk="0">
                          <a:moveTo>
                            <a:pt x="0" y="122878"/>
                          </a:moveTo>
                          <a:cubicBezTo>
                            <a:pt x="-8377" y="56390"/>
                            <a:pt x="44506" y="-7250"/>
                            <a:pt x="122878" y="0"/>
                          </a:cubicBezTo>
                          <a:cubicBezTo>
                            <a:pt x="338875" y="-67540"/>
                            <a:pt x="534673" y="69283"/>
                            <a:pt x="736912" y="0"/>
                          </a:cubicBezTo>
                          <a:cubicBezTo>
                            <a:pt x="939151" y="-69283"/>
                            <a:pt x="1178945" y="45690"/>
                            <a:pt x="1333062" y="0"/>
                          </a:cubicBezTo>
                          <a:cubicBezTo>
                            <a:pt x="1487179" y="-45690"/>
                            <a:pt x="1707317" y="55733"/>
                            <a:pt x="1911327" y="0"/>
                          </a:cubicBezTo>
                          <a:cubicBezTo>
                            <a:pt x="1974364" y="199"/>
                            <a:pt x="2039870" y="44802"/>
                            <a:pt x="2034205" y="122878"/>
                          </a:cubicBezTo>
                          <a:cubicBezTo>
                            <a:pt x="2079178" y="355722"/>
                            <a:pt x="2026358" y="468253"/>
                            <a:pt x="2034205" y="614378"/>
                          </a:cubicBezTo>
                          <a:cubicBezTo>
                            <a:pt x="2037015" y="687807"/>
                            <a:pt x="1972465" y="740803"/>
                            <a:pt x="1911327" y="737256"/>
                          </a:cubicBezTo>
                          <a:cubicBezTo>
                            <a:pt x="1659221" y="764214"/>
                            <a:pt x="1499174" y="734628"/>
                            <a:pt x="1297293" y="737256"/>
                          </a:cubicBezTo>
                          <a:cubicBezTo>
                            <a:pt x="1095412" y="739884"/>
                            <a:pt x="903079" y="702205"/>
                            <a:pt x="754797" y="737256"/>
                          </a:cubicBezTo>
                          <a:cubicBezTo>
                            <a:pt x="606515" y="772307"/>
                            <a:pt x="305525" y="730898"/>
                            <a:pt x="122878" y="737256"/>
                          </a:cubicBezTo>
                          <a:cubicBezTo>
                            <a:pt x="66209" y="741174"/>
                            <a:pt x="5694" y="701421"/>
                            <a:pt x="0" y="614378"/>
                          </a:cubicBezTo>
                          <a:cubicBezTo>
                            <a:pt x="-23927" y="483817"/>
                            <a:pt x="22508" y="358107"/>
                            <a:pt x="0" y="122878"/>
                          </a:cubicBezTo>
                          <a:close/>
                        </a:path>
                        <a:path w="2034205" h="737256" stroke="0" extrusionOk="0">
                          <a:moveTo>
                            <a:pt x="0" y="122878"/>
                          </a:moveTo>
                          <a:cubicBezTo>
                            <a:pt x="-9685" y="49040"/>
                            <a:pt x="45337" y="3632"/>
                            <a:pt x="122878" y="0"/>
                          </a:cubicBezTo>
                          <a:cubicBezTo>
                            <a:pt x="287913" y="-8406"/>
                            <a:pt x="482652" y="57974"/>
                            <a:pt x="754797" y="0"/>
                          </a:cubicBezTo>
                          <a:cubicBezTo>
                            <a:pt x="1026942" y="-57974"/>
                            <a:pt x="1164446" y="33508"/>
                            <a:pt x="1333062" y="0"/>
                          </a:cubicBezTo>
                          <a:cubicBezTo>
                            <a:pt x="1501678" y="-33508"/>
                            <a:pt x="1729697" y="15223"/>
                            <a:pt x="1911327" y="0"/>
                          </a:cubicBezTo>
                          <a:cubicBezTo>
                            <a:pt x="1977155" y="-6557"/>
                            <a:pt x="2034773" y="52911"/>
                            <a:pt x="2034205" y="122878"/>
                          </a:cubicBezTo>
                          <a:cubicBezTo>
                            <a:pt x="2066924" y="273438"/>
                            <a:pt x="1988906" y="404238"/>
                            <a:pt x="2034205" y="614378"/>
                          </a:cubicBezTo>
                          <a:cubicBezTo>
                            <a:pt x="2032341" y="664465"/>
                            <a:pt x="1978193" y="738642"/>
                            <a:pt x="1911327" y="737256"/>
                          </a:cubicBezTo>
                          <a:cubicBezTo>
                            <a:pt x="1671606" y="787660"/>
                            <a:pt x="1578740" y="691815"/>
                            <a:pt x="1350946" y="737256"/>
                          </a:cubicBezTo>
                          <a:cubicBezTo>
                            <a:pt x="1123152" y="782697"/>
                            <a:pt x="993190" y="712286"/>
                            <a:pt x="754797" y="737256"/>
                          </a:cubicBezTo>
                          <a:cubicBezTo>
                            <a:pt x="516404" y="762226"/>
                            <a:pt x="369413" y="697494"/>
                            <a:pt x="122878" y="737256"/>
                          </a:cubicBezTo>
                          <a:cubicBezTo>
                            <a:pt x="69451" y="722990"/>
                            <a:pt x="4601" y="679275"/>
                            <a:pt x="0" y="614378"/>
                          </a:cubicBezTo>
                          <a:cubicBezTo>
                            <a:pt x="-43681" y="455927"/>
                            <a:pt x="10721" y="315616"/>
                            <a:pt x="0" y="122878"/>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bg1"/>
                  </a:solidFill>
                </a:rPr>
                <a:t>Binarizatin</a:t>
              </a:r>
              <a:endParaRPr lang="en-US" sz="1200" b="1" dirty="0">
                <a:solidFill>
                  <a:schemeClr val="bg1"/>
                </a:solidFill>
              </a:endParaRPr>
            </a:p>
          </p:txBody>
        </p:sp>
        <p:grpSp>
          <p:nvGrpSpPr>
            <p:cNvPr id="20" name="Group 19">
              <a:extLst>
                <a:ext uri="{FF2B5EF4-FFF2-40B4-BE49-F238E27FC236}">
                  <a16:creationId xmlns:a16="http://schemas.microsoft.com/office/drawing/2014/main" id="{3ECFA2F8-3580-AEF1-7F0F-263DE73B4DAE}"/>
                </a:ext>
              </a:extLst>
            </p:cNvPr>
            <p:cNvGrpSpPr/>
            <p:nvPr/>
          </p:nvGrpSpPr>
          <p:grpSpPr>
            <a:xfrm>
              <a:off x="5639892" y="3585764"/>
              <a:ext cx="1148029" cy="181231"/>
              <a:chOff x="5973389" y="11128119"/>
              <a:chExt cx="1798278" cy="271438"/>
            </a:xfrm>
          </p:grpSpPr>
          <p:sp>
            <p:nvSpPr>
              <p:cNvPr id="48" name="TextBox 47">
                <a:extLst>
                  <a:ext uri="{FF2B5EF4-FFF2-40B4-BE49-F238E27FC236}">
                    <a16:creationId xmlns:a16="http://schemas.microsoft.com/office/drawing/2014/main" id="{84C1A4E0-9422-5447-844A-C5E2D7BCACF9}"/>
                  </a:ext>
                </a:extLst>
              </p:cNvPr>
              <p:cNvSpPr txBox="1"/>
              <p:nvPr/>
            </p:nvSpPr>
            <p:spPr>
              <a:xfrm>
                <a:off x="5973389" y="11129444"/>
                <a:ext cx="418705" cy="261610"/>
              </a:xfrm>
              <a:prstGeom prst="rect">
                <a:avLst/>
              </a:prstGeom>
              <a:noFill/>
            </p:spPr>
            <p:txBody>
              <a:bodyPr wrap="none" rtlCol="0">
                <a:spAutoFit/>
              </a:bodyPr>
              <a:lstStyle/>
              <a:p>
                <a:r>
                  <a:rPr lang="en-US" sz="1100" dirty="0">
                    <a:cs typeface="Segoe UI" panose="020B0502040204020203" pitchFamily="34" charset="0"/>
                  </a:rPr>
                  <a:t>010</a:t>
                </a:r>
              </a:p>
            </p:txBody>
          </p:sp>
          <p:sp>
            <p:nvSpPr>
              <p:cNvPr id="49" name="TextBox 48">
                <a:extLst>
                  <a:ext uri="{FF2B5EF4-FFF2-40B4-BE49-F238E27FC236}">
                    <a16:creationId xmlns:a16="http://schemas.microsoft.com/office/drawing/2014/main" id="{89EA7500-FFB1-8182-2CD7-C0BF93DC1FC3}"/>
                  </a:ext>
                </a:extLst>
              </p:cNvPr>
              <p:cNvSpPr txBox="1"/>
              <p:nvPr/>
            </p:nvSpPr>
            <p:spPr>
              <a:xfrm>
                <a:off x="6322104" y="11133350"/>
                <a:ext cx="393056" cy="261610"/>
              </a:xfrm>
              <a:prstGeom prst="rect">
                <a:avLst/>
              </a:prstGeom>
              <a:noFill/>
            </p:spPr>
            <p:txBody>
              <a:bodyPr wrap="none" rtlCol="0">
                <a:spAutoFit/>
              </a:bodyPr>
              <a:lstStyle/>
              <a:p>
                <a:r>
                  <a:rPr lang="en-US" sz="1100" dirty="0">
                    <a:cs typeface="Segoe UI" panose="020B0502040204020203" pitchFamily="34" charset="0"/>
                  </a:rPr>
                  <a:t>101</a:t>
                </a:r>
              </a:p>
            </p:txBody>
          </p:sp>
          <p:sp>
            <p:nvSpPr>
              <p:cNvPr id="50" name="TextBox 49">
                <a:extLst>
                  <a:ext uri="{FF2B5EF4-FFF2-40B4-BE49-F238E27FC236}">
                    <a16:creationId xmlns:a16="http://schemas.microsoft.com/office/drawing/2014/main" id="{7FF9E2BC-73E9-3FD1-0C33-5248B8C6DA25}"/>
                  </a:ext>
                </a:extLst>
              </p:cNvPr>
              <p:cNvSpPr txBox="1"/>
              <p:nvPr/>
            </p:nvSpPr>
            <p:spPr>
              <a:xfrm>
                <a:off x="6657950" y="11137947"/>
                <a:ext cx="393056" cy="261610"/>
              </a:xfrm>
              <a:prstGeom prst="rect">
                <a:avLst/>
              </a:prstGeom>
              <a:noFill/>
            </p:spPr>
            <p:txBody>
              <a:bodyPr wrap="none" rtlCol="0">
                <a:spAutoFit/>
              </a:bodyPr>
              <a:lstStyle/>
              <a:p>
                <a:r>
                  <a:rPr lang="en-US" sz="1100" dirty="0">
                    <a:cs typeface="Segoe UI" panose="020B0502040204020203" pitchFamily="34" charset="0"/>
                  </a:rPr>
                  <a:t>110</a:t>
                </a:r>
              </a:p>
            </p:txBody>
          </p:sp>
          <p:sp>
            <p:nvSpPr>
              <p:cNvPr id="51" name="TextBox 50">
                <a:extLst>
                  <a:ext uri="{FF2B5EF4-FFF2-40B4-BE49-F238E27FC236}">
                    <a16:creationId xmlns:a16="http://schemas.microsoft.com/office/drawing/2014/main" id="{3EBAE4BB-1AA2-E3FA-D79B-0ADDF0433767}"/>
                  </a:ext>
                </a:extLst>
              </p:cNvPr>
              <p:cNvSpPr txBox="1"/>
              <p:nvPr/>
            </p:nvSpPr>
            <p:spPr>
              <a:xfrm>
                <a:off x="6973751" y="11128119"/>
                <a:ext cx="418705" cy="261610"/>
              </a:xfrm>
              <a:prstGeom prst="rect">
                <a:avLst/>
              </a:prstGeom>
              <a:noFill/>
            </p:spPr>
            <p:txBody>
              <a:bodyPr wrap="none" rtlCol="0">
                <a:spAutoFit/>
              </a:bodyPr>
              <a:lstStyle/>
              <a:p>
                <a:r>
                  <a:rPr lang="en-US" sz="1100" dirty="0">
                    <a:cs typeface="Segoe UI" panose="020B0502040204020203" pitchFamily="34" charset="0"/>
                  </a:rPr>
                  <a:t>100</a:t>
                </a:r>
              </a:p>
            </p:txBody>
          </p:sp>
          <p:sp>
            <p:nvSpPr>
              <p:cNvPr id="52" name="TextBox 51">
                <a:extLst>
                  <a:ext uri="{FF2B5EF4-FFF2-40B4-BE49-F238E27FC236}">
                    <a16:creationId xmlns:a16="http://schemas.microsoft.com/office/drawing/2014/main" id="{2746E76C-F983-BBC2-45D9-F43A2120E60A}"/>
                  </a:ext>
                </a:extLst>
              </p:cNvPr>
              <p:cNvSpPr txBox="1"/>
              <p:nvPr/>
            </p:nvSpPr>
            <p:spPr>
              <a:xfrm>
                <a:off x="7352962" y="11136349"/>
                <a:ext cx="418705" cy="261610"/>
              </a:xfrm>
              <a:prstGeom prst="rect">
                <a:avLst/>
              </a:prstGeom>
              <a:noFill/>
            </p:spPr>
            <p:txBody>
              <a:bodyPr wrap="none" rtlCol="0">
                <a:spAutoFit/>
              </a:bodyPr>
              <a:lstStyle/>
              <a:p>
                <a:r>
                  <a:rPr lang="en-US" sz="1100" dirty="0">
                    <a:cs typeface="Segoe UI" panose="020B0502040204020203" pitchFamily="34" charset="0"/>
                  </a:rPr>
                  <a:t>001</a:t>
                </a:r>
              </a:p>
            </p:txBody>
          </p:sp>
        </p:grpSp>
        <p:grpSp>
          <p:nvGrpSpPr>
            <p:cNvPr id="22" name="Google Shape;547;p12">
              <a:extLst>
                <a:ext uri="{FF2B5EF4-FFF2-40B4-BE49-F238E27FC236}">
                  <a16:creationId xmlns:a16="http://schemas.microsoft.com/office/drawing/2014/main" id="{45161CEE-D7B6-5EEC-1065-FC348E56F5F0}"/>
                </a:ext>
              </a:extLst>
            </p:cNvPr>
            <p:cNvGrpSpPr/>
            <p:nvPr/>
          </p:nvGrpSpPr>
          <p:grpSpPr>
            <a:xfrm>
              <a:off x="5881129" y="2717419"/>
              <a:ext cx="39429" cy="198447"/>
              <a:chOff x="3701725" y="2185416"/>
              <a:chExt cx="54900" cy="237780"/>
            </a:xfrm>
            <a:solidFill>
              <a:schemeClr val="accent1">
                <a:lumMod val="20000"/>
                <a:lumOff val="80000"/>
              </a:schemeClr>
            </a:solidFill>
          </p:grpSpPr>
          <p:sp>
            <p:nvSpPr>
              <p:cNvPr id="45" name="Google Shape;548;p12">
                <a:extLst>
                  <a:ext uri="{FF2B5EF4-FFF2-40B4-BE49-F238E27FC236}">
                    <a16:creationId xmlns:a16="http://schemas.microsoft.com/office/drawing/2014/main" id="{8804B538-D56B-B033-AE74-1D76FAD97728}"/>
                  </a:ext>
                </a:extLst>
              </p:cNvPr>
              <p:cNvSpPr/>
              <p:nvPr/>
            </p:nvSpPr>
            <p:spPr>
              <a:xfrm>
                <a:off x="3701725" y="2185416"/>
                <a:ext cx="54900" cy="54900"/>
              </a:xfrm>
              <a:prstGeom prst="ellipse">
                <a:avLst/>
              </a:prstGeom>
              <a:grpFill/>
              <a:ln w="9525" cap="flat" cmpd="sng">
                <a:noFill/>
                <a:prstDash val="solid"/>
                <a:round/>
                <a:headEnd type="none" w="sm" len="sm"/>
                <a:tailEnd type="none" w="sm" len="sm"/>
              </a:ln>
            </p:spPr>
            <p:txBody>
              <a:bodyPr spcFirstLastPara="1" wrap="square" lIns="102853" tIns="102853" rIns="102853" bIns="102853" anchor="ctr" anchorCtr="0">
                <a:noAutofit/>
              </a:bodyPr>
              <a:lstStyle/>
              <a:p>
                <a:endParaRPr sz="4800">
                  <a:latin typeface="Helvetica" pitchFamily="2" charset="0"/>
                  <a:cs typeface="Segoe UI" panose="020B0502040204020203" pitchFamily="34" charset="0"/>
                </a:endParaRPr>
              </a:p>
            </p:txBody>
          </p:sp>
          <p:sp>
            <p:nvSpPr>
              <p:cNvPr id="46" name="Google Shape;549;p12">
                <a:extLst>
                  <a:ext uri="{FF2B5EF4-FFF2-40B4-BE49-F238E27FC236}">
                    <a16:creationId xmlns:a16="http://schemas.microsoft.com/office/drawing/2014/main" id="{7E9AB2ED-0295-AF5C-8618-43DEFDF0EF61}"/>
                  </a:ext>
                </a:extLst>
              </p:cNvPr>
              <p:cNvSpPr/>
              <p:nvPr/>
            </p:nvSpPr>
            <p:spPr>
              <a:xfrm>
                <a:off x="3701725" y="2276856"/>
                <a:ext cx="54900" cy="54900"/>
              </a:xfrm>
              <a:prstGeom prst="ellipse">
                <a:avLst/>
              </a:prstGeom>
              <a:grpFill/>
              <a:ln w="9525" cap="flat" cmpd="sng">
                <a:noFill/>
                <a:prstDash val="solid"/>
                <a:round/>
                <a:headEnd type="none" w="sm" len="sm"/>
                <a:tailEnd type="none" w="sm" len="sm"/>
              </a:ln>
            </p:spPr>
            <p:txBody>
              <a:bodyPr spcFirstLastPara="1" wrap="square" lIns="102853" tIns="102853" rIns="102853" bIns="102853" anchor="ctr" anchorCtr="0">
                <a:noAutofit/>
              </a:bodyPr>
              <a:lstStyle/>
              <a:p>
                <a:endParaRPr sz="4800">
                  <a:latin typeface="Helvetica" pitchFamily="2" charset="0"/>
                  <a:cs typeface="Segoe UI" panose="020B0502040204020203" pitchFamily="34" charset="0"/>
                </a:endParaRPr>
              </a:p>
            </p:txBody>
          </p:sp>
          <p:sp>
            <p:nvSpPr>
              <p:cNvPr id="47" name="Google Shape;550;p12">
                <a:extLst>
                  <a:ext uri="{FF2B5EF4-FFF2-40B4-BE49-F238E27FC236}">
                    <a16:creationId xmlns:a16="http://schemas.microsoft.com/office/drawing/2014/main" id="{B462694F-1C1C-E26A-78C5-A45EA712D22F}"/>
                  </a:ext>
                </a:extLst>
              </p:cNvPr>
              <p:cNvSpPr/>
              <p:nvPr/>
            </p:nvSpPr>
            <p:spPr>
              <a:xfrm>
                <a:off x="3701725" y="2368296"/>
                <a:ext cx="54900" cy="54900"/>
              </a:xfrm>
              <a:prstGeom prst="ellipse">
                <a:avLst/>
              </a:prstGeom>
              <a:grpFill/>
              <a:ln w="9525" cap="flat" cmpd="sng">
                <a:noFill/>
                <a:prstDash val="solid"/>
                <a:round/>
                <a:headEnd type="none" w="sm" len="sm"/>
                <a:tailEnd type="none" w="sm" len="sm"/>
              </a:ln>
            </p:spPr>
            <p:txBody>
              <a:bodyPr spcFirstLastPara="1" wrap="square" lIns="102853" tIns="102853" rIns="102853" bIns="102853" anchor="ctr" anchorCtr="0">
                <a:noAutofit/>
              </a:bodyPr>
              <a:lstStyle/>
              <a:p>
                <a:endParaRPr sz="4800">
                  <a:latin typeface="Helvetica" pitchFamily="2" charset="0"/>
                  <a:cs typeface="Segoe UI" panose="020B0502040204020203" pitchFamily="34" charset="0"/>
                </a:endParaRPr>
              </a:p>
            </p:txBody>
          </p:sp>
        </p:grpSp>
        <p:grpSp>
          <p:nvGrpSpPr>
            <p:cNvPr id="23" name="Google Shape;547;p12">
              <a:extLst>
                <a:ext uri="{FF2B5EF4-FFF2-40B4-BE49-F238E27FC236}">
                  <a16:creationId xmlns:a16="http://schemas.microsoft.com/office/drawing/2014/main" id="{6075280B-30A2-24CA-D7FD-6C8161694D2B}"/>
                </a:ext>
              </a:extLst>
            </p:cNvPr>
            <p:cNvGrpSpPr/>
            <p:nvPr/>
          </p:nvGrpSpPr>
          <p:grpSpPr>
            <a:xfrm>
              <a:off x="5414424" y="4637612"/>
              <a:ext cx="39429" cy="198447"/>
              <a:chOff x="3701725" y="2185416"/>
              <a:chExt cx="54900" cy="237780"/>
            </a:xfrm>
            <a:solidFill>
              <a:schemeClr val="accent1">
                <a:lumMod val="20000"/>
                <a:lumOff val="80000"/>
              </a:schemeClr>
            </a:solidFill>
          </p:grpSpPr>
          <p:sp>
            <p:nvSpPr>
              <p:cNvPr id="42" name="Google Shape;548;p12">
                <a:extLst>
                  <a:ext uri="{FF2B5EF4-FFF2-40B4-BE49-F238E27FC236}">
                    <a16:creationId xmlns:a16="http://schemas.microsoft.com/office/drawing/2014/main" id="{F03A4A0E-A388-85B8-4780-1ACC6C74F672}"/>
                  </a:ext>
                </a:extLst>
              </p:cNvPr>
              <p:cNvSpPr/>
              <p:nvPr/>
            </p:nvSpPr>
            <p:spPr>
              <a:xfrm>
                <a:off x="3701725" y="2185416"/>
                <a:ext cx="54900" cy="54900"/>
              </a:xfrm>
              <a:prstGeom prst="ellipse">
                <a:avLst/>
              </a:prstGeom>
              <a:grpFill/>
              <a:ln w="9525" cap="flat" cmpd="sng">
                <a:noFill/>
                <a:prstDash val="solid"/>
                <a:round/>
                <a:headEnd type="none" w="sm" len="sm"/>
                <a:tailEnd type="none" w="sm" len="sm"/>
              </a:ln>
            </p:spPr>
            <p:txBody>
              <a:bodyPr spcFirstLastPara="1" wrap="square" lIns="102853" tIns="102853" rIns="102853" bIns="102853" anchor="ctr" anchorCtr="0">
                <a:noAutofit/>
              </a:bodyPr>
              <a:lstStyle/>
              <a:p>
                <a:endParaRPr sz="4800">
                  <a:latin typeface="Helvetica" pitchFamily="2" charset="0"/>
                  <a:cs typeface="Segoe UI" panose="020B0502040204020203" pitchFamily="34" charset="0"/>
                </a:endParaRPr>
              </a:p>
            </p:txBody>
          </p:sp>
          <p:sp>
            <p:nvSpPr>
              <p:cNvPr id="43" name="Google Shape;549;p12">
                <a:extLst>
                  <a:ext uri="{FF2B5EF4-FFF2-40B4-BE49-F238E27FC236}">
                    <a16:creationId xmlns:a16="http://schemas.microsoft.com/office/drawing/2014/main" id="{DC19561C-39FC-40E6-48EA-6C210CFA01C2}"/>
                  </a:ext>
                </a:extLst>
              </p:cNvPr>
              <p:cNvSpPr/>
              <p:nvPr/>
            </p:nvSpPr>
            <p:spPr>
              <a:xfrm>
                <a:off x="3701725" y="2276856"/>
                <a:ext cx="54900" cy="54900"/>
              </a:xfrm>
              <a:prstGeom prst="ellipse">
                <a:avLst/>
              </a:prstGeom>
              <a:grpFill/>
              <a:ln w="9525" cap="flat" cmpd="sng">
                <a:noFill/>
                <a:prstDash val="solid"/>
                <a:round/>
                <a:headEnd type="none" w="sm" len="sm"/>
                <a:tailEnd type="none" w="sm" len="sm"/>
              </a:ln>
            </p:spPr>
            <p:txBody>
              <a:bodyPr spcFirstLastPara="1" wrap="square" lIns="102853" tIns="102853" rIns="102853" bIns="102853" anchor="ctr" anchorCtr="0">
                <a:noAutofit/>
              </a:bodyPr>
              <a:lstStyle/>
              <a:p>
                <a:endParaRPr sz="4800">
                  <a:latin typeface="Helvetica" pitchFamily="2" charset="0"/>
                  <a:cs typeface="Segoe UI" panose="020B0502040204020203" pitchFamily="34" charset="0"/>
                </a:endParaRPr>
              </a:p>
            </p:txBody>
          </p:sp>
          <p:sp>
            <p:nvSpPr>
              <p:cNvPr id="44" name="Google Shape;550;p12">
                <a:extLst>
                  <a:ext uri="{FF2B5EF4-FFF2-40B4-BE49-F238E27FC236}">
                    <a16:creationId xmlns:a16="http://schemas.microsoft.com/office/drawing/2014/main" id="{4E2EF05E-38AB-910C-BFEA-717AB53093F7}"/>
                  </a:ext>
                </a:extLst>
              </p:cNvPr>
              <p:cNvSpPr/>
              <p:nvPr/>
            </p:nvSpPr>
            <p:spPr>
              <a:xfrm>
                <a:off x="3701725" y="2368296"/>
                <a:ext cx="54900" cy="54900"/>
              </a:xfrm>
              <a:prstGeom prst="ellipse">
                <a:avLst/>
              </a:prstGeom>
              <a:grpFill/>
              <a:ln w="9525" cap="flat" cmpd="sng">
                <a:noFill/>
                <a:prstDash val="solid"/>
                <a:round/>
                <a:headEnd type="none" w="sm" len="sm"/>
                <a:tailEnd type="none" w="sm" len="sm"/>
              </a:ln>
            </p:spPr>
            <p:txBody>
              <a:bodyPr spcFirstLastPara="1" wrap="square" lIns="102853" tIns="102853" rIns="102853" bIns="102853" anchor="ctr" anchorCtr="0">
                <a:noAutofit/>
              </a:bodyPr>
              <a:lstStyle/>
              <a:p>
                <a:endParaRPr sz="4800">
                  <a:latin typeface="Helvetica" pitchFamily="2" charset="0"/>
                  <a:cs typeface="Segoe UI" panose="020B0502040204020203" pitchFamily="34" charset="0"/>
                </a:endParaRPr>
              </a:p>
            </p:txBody>
          </p:sp>
        </p:grpSp>
        <p:grpSp>
          <p:nvGrpSpPr>
            <p:cNvPr id="24" name="Google Shape;547;p12">
              <a:extLst>
                <a:ext uri="{FF2B5EF4-FFF2-40B4-BE49-F238E27FC236}">
                  <a16:creationId xmlns:a16="http://schemas.microsoft.com/office/drawing/2014/main" id="{341D8C23-DD88-9F93-DF21-9D4AC86129E1}"/>
                </a:ext>
              </a:extLst>
            </p:cNvPr>
            <p:cNvGrpSpPr/>
            <p:nvPr/>
          </p:nvGrpSpPr>
          <p:grpSpPr>
            <a:xfrm>
              <a:off x="6217013" y="4638032"/>
              <a:ext cx="39429" cy="198447"/>
              <a:chOff x="3701725" y="2185416"/>
              <a:chExt cx="54900" cy="237780"/>
            </a:xfrm>
            <a:solidFill>
              <a:schemeClr val="accent1">
                <a:lumMod val="20000"/>
                <a:lumOff val="80000"/>
              </a:schemeClr>
            </a:solidFill>
          </p:grpSpPr>
          <p:sp>
            <p:nvSpPr>
              <p:cNvPr id="39" name="Google Shape;548;p12">
                <a:extLst>
                  <a:ext uri="{FF2B5EF4-FFF2-40B4-BE49-F238E27FC236}">
                    <a16:creationId xmlns:a16="http://schemas.microsoft.com/office/drawing/2014/main" id="{CB9385C3-89CB-DB6C-C81F-26DFD74F637F}"/>
                  </a:ext>
                </a:extLst>
              </p:cNvPr>
              <p:cNvSpPr/>
              <p:nvPr/>
            </p:nvSpPr>
            <p:spPr>
              <a:xfrm>
                <a:off x="3701725" y="2185416"/>
                <a:ext cx="54900" cy="54900"/>
              </a:xfrm>
              <a:prstGeom prst="ellipse">
                <a:avLst/>
              </a:prstGeom>
              <a:grpFill/>
              <a:ln w="9525" cap="flat" cmpd="sng">
                <a:noFill/>
                <a:prstDash val="solid"/>
                <a:round/>
                <a:headEnd type="none" w="sm" len="sm"/>
                <a:tailEnd type="none" w="sm" len="sm"/>
              </a:ln>
            </p:spPr>
            <p:txBody>
              <a:bodyPr spcFirstLastPara="1" wrap="square" lIns="102853" tIns="102853" rIns="102853" bIns="102853" anchor="ctr" anchorCtr="0">
                <a:noAutofit/>
              </a:bodyPr>
              <a:lstStyle/>
              <a:p>
                <a:endParaRPr sz="4800">
                  <a:latin typeface="Helvetica" pitchFamily="2" charset="0"/>
                  <a:cs typeface="Segoe UI" panose="020B0502040204020203" pitchFamily="34" charset="0"/>
                </a:endParaRPr>
              </a:p>
            </p:txBody>
          </p:sp>
          <p:sp>
            <p:nvSpPr>
              <p:cNvPr id="40" name="Google Shape;549;p12">
                <a:extLst>
                  <a:ext uri="{FF2B5EF4-FFF2-40B4-BE49-F238E27FC236}">
                    <a16:creationId xmlns:a16="http://schemas.microsoft.com/office/drawing/2014/main" id="{831F144F-1716-951F-2873-3DB5CAC2BB71}"/>
                  </a:ext>
                </a:extLst>
              </p:cNvPr>
              <p:cNvSpPr/>
              <p:nvPr/>
            </p:nvSpPr>
            <p:spPr>
              <a:xfrm>
                <a:off x="3701725" y="2276856"/>
                <a:ext cx="54900" cy="54900"/>
              </a:xfrm>
              <a:prstGeom prst="ellipse">
                <a:avLst/>
              </a:prstGeom>
              <a:grpFill/>
              <a:ln w="9525" cap="flat" cmpd="sng">
                <a:noFill/>
                <a:prstDash val="solid"/>
                <a:round/>
                <a:headEnd type="none" w="sm" len="sm"/>
                <a:tailEnd type="none" w="sm" len="sm"/>
              </a:ln>
            </p:spPr>
            <p:txBody>
              <a:bodyPr spcFirstLastPara="1" wrap="square" lIns="102853" tIns="102853" rIns="102853" bIns="102853" anchor="ctr" anchorCtr="0">
                <a:noAutofit/>
              </a:bodyPr>
              <a:lstStyle/>
              <a:p>
                <a:endParaRPr sz="4800">
                  <a:latin typeface="Helvetica" pitchFamily="2" charset="0"/>
                  <a:cs typeface="Segoe UI" panose="020B0502040204020203" pitchFamily="34" charset="0"/>
                </a:endParaRPr>
              </a:p>
            </p:txBody>
          </p:sp>
          <p:sp>
            <p:nvSpPr>
              <p:cNvPr id="41" name="Google Shape;550;p12">
                <a:extLst>
                  <a:ext uri="{FF2B5EF4-FFF2-40B4-BE49-F238E27FC236}">
                    <a16:creationId xmlns:a16="http://schemas.microsoft.com/office/drawing/2014/main" id="{CCD87E9D-2740-3FF2-74EE-4CF60B4546D4}"/>
                  </a:ext>
                </a:extLst>
              </p:cNvPr>
              <p:cNvSpPr/>
              <p:nvPr/>
            </p:nvSpPr>
            <p:spPr>
              <a:xfrm>
                <a:off x="3701725" y="2368296"/>
                <a:ext cx="54900" cy="54900"/>
              </a:xfrm>
              <a:prstGeom prst="ellipse">
                <a:avLst/>
              </a:prstGeom>
              <a:grpFill/>
              <a:ln w="9525" cap="flat" cmpd="sng">
                <a:noFill/>
                <a:prstDash val="solid"/>
                <a:round/>
                <a:headEnd type="none" w="sm" len="sm"/>
                <a:tailEnd type="none" w="sm" len="sm"/>
              </a:ln>
            </p:spPr>
            <p:txBody>
              <a:bodyPr spcFirstLastPara="1" wrap="square" lIns="102853" tIns="102853" rIns="102853" bIns="102853" anchor="ctr" anchorCtr="0">
                <a:noAutofit/>
              </a:bodyPr>
              <a:lstStyle/>
              <a:p>
                <a:endParaRPr sz="4800">
                  <a:latin typeface="Helvetica" pitchFamily="2" charset="0"/>
                  <a:cs typeface="Segoe UI" panose="020B0502040204020203" pitchFamily="34" charset="0"/>
                </a:endParaRPr>
              </a:p>
            </p:txBody>
          </p:sp>
        </p:grpSp>
        <p:sp>
          <p:nvSpPr>
            <p:cNvPr id="25" name="Google Shape;470;p12">
              <a:extLst>
                <a:ext uri="{FF2B5EF4-FFF2-40B4-BE49-F238E27FC236}">
                  <a16:creationId xmlns:a16="http://schemas.microsoft.com/office/drawing/2014/main" id="{7AC8EE85-4C6E-1A04-5C1E-215037D7E662}"/>
                </a:ext>
              </a:extLst>
            </p:cNvPr>
            <p:cNvSpPr txBox="1"/>
            <p:nvPr/>
          </p:nvSpPr>
          <p:spPr>
            <a:xfrm>
              <a:off x="4387829" y="4015171"/>
              <a:ext cx="838297" cy="366311"/>
            </a:xfrm>
            <a:prstGeom prst="rect">
              <a:avLst/>
            </a:prstGeom>
            <a:noFill/>
            <a:ln>
              <a:noFill/>
            </a:ln>
          </p:spPr>
          <p:txBody>
            <a:bodyPr spcFirstLastPara="1" wrap="square" lIns="102853" tIns="102853" rIns="102853" bIns="102853" anchor="ctr" anchorCtr="0">
              <a:noAutofit/>
            </a:bodyPr>
            <a:lstStyle/>
            <a:p>
              <a:r>
                <a:rPr lang="en-US" sz="1600" dirty="0">
                  <a:solidFill>
                    <a:schemeClr val="accent1">
                      <a:lumMod val="75000"/>
                    </a:schemeClr>
                  </a:solidFill>
                  <a:ea typeface="Calibri"/>
                  <a:cs typeface="Segoe UI" panose="020B0502040204020203" pitchFamily="34" charset="0"/>
                  <a:sym typeface="Calibri"/>
                </a:rPr>
                <a:t>Layer k</a:t>
              </a:r>
              <a:endParaRPr sz="1600" dirty="0">
                <a:solidFill>
                  <a:schemeClr val="accent1">
                    <a:lumMod val="75000"/>
                  </a:schemeClr>
                </a:solidFill>
                <a:ea typeface="Calibri"/>
                <a:cs typeface="Segoe UI" panose="020B0502040204020203" pitchFamily="34" charset="0"/>
                <a:sym typeface="Calibri"/>
              </a:endParaRPr>
            </a:p>
          </p:txBody>
        </p:sp>
        <p:sp>
          <p:nvSpPr>
            <p:cNvPr id="26" name="Google Shape;471;p12">
              <a:extLst>
                <a:ext uri="{FF2B5EF4-FFF2-40B4-BE49-F238E27FC236}">
                  <a16:creationId xmlns:a16="http://schemas.microsoft.com/office/drawing/2014/main" id="{480F92EE-69C2-158F-6D77-C78F7BBC3825}"/>
                </a:ext>
              </a:extLst>
            </p:cNvPr>
            <p:cNvSpPr txBox="1"/>
            <p:nvPr/>
          </p:nvSpPr>
          <p:spPr>
            <a:xfrm>
              <a:off x="4394028" y="2172988"/>
              <a:ext cx="758884" cy="366311"/>
            </a:xfrm>
            <a:prstGeom prst="rect">
              <a:avLst/>
            </a:prstGeom>
            <a:noFill/>
            <a:ln>
              <a:noFill/>
            </a:ln>
          </p:spPr>
          <p:txBody>
            <a:bodyPr spcFirstLastPara="1" wrap="square" lIns="102853" tIns="102853" rIns="102853" bIns="102853" anchor="ctr" anchorCtr="0">
              <a:noAutofit/>
            </a:bodyPr>
            <a:lstStyle/>
            <a:p>
              <a:r>
                <a:rPr lang="en-US" sz="1600" dirty="0">
                  <a:solidFill>
                    <a:schemeClr val="accent1">
                      <a:lumMod val="75000"/>
                    </a:schemeClr>
                  </a:solidFill>
                  <a:ea typeface="Calibri"/>
                  <a:cs typeface="Segoe UI" panose="020B0502040204020203" pitchFamily="34" charset="0"/>
                  <a:sym typeface="Calibri"/>
                </a:rPr>
                <a:t>Layer n</a:t>
              </a:r>
              <a:endParaRPr sz="1600" dirty="0">
                <a:solidFill>
                  <a:schemeClr val="accent1">
                    <a:lumMod val="75000"/>
                  </a:schemeClr>
                </a:solidFill>
                <a:ea typeface="Calibri"/>
                <a:cs typeface="Segoe UI" panose="020B0502040204020203" pitchFamily="34" charset="0"/>
                <a:sym typeface="Calibri"/>
              </a:endParaRPr>
            </a:p>
          </p:txBody>
        </p:sp>
        <p:sp>
          <p:nvSpPr>
            <p:cNvPr id="27" name="Google Shape;472;p12">
              <a:extLst>
                <a:ext uri="{FF2B5EF4-FFF2-40B4-BE49-F238E27FC236}">
                  <a16:creationId xmlns:a16="http://schemas.microsoft.com/office/drawing/2014/main" id="{C32FBACA-967D-8AE3-1251-C3676A2B9A23}"/>
                </a:ext>
              </a:extLst>
            </p:cNvPr>
            <p:cNvSpPr txBox="1"/>
            <p:nvPr/>
          </p:nvSpPr>
          <p:spPr>
            <a:xfrm>
              <a:off x="4387829" y="3022882"/>
              <a:ext cx="797498" cy="366311"/>
            </a:xfrm>
            <a:prstGeom prst="rect">
              <a:avLst/>
            </a:prstGeom>
            <a:noFill/>
            <a:ln>
              <a:noFill/>
            </a:ln>
          </p:spPr>
          <p:txBody>
            <a:bodyPr spcFirstLastPara="1" wrap="square" lIns="102853" tIns="102853" rIns="102853" bIns="102853" anchor="ctr" anchorCtr="0">
              <a:noAutofit/>
            </a:bodyPr>
            <a:lstStyle/>
            <a:p>
              <a:r>
                <a:rPr lang="en-US" sz="1600" dirty="0">
                  <a:solidFill>
                    <a:schemeClr val="accent1">
                      <a:lumMod val="75000"/>
                    </a:schemeClr>
                  </a:solidFill>
                  <a:ea typeface="Calibri"/>
                  <a:cs typeface="Segoe UI" panose="020B0502040204020203" pitchFamily="34" charset="0"/>
                  <a:sym typeface="Calibri"/>
                </a:rPr>
                <a:t>Layer k+1</a:t>
              </a:r>
              <a:endParaRPr sz="1600" dirty="0">
                <a:solidFill>
                  <a:schemeClr val="accent1">
                    <a:lumMod val="75000"/>
                  </a:schemeClr>
                </a:solidFill>
                <a:ea typeface="Calibri"/>
                <a:cs typeface="Segoe UI" panose="020B0502040204020203" pitchFamily="34" charset="0"/>
                <a:sym typeface="Calibri"/>
              </a:endParaRPr>
            </a:p>
          </p:txBody>
        </p:sp>
        <p:sp>
          <p:nvSpPr>
            <p:cNvPr id="28" name="Google Shape;471;p12">
              <a:extLst>
                <a:ext uri="{FF2B5EF4-FFF2-40B4-BE49-F238E27FC236}">
                  <a16:creationId xmlns:a16="http://schemas.microsoft.com/office/drawing/2014/main" id="{A99E7277-D684-C813-B968-BF7311F150FD}"/>
                </a:ext>
              </a:extLst>
            </p:cNvPr>
            <p:cNvSpPr txBox="1"/>
            <p:nvPr/>
          </p:nvSpPr>
          <p:spPr>
            <a:xfrm>
              <a:off x="4387829" y="4903609"/>
              <a:ext cx="842675" cy="366311"/>
            </a:xfrm>
            <a:prstGeom prst="rect">
              <a:avLst/>
            </a:prstGeom>
            <a:noFill/>
            <a:ln>
              <a:noFill/>
            </a:ln>
          </p:spPr>
          <p:txBody>
            <a:bodyPr spcFirstLastPara="1" wrap="square" lIns="102853" tIns="102853" rIns="102853" bIns="102853" anchor="ctr" anchorCtr="0">
              <a:noAutofit/>
            </a:bodyPr>
            <a:lstStyle/>
            <a:p>
              <a:r>
                <a:rPr lang="en-US" sz="1600" dirty="0">
                  <a:solidFill>
                    <a:schemeClr val="accent1">
                      <a:lumMod val="75000"/>
                    </a:schemeClr>
                  </a:solidFill>
                  <a:ea typeface="Calibri"/>
                  <a:cs typeface="Segoe UI" panose="020B0502040204020203" pitchFamily="34" charset="0"/>
                  <a:sym typeface="Calibri"/>
                </a:rPr>
                <a:t>Layer 1</a:t>
              </a:r>
              <a:endParaRPr sz="1600" dirty="0">
                <a:solidFill>
                  <a:schemeClr val="accent1">
                    <a:lumMod val="75000"/>
                  </a:schemeClr>
                </a:solidFill>
                <a:ea typeface="Calibri"/>
                <a:cs typeface="Segoe UI" panose="020B0502040204020203" pitchFamily="34" charset="0"/>
                <a:sym typeface="Calibri"/>
              </a:endParaRPr>
            </a:p>
          </p:txBody>
        </p:sp>
        <p:sp>
          <p:nvSpPr>
            <p:cNvPr id="34" name="Google Shape;525;p12">
              <a:extLst>
                <a:ext uri="{FF2B5EF4-FFF2-40B4-BE49-F238E27FC236}">
                  <a16:creationId xmlns:a16="http://schemas.microsoft.com/office/drawing/2014/main" id="{6BD7E2F9-3083-481C-F528-5C6E23889ED7}"/>
                </a:ext>
              </a:extLst>
            </p:cNvPr>
            <p:cNvSpPr/>
            <p:nvPr/>
          </p:nvSpPr>
          <p:spPr>
            <a:xfrm>
              <a:off x="5317086" y="2138337"/>
              <a:ext cx="1167514" cy="488415"/>
            </a:xfrm>
            <a:prstGeom prst="roundRect">
              <a:avLst>
                <a:gd name="adj" fmla="val 11729"/>
              </a:avLst>
            </a:prstGeom>
            <a:solidFill>
              <a:srgbClr val="B4C7E7">
                <a:alpha val="50196"/>
              </a:srgbClr>
            </a:solidFill>
            <a:ln w="28575">
              <a:noFill/>
              <a:prstDash val="solid"/>
              <a:extLst>
                <a:ext uri="{C807C97D-BFC1-408E-A445-0C87EB9F89A2}">
                  <ask:lineSketchStyleProps xmlns:ask="http://schemas.microsoft.com/office/drawing/2018/sketchyshapes" sd="1219033472">
                    <a:custGeom>
                      <a:avLst/>
                      <a:gdLst>
                        <a:gd name="connsiteX0" fmla="*/ 0 w 2034205"/>
                        <a:gd name="connsiteY0" fmla="*/ 122878 h 737256"/>
                        <a:gd name="connsiteX1" fmla="*/ 122878 w 2034205"/>
                        <a:gd name="connsiteY1" fmla="*/ 0 h 737256"/>
                        <a:gd name="connsiteX2" fmla="*/ 736912 w 2034205"/>
                        <a:gd name="connsiteY2" fmla="*/ 0 h 737256"/>
                        <a:gd name="connsiteX3" fmla="*/ 1333062 w 2034205"/>
                        <a:gd name="connsiteY3" fmla="*/ 0 h 737256"/>
                        <a:gd name="connsiteX4" fmla="*/ 1911327 w 2034205"/>
                        <a:gd name="connsiteY4" fmla="*/ 0 h 737256"/>
                        <a:gd name="connsiteX5" fmla="*/ 2034205 w 2034205"/>
                        <a:gd name="connsiteY5" fmla="*/ 122878 h 737256"/>
                        <a:gd name="connsiteX6" fmla="*/ 2034205 w 2034205"/>
                        <a:gd name="connsiteY6" fmla="*/ 614378 h 737256"/>
                        <a:gd name="connsiteX7" fmla="*/ 1911327 w 2034205"/>
                        <a:gd name="connsiteY7" fmla="*/ 737256 h 737256"/>
                        <a:gd name="connsiteX8" fmla="*/ 1297293 w 2034205"/>
                        <a:gd name="connsiteY8" fmla="*/ 737256 h 737256"/>
                        <a:gd name="connsiteX9" fmla="*/ 754797 w 2034205"/>
                        <a:gd name="connsiteY9" fmla="*/ 737256 h 737256"/>
                        <a:gd name="connsiteX10" fmla="*/ 122878 w 2034205"/>
                        <a:gd name="connsiteY10" fmla="*/ 737256 h 737256"/>
                        <a:gd name="connsiteX11" fmla="*/ 0 w 2034205"/>
                        <a:gd name="connsiteY11" fmla="*/ 614378 h 737256"/>
                        <a:gd name="connsiteX12" fmla="*/ 0 w 2034205"/>
                        <a:gd name="connsiteY12" fmla="*/ 122878 h 73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4205" h="737256" fill="none" extrusionOk="0">
                          <a:moveTo>
                            <a:pt x="0" y="122878"/>
                          </a:moveTo>
                          <a:cubicBezTo>
                            <a:pt x="-8377" y="56390"/>
                            <a:pt x="44506" y="-7250"/>
                            <a:pt x="122878" y="0"/>
                          </a:cubicBezTo>
                          <a:cubicBezTo>
                            <a:pt x="338875" y="-67540"/>
                            <a:pt x="534673" y="69283"/>
                            <a:pt x="736912" y="0"/>
                          </a:cubicBezTo>
                          <a:cubicBezTo>
                            <a:pt x="939151" y="-69283"/>
                            <a:pt x="1178945" y="45690"/>
                            <a:pt x="1333062" y="0"/>
                          </a:cubicBezTo>
                          <a:cubicBezTo>
                            <a:pt x="1487179" y="-45690"/>
                            <a:pt x="1707317" y="55733"/>
                            <a:pt x="1911327" y="0"/>
                          </a:cubicBezTo>
                          <a:cubicBezTo>
                            <a:pt x="1974364" y="199"/>
                            <a:pt x="2039870" y="44802"/>
                            <a:pt x="2034205" y="122878"/>
                          </a:cubicBezTo>
                          <a:cubicBezTo>
                            <a:pt x="2079178" y="355722"/>
                            <a:pt x="2026358" y="468253"/>
                            <a:pt x="2034205" y="614378"/>
                          </a:cubicBezTo>
                          <a:cubicBezTo>
                            <a:pt x="2037015" y="687807"/>
                            <a:pt x="1972465" y="740803"/>
                            <a:pt x="1911327" y="737256"/>
                          </a:cubicBezTo>
                          <a:cubicBezTo>
                            <a:pt x="1659221" y="764214"/>
                            <a:pt x="1499174" y="734628"/>
                            <a:pt x="1297293" y="737256"/>
                          </a:cubicBezTo>
                          <a:cubicBezTo>
                            <a:pt x="1095412" y="739884"/>
                            <a:pt x="903079" y="702205"/>
                            <a:pt x="754797" y="737256"/>
                          </a:cubicBezTo>
                          <a:cubicBezTo>
                            <a:pt x="606515" y="772307"/>
                            <a:pt x="305525" y="730898"/>
                            <a:pt x="122878" y="737256"/>
                          </a:cubicBezTo>
                          <a:cubicBezTo>
                            <a:pt x="66209" y="741174"/>
                            <a:pt x="5694" y="701421"/>
                            <a:pt x="0" y="614378"/>
                          </a:cubicBezTo>
                          <a:cubicBezTo>
                            <a:pt x="-23927" y="483817"/>
                            <a:pt x="22508" y="358107"/>
                            <a:pt x="0" y="122878"/>
                          </a:cubicBezTo>
                          <a:close/>
                        </a:path>
                        <a:path w="2034205" h="737256" stroke="0" extrusionOk="0">
                          <a:moveTo>
                            <a:pt x="0" y="122878"/>
                          </a:moveTo>
                          <a:cubicBezTo>
                            <a:pt x="-9685" y="49040"/>
                            <a:pt x="45337" y="3632"/>
                            <a:pt x="122878" y="0"/>
                          </a:cubicBezTo>
                          <a:cubicBezTo>
                            <a:pt x="287913" y="-8406"/>
                            <a:pt x="482652" y="57974"/>
                            <a:pt x="754797" y="0"/>
                          </a:cubicBezTo>
                          <a:cubicBezTo>
                            <a:pt x="1026942" y="-57974"/>
                            <a:pt x="1164446" y="33508"/>
                            <a:pt x="1333062" y="0"/>
                          </a:cubicBezTo>
                          <a:cubicBezTo>
                            <a:pt x="1501678" y="-33508"/>
                            <a:pt x="1729697" y="15223"/>
                            <a:pt x="1911327" y="0"/>
                          </a:cubicBezTo>
                          <a:cubicBezTo>
                            <a:pt x="1977155" y="-6557"/>
                            <a:pt x="2034773" y="52911"/>
                            <a:pt x="2034205" y="122878"/>
                          </a:cubicBezTo>
                          <a:cubicBezTo>
                            <a:pt x="2066924" y="273438"/>
                            <a:pt x="1988906" y="404238"/>
                            <a:pt x="2034205" y="614378"/>
                          </a:cubicBezTo>
                          <a:cubicBezTo>
                            <a:pt x="2032341" y="664465"/>
                            <a:pt x="1978193" y="738642"/>
                            <a:pt x="1911327" y="737256"/>
                          </a:cubicBezTo>
                          <a:cubicBezTo>
                            <a:pt x="1671606" y="787660"/>
                            <a:pt x="1578740" y="691815"/>
                            <a:pt x="1350946" y="737256"/>
                          </a:cubicBezTo>
                          <a:cubicBezTo>
                            <a:pt x="1123152" y="782697"/>
                            <a:pt x="993190" y="712286"/>
                            <a:pt x="754797" y="737256"/>
                          </a:cubicBezTo>
                          <a:cubicBezTo>
                            <a:pt x="516404" y="762226"/>
                            <a:pt x="369413" y="697494"/>
                            <a:pt x="122878" y="737256"/>
                          </a:cubicBezTo>
                          <a:cubicBezTo>
                            <a:pt x="69451" y="722990"/>
                            <a:pt x="4601" y="679275"/>
                            <a:pt x="0" y="614378"/>
                          </a:cubicBezTo>
                          <a:cubicBezTo>
                            <a:pt x="-43681" y="455927"/>
                            <a:pt x="10721" y="315616"/>
                            <a:pt x="0" y="122878"/>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1">
                      <a:lumMod val="75000"/>
                    </a:schemeClr>
                  </a:solidFill>
                </a:rPr>
                <a:t>Transformer block</a:t>
              </a:r>
            </a:p>
          </p:txBody>
        </p:sp>
        <p:sp>
          <p:nvSpPr>
            <p:cNvPr id="35" name="Google Shape;525;p12">
              <a:extLst>
                <a:ext uri="{FF2B5EF4-FFF2-40B4-BE49-F238E27FC236}">
                  <a16:creationId xmlns:a16="http://schemas.microsoft.com/office/drawing/2014/main" id="{8936A59D-6E49-8A74-210F-2DA3EAD4C04F}"/>
                </a:ext>
              </a:extLst>
            </p:cNvPr>
            <p:cNvSpPr/>
            <p:nvPr/>
          </p:nvSpPr>
          <p:spPr>
            <a:xfrm>
              <a:off x="5297371" y="2979653"/>
              <a:ext cx="1167514" cy="488415"/>
            </a:xfrm>
            <a:prstGeom prst="roundRect">
              <a:avLst>
                <a:gd name="adj" fmla="val 11729"/>
              </a:avLst>
            </a:prstGeom>
            <a:solidFill>
              <a:srgbClr val="B4C7E7">
                <a:alpha val="50196"/>
              </a:srgbClr>
            </a:solidFill>
            <a:ln w="28575">
              <a:noFill/>
              <a:prstDash val="solid"/>
              <a:extLst>
                <a:ext uri="{C807C97D-BFC1-408E-A445-0C87EB9F89A2}">
                  <ask:lineSketchStyleProps xmlns:ask="http://schemas.microsoft.com/office/drawing/2018/sketchyshapes" sd="1219033472">
                    <a:custGeom>
                      <a:avLst/>
                      <a:gdLst>
                        <a:gd name="connsiteX0" fmla="*/ 0 w 2034205"/>
                        <a:gd name="connsiteY0" fmla="*/ 122878 h 737256"/>
                        <a:gd name="connsiteX1" fmla="*/ 122878 w 2034205"/>
                        <a:gd name="connsiteY1" fmla="*/ 0 h 737256"/>
                        <a:gd name="connsiteX2" fmla="*/ 736912 w 2034205"/>
                        <a:gd name="connsiteY2" fmla="*/ 0 h 737256"/>
                        <a:gd name="connsiteX3" fmla="*/ 1333062 w 2034205"/>
                        <a:gd name="connsiteY3" fmla="*/ 0 h 737256"/>
                        <a:gd name="connsiteX4" fmla="*/ 1911327 w 2034205"/>
                        <a:gd name="connsiteY4" fmla="*/ 0 h 737256"/>
                        <a:gd name="connsiteX5" fmla="*/ 2034205 w 2034205"/>
                        <a:gd name="connsiteY5" fmla="*/ 122878 h 737256"/>
                        <a:gd name="connsiteX6" fmla="*/ 2034205 w 2034205"/>
                        <a:gd name="connsiteY6" fmla="*/ 614378 h 737256"/>
                        <a:gd name="connsiteX7" fmla="*/ 1911327 w 2034205"/>
                        <a:gd name="connsiteY7" fmla="*/ 737256 h 737256"/>
                        <a:gd name="connsiteX8" fmla="*/ 1297293 w 2034205"/>
                        <a:gd name="connsiteY8" fmla="*/ 737256 h 737256"/>
                        <a:gd name="connsiteX9" fmla="*/ 754797 w 2034205"/>
                        <a:gd name="connsiteY9" fmla="*/ 737256 h 737256"/>
                        <a:gd name="connsiteX10" fmla="*/ 122878 w 2034205"/>
                        <a:gd name="connsiteY10" fmla="*/ 737256 h 737256"/>
                        <a:gd name="connsiteX11" fmla="*/ 0 w 2034205"/>
                        <a:gd name="connsiteY11" fmla="*/ 614378 h 737256"/>
                        <a:gd name="connsiteX12" fmla="*/ 0 w 2034205"/>
                        <a:gd name="connsiteY12" fmla="*/ 122878 h 73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4205" h="737256" fill="none" extrusionOk="0">
                          <a:moveTo>
                            <a:pt x="0" y="122878"/>
                          </a:moveTo>
                          <a:cubicBezTo>
                            <a:pt x="-8377" y="56390"/>
                            <a:pt x="44506" y="-7250"/>
                            <a:pt x="122878" y="0"/>
                          </a:cubicBezTo>
                          <a:cubicBezTo>
                            <a:pt x="338875" y="-67540"/>
                            <a:pt x="534673" y="69283"/>
                            <a:pt x="736912" y="0"/>
                          </a:cubicBezTo>
                          <a:cubicBezTo>
                            <a:pt x="939151" y="-69283"/>
                            <a:pt x="1178945" y="45690"/>
                            <a:pt x="1333062" y="0"/>
                          </a:cubicBezTo>
                          <a:cubicBezTo>
                            <a:pt x="1487179" y="-45690"/>
                            <a:pt x="1707317" y="55733"/>
                            <a:pt x="1911327" y="0"/>
                          </a:cubicBezTo>
                          <a:cubicBezTo>
                            <a:pt x="1974364" y="199"/>
                            <a:pt x="2039870" y="44802"/>
                            <a:pt x="2034205" y="122878"/>
                          </a:cubicBezTo>
                          <a:cubicBezTo>
                            <a:pt x="2079178" y="355722"/>
                            <a:pt x="2026358" y="468253"/>
                            <a:pt x="2034205" y="614378"/>
                          </a:cubicBezTo>
                          <a:cubicBezTo>
                            <a:pt x="2037015" y="687807"/>
                            <a:pt x="1972465" y="740803"/>
                            <a:pt x="1911327" y="737256"/>
                          </a:cubicBezTo>
                          <a:cubicBezTo>
                            <a:pt x="1659221" y="764214"/>
                            <a:pt x="1499174" y="734628"/>
                            <a:pt x="1297293" y="737256"/>
                          </a:cubicBezTo>
                          <a:cubicBezTo>
                            <a:pt x="1095412" y="739884"/>
                            <a:pt x="903079" y="702205"/>
                            <a:pt x="754797" y="737256"/>
                          </a:cubicBezTo>
                          <a:cubicBezTo>
                            <a:pt x="606515" y="772307"/>
                            <a:pt x="305525" y="730898"/>
                            <a:pt x="122878" y="737256"/>
                          </a:cubicBezTo>
                          <a:cubicBezTo>
                            <a:pt x="66209" y="741174"/>
                            <a:pt x="5694" y="701421"/>
                            <a:pt x="0" y="614378"/>
                          </a:cubicBezTo>
                          <a:cubicBezTo>
                            <a:pt x="-23927" y="483817"/>
                            <a:pt x="22508" y="358107"/>
                            <a:pt x="0" y="122878"/>
                          </a:cubicBezTo>
                          <a:close/>
                        </a:path>
                        <a:path w="2034205" h="737256" stroke="0" extrusionOk="0">
                          <a:moveTo>
                            <a:pt x="0" y="122878"/>
                          </a:moveTo>
                          <a:cubicBezTo>
                            <a:pt x="-9685" y="49040"/>
                            <a:pt x="45337" y="3632"/>
                            <a:pt x="122878" y="0"/>
                          </a:cubicBezTo>
                          <a:cubicBezTo>
                            <a:pt x="287913" y="-8406"/>
                            <a:pt x="482652" y="57974"/>
                            <a:pt x="754797" y="0"/>
                          </a:cubicBezTo>
                          <a:cubicBezTo>
                            <a:pt x="1026942" y="-57974"/>
                            <a:pt x="1164446" y="33508"/>
                            <a:pt x="1333062" y="0"/>
                          </a:cubicBezTo>
                          <a:cubicBezTo>
                            <a:pt x="1501678" y="-33508"/>
                            <a:pt x="1729697" y="15223"/>
                            <a:pt x="1911327" y="0"/>
                          </a:cubicBezTo>
                          <a:cubicBezTo>
                            <a:pt x="1977155" y="-6557"/>
                            <a:pt x="2034773" y="52911"/>
                            <a:pt x="2034205" y="122878"/>
                          </a:cubicBezTo>
                          <a:cubicBezTo>
                            <a:pt x="2066924" y="273438"/>
                            <a:pt x="1988906" y="404238"/>
                            <a:pt x="2034205" y="614378"/>
                          </a:cubicBezTo>
                          <a:cubicBezTo>
                            <a:pt x="2032341" y="664465"/>
                            <a:pt x="1978193" y="738642"/>
                            <a:pt x="1911327" y="737256"/>
                          </a:cubicBezTo>
                          <a:cubicBezTo>
                            <a:pt x="1671606" y="787660"/>
                            <a:pt x="1578740" y="691815"/>
                            <a:pt x="1350946" y="737256"/>
                          </a:cubicBezTo>
                          <a:cubicBezTo>
                            <a:pt x="1123152" y="782697"/>
                            <a:pt x="993190" y="712286"/>
                            <a:pt x="754797" y="737256"/>
                          </a:cubicBezTo>
                          <a:cubicBezTo>
                            <a:pt x="516404" y="762226"/>
                            <a:pt x="369413" y="697494"/>
                            <a:pt x="122878" y="737256"/>
                          </a:cubicBezTo>
                          <a:cubicBezTo>
                            <a:pt x="69451" y="722990"/>
                            <a:pt x="4601" y="679275"/>
                            <a:pt x="0" y="614378"/>
                          </a:cubicBezTo>
                          <a:cubicBezTo>
                            <a:pt x="-43681" y="455927"/>
                            <a:pt x="10721" y="315616"/>
                            <a:pt x="0" y="122878"/>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1">
                      <a:lumMod val="75000"/>
                    </a:schemeClr>
                  </a:solidFill>
                </a:rPr>
                <a:t>Transformer block</a:t>
              </a:r>
            </a:p>
          </p:txBody>
        </p:sp>
      </p:grpSp>
      <p:grpSp>
        <p:nvGrpSpPr>
          <p:cNvPr id="65" name="Group 64">
            <a:extLst>
              <a:ext uri="{FF2B5EF4-FFF2-40B4-BE49-F238E27FC236}">
                <a16:creationId xmlns:a16="http://schemas.microsoft.com/office/drawing/2014/main" id="{7F0630F2-449E-F7A4-E73E-72EAF55C6628}"/>
              </a:ext>
            </a:extLst>
          </p:cNvPr>
          <p:cNvGrpSpPr/>
          <p:nvPr/>
        </p:nvGrpSpPr>
        <p:grpSpPr>
          <a:xfrm>
            <a:off x="7480306" y="4036444"/>
            <a:ext cx="1349659" cy="180161"/>
            <a:chOff x="8597772" y="3890455"/>
            <a:chExt cx="1349659" cy="180161"/>
          </a:xfrm>
        </p:grpSpPr>
        <p:grpSp>
          <p:nvGrpSpPr>
            <p:cNvPr id="58" name="Group 57">
              <a:extLst>
                <a:ext uri="{FF2B5EF4-FFF2-40B4-BE49-F238E27FC236}">
                  <a16:creationId xmlns:a16="http://schemas.microsoft.com/office/drawing/2014/main" id="{A1FC7A61-1B04-50D1-4EFE-1160ED5AC71B}"/>
                </a:ext>
              </a:extLst>
            </p:cNvPr>
            <p:cNvGrpSpPr/>
            <p:nvPr/>
          </p:nvGrpSpPr>
          <p:grpSpPr>
            <a:xfrm>
              <a:off x="8597772" y="3893663"/>
              <a:ext cx="373238" cy="176953"/>
              <a:chOff x="4866607" y="9670188"/>
              <a:chExt cx="373238" cy="176953"/>
            </a:xfrm>
          </p:grpSpPr>
          <p:sp>
            <p:nvSpPr>
              <p:cNvPr id="61" name="Google Shape;519;p12">
                <a:extLst>
                  <a:ext uri="{FF2B5EF4-FFF2-40B4-BE49-F238E27FC236}">
                    <a16:creationId xmlns:a16="http://schemas.microsoft.com/office/drawing/2014/main" id="{4E7968BA-F7C4-3C74-689D-2FEBDB20EE50}"/>
                  </a:ext>
                </a:extLst>
              </p:cNvPr>
              <p:cNvSpPr>
                <a:spLocks noChangeAspect="1"/>
              </p:cNvSpPr>
              <p:nvPr/>
            </p:nvSpPr>
            <p:spPr>
              <a:xfrm>
                <a:off x="5056965" y="9670398"/>
                <a:ext cx="182880" cy="176743"/>
              </a:xfrm>
              <a:prstGeom prst="roundRect">
                <a:avLst>
                  <a:gd name="adj" fmla="val 16667"/>
                </a:avLst>
              </a:prstGeom>
              <a:solidFill>
                <a:srgbClr val="D9D2E9">
                  <a:alpha val="50196"/>
                </a:srgbClr>
              </a:solidFill>
              <a:ln w="9525" cap="flat" cmpd="sng">
                <a:solidFill>
                  <a:srgbClr val="7030A0">
                    <a:alpha val="50196"/>
                  </a:srgbClr>
                </a:solidFill>
                <a:prstDash val="solid"/>
                <a:round/>
                <a:headEnd type="none" w="sm" len="sm"/>
                <a:tailEnd type="none" w="sm" len="sm"/>
              </a:ln>
            </p:spPr>
            <p:txBody>
              <a:bodyPr spcFirstLastPara="1" wrap="square" lIns="102853" tIns="102853" rIns="102853" bIns="102853" anchor="ctr" anchorCtr="0">
                <a:noAutofit/>
              </a:bodyPr>
              <a:lstStyle/>
              <a:p>
                <a:pPr algn="ctr"/>
                <a:endParaRPr sz="2000">
                  <a:cs typeface="Segoe UI" panose="020B0502040204020203" pitchFamily="34" charset="0"/>
                </a:endParaRPr>
              </a:p>
            </p:txBody>
          </p:sp>
          <p:sp>
            <p:nvSpPr>
              <p:cNvPr id="60" name="Google Shape;521;p12">
                <a:extLst>
                  <a:ext uri="{FF2B5EF4-FFF2-40B4-BE49-F238E27FC236}">
                    <a16:creationId xmlns:a16="http://schemas.microsoft.com/office/drawing/2014/main" id="{1A80ED3F-4BAD-C98F-FAC1-FCE0945F665E}"/>
                  </a:ext>
                </a:extLst>
              </p:cNvPr>
              <p:cNvSpPr>
                <a:spLocks noChangeAspect="1"/>
              </p:cNvSpPr>
              <p:nvPr/>
            </p:nvSpPr>
            <p:spPr>
              <a:xfrm>
                <a:off x="4866607" y="9670188"/>
                <a:ext cx="182880" cy="176743"/>
              </a:xfrm>
              <a:prstGeom prst="roundRect">
                <a:avLst>
                  <a:gd name="adj" fmla="val 16667"/>
                </a:avLst>
              </a:prstGeom>
              <a:solidFill>
                <a:srgbClr val="D9D2E9">
                  <a:alpha val="50196"/>
                </a:srgbClr>
              </a:solidFill>
              <a:ln w="9525" cap="flat" cmpd="sng">
                <a:solidFill>
                  <a:srgbClr val="7030A0">
                    <a:alpha val="50196"/>
                  </a:srgbClr>
                </a:solidFill>
                <a:prstDash val="solid"/>
                <a:round/>
                <a:headEnd type="none" w="sm" len="sm"/>
                <a:tailEnd type="none" w="sm" len="sm"/>
              </a:ln>
            </p:spPr>
            <p:txBody>
              <a:bodyPr spcFirstLastPara="1" wrap="square" lIns="102853" tIns="102853" rIns="102853" bIns="102853" anchor="ctr" anchorCtr="0">
                <a:noAutofit/>
              </a:bodyPr>
              <a:lstStyle/>
              <a:p>
                <a:pPr algn="ctr"/>
                <a:endParaRPr sz="2000">
                  <a:cs typeface="Segoe UI" panose="020B0502040204020203" pitchFamily="34" charset="0"/>
                </a:endParaRPr>
              </a:p>
            </p:txBody>
          </p:sp>
        </p:grpSp>
        <p:grpSp>
          <p:nvGrpSpPr>
            <p:cNvPr id="64" name="Group 63">
              <a:extLst>
                <a:ext uri="{FF2B5EF4-FFF2-40B4-BE49-F238E27FC236}">
                  <a16:creationId xmlns:a16="http://schemas.microsoft.com/office/drawing/2014/main" id="{CA36EFFF-53C4-9695-CD84-8B2422D3FDE3}"/>
                </a:ext>
              </a:extLst>
            </p:cNvPr>
            <p:cNvGrpSpPr/>
            <p:nvPr/>
          </p:nvGrpSpPr>
          <p:grpSpPr>
            <a:xfrm>
              <a:off x="9203627" y="3890455"/>
              <a:ext cx="743804" cy="180055"/>
              <a:chOff x="9203627" y="3890455"/>
              <a:chExt cx="743804" cy="180055"/>
            </a:xfrm>
          </p:grpSpPr>
          <p:grpSp>
            <p:nvGrpSpPr>
              <p:cNvPr id="53" name="Group 52">
                <a:extLst>
                  <a:ext uri="{FF2B5EF4-FFF2-40B4-BE49-F238E27FC236}">
                    <a16:creationId xmlns:a16="http://schemas.microsoft.com/office/drawing/2014/main" id="{91888881-412B-84D8-9865-50DE4E62CA3A}"/>
                  </a:ext>
                </a:extLst>
              </p:cNvPr>
              <p:cNvGrpSpPr/>
              <p:nvPr/>
            </p:nvGrpSpPr>
            <p:grpSpPr>
              <a:xfrm>
                <a:off x="9203627" y="3893557"/>
                <a:ext cx="556118" cy="176953"/>
                <a:chOff x="4866607" y="9670188"/>
                <a:chExt cx="556118" cy="176953"/>
              </a:xfrm>
            </p:grpSpPr>
            <p:grpSp>
              <p:nvGrpSpPr>
                <p:cNvPr id="54" name="Group 53">
                  <a:extLst>
                    <a:ext uri="{FF2B5EF4-FFF2-40B4-BE49-F238E27FC236}">
                      <a16:creationId xmlns:a16="http://schemas.microsoft.com/office/drawing/2014/main" id="{9EA859D8-A252-6766-61E1-63B0B203ECA6}"/>
                    </a:ext>
                  </a:extLst>
                </p:cNvPr>
                <p:cNvGrpSpPr/>
                <p:nvPr/>
              </p:nvGrpSpPr>
              <p:grpSpPr>
                <a:xfrm>
                  <a:off x="5056965" y="9670398"/>
                  <a:ext cx="365760" cy="176743"/>
                  <a:chOff x="2926080" y="5486400"/>
                  <a:chExt cx="365760" cy="182880"/>
                </a:xfrm>
                <a:solidFill>
                  <a:schemeClr val="accent1">
                    <a:lumMod val="40000"/>
                    <a:lumOff val="60000"/>
                  </a:schemeClr>
                </a:solidFill>
              </p:grpSpPr>
              <p:sp>
                <p:nvSpPr>
                  <p:cNvPr id="56" name="Google Shape;519;p12">
                    <a:extLst>
                      <a:ext uri="{FF2B5EF4-FFF2-40B4-BE49-F238E27FC236}">
                        <a16:creationId xmlns:a16="http://schemas.microsoft.com/office/drawing/2014/main" id="{5D272CC5-FE15-3C0E-7E29-B18483FE58C0}"/>
                      </a:ext>
                    </a:extLst>
                  </p:cNvPr>
                  <p:cNvSpPr>
                    <a:spLocks noChangeAspect="1"/>
                  </p:cNvSpPr>
                  <p:nvPr/>
                </p:nvSpPr>
                <p:spPr>
                  <a:xfrm>
                    <a:off x="2926080" y="5486400"/>
                    <a:ext cx="182880" cy="182880"/>
                  </a:xfrm>
                  <a:prstGeom prst="roundRect">
                    <a:avLst>
                      <a:gd name="adj" fmla="val 16667"/>
                    </a:avLst>
                  </a:prstGeom>
                  <a:solidFill>
                    <a:srgbClr val="7030A0">
                      <a:alpha val="14902"/>
                    </a:srgbClr>
                  </a:solidFill>
                  <a:ln w="9525" cap="flat" cmpd="sng">
                    <a:solidFill>
                      <a:schemeClr val="accent1">
                        <a:lumMod val="75000"/>
                        <a:alpha val="50196"/>
                      </a:schemeClr>
                    </a:solidFill>
                    <a:prstDash val="solid"/>
                    <a:round/>
                    <a:headEnd type="none" w="sm" len="sm"/>
                    <a:tailEnd type="none" w="sm" len="sm"/>
                  </a:ln>
                </p:spPr>
                <p:txBody>
                  <a:bodyPr spcFirstLastPara="1" wrap="square" lIns="102853" tIns="102853" rIns="102853" bIns="102853" anchor="ctr" anchorCtr="0">
                    <a:noAutofit/>
                  </a:bodyPr>
                  <a:lstStyle/>
                  <a:p>
                    <a:pPr algn="ctr"/>
                    <a:endParaRPr sz="2000" dirty="0">
                      <a:cs typeface="Segoe UI"/>
                    </a:endParaRPr>
                  </a:p>
                </p:txBody>
              </p:sp>
              <p:sp>
                <p:nvSpPr>
                  <p:cNvPr id="57" name="Google Shape;521;p12">
                    <a:extLst>
                      <a:ext uri="{FF2B5EF4-FFF2-40B4-BE49-F238E27FC236}">
                        <a16:creationId xmlns:a16="http://schemas.microsoft.com/office/drawing/2014/main" id="{58FCEC9F-EA34-3BE8-CE21-B762FDB8CB5B}"/>
                      </a:ext>
                    </a:extLst>
                  </p:cNvPr>
                  <p:cNvSpPr>
                    <a:spLocks noChangeAspect="1"/>
                  </p:cNvSpPr>
                  <p:nvPr/>
                </p:nvSpPr>
                <p:spPr>
                  <a:xfrm>
                    <a:off x="3108960" y="5486400"/>
                    <a:ext cx="182880" cy="182880"/>
                  </a:xfrm>
                  <a:prstGeom prst="roundRect">
                    <a:avLst>
                      <a:gd name="adj" fmla="val 16667"/>
                    </a:avLst>
                  </a:prstGeom>
                  <a:solidFill>
                    <a:srgbClr val="00B0F0">
                      <a:alpha val="14902"/>
                    </a:srgbClr>
                  </a:solidFill>
                  <a:ln w="9525" cap="flat" cmpd="sng">
                    <a:solidFill>
                      <a:schemeClr val="accent1">
                        <a:lumMod val="75000"/>
                        <a:alpha val="50196"/>
                      </a:schemeClr>
                    </a:solidFill>
                    <a:prstDash val="solid"/>
                    <a:round/>
                    <a:headEnd type="none" w="sm" len="sm"/>
                    <a:tailEnd type="none" w="sm" len="sm"/>
                  </a:ln>
                </p:spPr>
                <p:txBody>
                  <a:bodyPr spcFirstLastPara="1" wrap="square" lIns="102853" tIns="102853" rIns="102853" bIns="102853" anchor="ctr" anchorCtr="0">
                    <a:noAutofit/>
                  </a:bodyPr>
                  <a:lstStyle/>
                  <a:p>
                    <a:pPr algn="ctr"/>
                    <a:endParaRPr sz="2000">
                      <a:cs typeface="Segoe UI"/>
                    </a:endParaRPr>
                  </a:p>
                </p:txBody>
              </p:sp>
            </p:grpSp>
            <p:sp>
              <p:nvSpPr>
                <p:cNvPr id="55" name="Google Shape;521;p12">
                  <a:extLst>
                    <a:ext uri="{FF2B5EF4-FFF2-40B4-BE49-F238E27FC236}">
                      <a16:creationId xmlns:a16="http://schemas.microsoft.com/office/drawing/2014/main" id="{A2BF7FE0-B7E8-C7E6-F54C-E4A3FC2198BD}"/>
                    </a:ext>
                  </a:extLst>
                </p:cNvPr>
                <p:cNvSpPr>
                  <a:spLocks noChangeAspect="1"/>
                </p:cNvSpPr>
                <p:nvPr/>
              </p:nvSpPr>
              <p:spPr>
                <a:xfrm>
                  <a:off x="4866607" y="9670188"/>
                  <a:ext cx="182880" cy="176743"/>
                </a:xfrm>
                <a:prstGeom prst="roundRect">
                  <a:avLst>
                    <a:gd name="adj" fmla="val 16667"/>
                  </a:avLst>
                </a:prstGeom>
                <a:solidFill>
                  <a:srgbClr val="7030A0">
                    <a:alpha val="14902"/>
                  </a:srgbClr>
                </a:solidFill>
                <a:ln w="9525" cap="flat" cmpd="sng">
                  <a:solidFill>
                    <a:schemeClr val="accent1">
                      <a:lumMod val="75000"/>
                      <a:alpha val="50196"/>
                    </a:schemeClr>
                  </a:solidFill>
                  <a:prstDash val="solid"/>
                  <a:round/>
                  <a:headEnd type="none" w="sm" len="sm"/>
                  <a:tailEnd type="none" w="sm" len="sm"/>
                </a:ln>
              </p:spPr>
              <p:txBody>
                <a:bodyPr spcFirstLastPara="1" wrap="square" lIns="102853" tIns="102853" rIns="102853" bIns="102853" anchor="ctr" anchorCtr="0">
                  <a:noAutofit/>
                </a:bodyPr>
                <a:lstStyle/>
                <a:p>
                  <a:pPr algn="ctr"/>
                  <a:endParaRPr sz="2000">
                    <a:cs typeface="Segoe UI"/>
                  </a:endParaRPr>
                </a:p>
              </p:txBody>
            </p:sp>
          </p:grpSp>
          <p:sp>
            <p:nvSpPr>
              <p:cNvPr id="63" name="Google Shape;521;p12">
                <a:extLst>
                  <a:ext uri="{FF2B5EF4-FFF2-40B4-BE49-F238E27FC236}">
                    <a16:creationId xmlns:a16="http://schemas.microsoft.com/office/drawing/2014/main" id="{5B43947C-3287-C0E7-2F65-A88BC77B9A4D}"/>
                  </a:ext>
                </a:extLst>
              </p:cNvPr>
              <p:cNvSpPr>
                <a:spLocks noChangeAspect="1"/>
              </p:cNvSpPr>
              <p:nvPr/>
            </p:nvSpPr>
            <p:spPr>
              <a:xfrm>
                <a:off x="9764551" y="3890455"/>
                <a:ext cx="182880" cy="176743"/>
              </a:xfrm>
              <a:prstGeom prst="roundRect">
                <a:avLst>
                  <a:gd name="adj" fmla="val 16667"/>
                </a:avLst>
              </a:prstGeom>
              <a:solidFill>
                <a:srgbClr val="00B0F0">
                  <a:alpha val="14902"/>
                </a:srgbClr>
              </a:solidFill>
              <a:ln w="9525" cap="flat" cmpd="sng">
                <a:solidFill>
                  <a:schemeClr val="accent1">
                    <a:lumMod val="75000"/>
                    <a:alpha val="50196"/>
                  </a:schemeClr>
                </a:solidFill>
                <a:prstDash val="solid"/>
                <a:round/>
                <a:headEnd type="none" w="sm" len="sm"/>
                <a:tailEnd type="none" w="sm" len="sm"/>
              </a:ln>
            </p:spPr>
            <p:txBody>
              <a:bodyPr spcFirstLastPara="1" wrap="square" lIns="102853" tIns="102853" rIns="102853" bIns="102853" anchor="ctr" anchorCtr="0">
                <a:noAutofit/>
              </a:bodyPr>
              <a:lstStyle/>
              <a:p>
                <a:pPr algn="ctr"/>
                <a:endParaRPr sz="2000">
                  <a:cs typeface="Segoe UI"/>
                </a:endParaRPr>
              </a:p>
            </p:txBody>
          </p:sp>
        </p:grpSp>
      </p:grpSp>
      <p:sp>
        <p:nvSpPr>
          <p:cNvPr id="66" name="TextBox 65">
            <a:extLst>
              <a:ext uri="{FF2B5EF4-FFF2-40B4-BE49-F238E27FC236}">
                <a16:creationId xmlns:a16="http://schemas.microsoft.com/office/drawing/2014/main" id="{397464B0-3659-99AE-34EE-9BBC271D4613}"/>
              </a:ext>
            </a:extLst>
          </p:cNvPr>
          <p:cNvSpPr txBox="1"/>
          <p:nvPr/>
        </p:nvSpPr>
        <p:spPr>
          <a:xfrm>
            <a:off x="9429060" y="4279566"/>
            <a:ext cx="2541454" cy="830997"/>
          </a:xfrm>
          <a:prstGeom prst="rect">
            <a:avLst/>
          </a:prstGeom>
          <a:noFill/>
        </p:spPr>
        <p:txBody>
          <a:bodyPr wrap="square" rtlCol="0">
            <a:spAutoFit/>
          </a:bodyPr>
          <a:lstStyle/>
          <a:p>
            <a:r>
              <a:rPr lang="en-US" sz="1600" dirty="0"/>
              <a:t>distill top-k passage tokens that are most relevant to the query</a:t>
            </a:r>
          </a:p>
        </p:txBody>
      </p:sp>
      <p:cxnSp>
        <p:nvCxnSpPr>
          <p:cNvPr id="68" name="Straight Arrow Connector 67">
            <a:extLst>
              <a:ext uri="{FF2B5EF4-FFF2-40B4-BE49-F238E27FC236}">
                <a16:creationId xmlns:a16="http://schemas.microsoft.com/office/drawing/2014/main" id="{3F3C2DCB-FE46-3ECB-99D0-BC62561FEBD8}"/>
              </a:ext>
            </a:extLst>
          </p:cNvPr>
          <p:cNvCxnSpPr>
            <a:cxnSpLocks/>
            <a:stCxn id="56" idx="2"/>
            <a:endCxn id="66" idx="1"/>
          </p:cNvCxnSpPr>
          <p:nvPr/>
        </p:nvCxnSpPr>
        <p:spPr>
          <a:xfrm>
            <a:off x="8367959" y="4216499"/>
            <a:ext cx="1061101" cy="4785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D2D9970E-D97F-C060-3D3E-A4C89C6C45BC}"/>
              </a:ext>
            </a:extLst>
          </p:cNvPr>
          <p:cNvSpPr txBox="1"/>
          <p:nvPr/>
        </p:nvSpPr>
        <p:spPr>
          <a:xfrm>
            <a:off x="9398788" y="2617877"/>
            <a:ext cx="2780528" cy="1077218"/>
          </a:xfrm>
          <a:prstGeom prst="rect">
            <a:avLst/>
          </a:prstGeom>
          <a:noFill/>
        </p:spPr>
        <p:txBody>
          <a:bodyPr wrap="square" rtlCol="0">
            <a:spAutoFit/>
          </a:bodyPr>
          <a:lstStyle/>
          <a:p>
            <a:r>
              <a:rPr lang="en-US" sz="1600" dirty="0"/>
              <a:t>use continuous passage vectors to supervise the linearly projected binary vectors</a:t>
            </a:r>
          </a:p>
        </p:txBody>
      </p:sp>
      <p:cxnSp>
        <p:nvCxnSpPr>
          <p:cNvPr id="79" name="Straight Arrow Connector 78">
            <a:extLst>
              <a:ext uri="{FF2B5EF4-FFF2-40B4-BE49-F238E27FC236}">
                <a16:creationId xmlns:a16="http://schemas.microsoft.com/office/drawing/2014/main" id="{92821F7F-1F9B-D7BC-70F9-0DCDACD8C3E7}"/>
              </a:ext>
            </a:extLst>
          </p:cNvPr>
          <p:cNvCxnSpPr>
            <a:cxnSpLocks/>
            <a:stCxn id="52" idx="3"/>
            <a:endCxn id="72" idx="1"/>
          </p:cNvCxnSpPr>
          <p:nvPr/>
        </p:nvCxnSpPr>
        <p:spPr>
          <a:xfrm flipV="1">
            <a:off x="9025495" y="3156486"/>
            <a:ext cx="373293" cy="3135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Footer Placeholder 20">
            <a:extLst>
              <a:ext uri="{FF2B5EF4-FFF2-40B4-BE49-F238E27FC236}">
                <a16:creationId xmlns:a16="http://schemas.microsoft.com/office/drawing/2014/main" id="{1BC4E350-E00D-B576-A65D-DFF157B197FB}"/>
              </a:ext>
            </a:extLst>
          </p:cNvPr>
          <p:cNvSpPr>
            <a:spLocks noGrp="1"/>
          </p:cNvSpPr>
          <p:nvPr>
            <p:ph type="ftr" sz="quarter" idx="11"/>
          </p:nvPr>
        </p:nvSpPr>
        <p:spPr/>
        <p:txBody>
          <a:bodyPr/>
          <a:lstStyle/>
          <a:p>
            <a:r>
              <a:rPr lang="en-US"/>
              <a:t>BTR, ICLR2024</a:t>
            </a:r>
            <a:endParaRPr lang="en-US" dirty="0"/>
          </a:p>
        </p:txBody>
      </p:sp>
    </p:spTree>
    <p:extLst>
      <p:ext uri="{BB962C8B-B14F-4D97-AF65-F5344CB8AC3E}">
        <p14:creationId xmlns:p14="http://schemas.microsoft.com/office/powerpoint/2010/main" val="331837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blinds(horizontal)">
                                      <p:cBhvr>
                                        <p:cTn id="15" dur="500"/>
                                        <p:tgtEl>
                                          <p:spTgt spid="66"/>
                                        </p:tgtEl>
                                      </p:cBhvr>
                                    </p:animEffect>
                                  </p:childTnLst>
                                </p:cTn>
                              </p:par>
                              <p:par>
                                <p:cTn id="16" presetID="3" presetClass="entr" presetSubtype="10" fill="hold" nodeType="with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blinds(horizontal)">
                                      <p:cBhvr>
                                        <p:cTn id="18" dur="500"/>
                                        <p:tgtEl>
                                          <p:spTgt spid="6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blinds(horizontal)">
                                      <p:cBhvr>
                                        <p:cTn id="26" dur="500"/>
                                        <p:tgtEl>
                                          <p:spTgt spid="72"/>
                                        </p:tgtEl>
                                      </p:cBhvr>
                                    </p:animEffect>
                                  </p:childTnLst>
                                </p:cTn>
                              </p:par>
                              <p:par>
                                <p:cTn id="27" presetID="3" presetClass="entr" presetSubtype="10" fill="hold" nodeType="with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blinds(horizontal)">
                                      <p:cBhvr>
                                        <p:cTn id="29"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66" grpId="0"/>
      <p:bldP spid="72"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DC802-2525-4F72-CB6B-F71497F3900D}"/>
              </a:ext>
            </a:extLst>
          </p:cNvPr>
          <p:cNvSpPr>
            <a:spLocks noGrp="1"/>
          </p:cNvSpPr>
          <p:nvPr>
            <p:ph type="title"/>
          </p:nvPr>
        </p:nvSpPr>
        <p:spPr>
          <a:xfrm>
            <a:off x="838200" y="220337"/>
            <a:ext cx="10744200" cy="963304"/>
          </a:xfrm>
        </p:spPr>
        <p:txBody>
          <a:bodyPr>
            <a:normAutofit/>
          </a:bodyPr>
          <a:lstStyle/>
          <a:p>
            <a:r>
              <a:rPr lang="en-US" dirty="0"/>
              <a:t>Runtime compression for faster BTR inference</a:t>
            </a:r>
          </a:p>
        </p:txBody>
      </p:sp>
      <p:sp>
        <p:nvSpPr>
          <p:cNvPr id="4" name="Slide Number Placeholder 3">
            <a:extLst>
              <a:ext uri="{FF2B5EF4-FFF2-40B4-BE49-F238E27FC236}">
                <a16:creationId xmlns:a16="http://schemas.microsoft.com/office/drawing/2014/main" id="{8F89E76C-3A06-0C3B-0910-43E5824C8DDC}"/>
              </a:ext>
            </a:extLst>
          </p:cNvPr>
          <p:cNvSpPr>
            <a:spLocks noGrp="1"/>
          </p:cNvSpPr>
          <p:nvPr>
            <p:ph type="sldNum" sz="quarter" idx="12"/>
          </p:nvPr>
        </p:nvSpPr>
        <p:spPr/>
        <p:txBody>
          <a:bodyPr/>
          <a:lstStyle/>
          <a:p>
            <a:fld id="{31956DAD-D1DD-664D-8094-2A95DFD5A69C}" type="slidenum">
              <a:rPr lang="en-US" smtClean="0"/>
              <a:t>9</a:t>
            </a:fld>
            <a:endParaRPr lang="en-US"/>
          </a:p>
        </p:txBody>
      </p:sp>
      <p:sp>
        <p:nvSpPr>
          <p:cNvPr id="6" name="Rounded Rectangle 5">
            <a:extLst>
              <a:ext uri="{FF2B5EF4-FFF2-40B4-BE49-F238E27FC236}">
                <a16:creationId xmlns:a16="http://schemas.microsoft.com/office/drawing/2014/main" id="{99F916B5-476A-1F35-9BCA-7A965222AA50}"/>
              </a:ext>
            </a:extLst>
          </p:cNvPr>
          <p:cNvSpPr/>
          <p:nvPr/>
        </p:nvSpPr>
        <p:spPr>
          <a:xfrm>
            <a:off x="2197692" y="4405470"/>
            <a:ext cx="1063244" cy="1673546"/>
          </a:xfrm>
          <a:prstGeom prst="roundRect">
            <a:avLst>
              <a:gd name="adj" fmla="val 3042"/>
            </a:avLst>
          </a:prstGeom>
          <a:noFill/>
          <a:ln w="19050">
            <a:solidFill>
              <a:schemeClr val="bg1">
                <a:lumMod val="50000"/>
              </a:schemeClr>
            </a:solidFill>
            <a:prstDash val="lg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2">
                  <a:lumMod val="25000"/>
                </a:schemeClr>
              </a:solidFill>
            </a:endParaRPr>
          </a:p>
        </p:txBody>
      </p:sp>
      <p:sp>
        <p:nvSpPr>
          <p:cNvPr id="7" name="Google Shape;525;p12">
            <a:extLst>
              <a:ext uri="{FF2B5EF4-FFF2-40B4-BE49-F238E27FC236}">
                <a16:creationId xmlns:a16="http://schemas.microsoft.com/office/drawing/2014/main" id="{4E57A8B3-2ACC-7BF8-8344-CD970A2E4974}"/>
              </a:ext>
            </a:extLst>
          </p:cNvPr>
          <p:cNvSpPr/>
          <p:nvPr/>
        </p:nvSpPr>
        <p:spPr>
          <a:xfrm>
            <a:off x="1632908" y="5519113"/>
            <a:ext cx="524239" cy="494409"/>
          </a:xfrm>
          <a:prstGeom prst="roundRect">
            <a:avLst>
              <a:gd name="adj" fmla="val 16667"/>
            </a:avLst>
          </a:prstGeom>
          <a:solidFill>
            <a:srgbClr val="B4C7E7">
              <a:alpha val="50196"/>
            </a:srgbClr>
          </a:solidFill>
          <a:ln w="28575">
            <a:noFill/>
            <a:prstDash val="solid"/>
            <a:extLst>
              <a:ext uri="{C807C97D-BFC1-408E-A445-0C87EB9F89A2}">
                <ask:lineSketchStyleProps xmlns:ask="http://schemas.microsoft.com/office/drawing/2018/sketchyshapes" sd="1219033472">
                  <a:custGeom>
                    <a:avLst/>
                    <a:gdLst>
                      <a:gd name="connsiteX0" fmla="*/ 0 w 2034205"/>
                      <a:gd name="connsiteY0" fmla="*/ 122878 h 737256"/>
                      <a:gd name="connsiteX1" fmla="*/ 122878 w 2034205"/>
                      <a:gd name="connsiteY1" fmla="*/ 0 h 737256"/>
                      <a:gd name="connsiteX2" fmla="*/ 736912 w 2034205"/>
                      <a:gd name="connsiteY2" fmla="*/ 0 h 737256"/>
                      <a:gd name="connsiteX3" fmla="*/ 1333062 w 2034205"/>
                      <a:gd name="connsiteY3" fmla="*/ 0 h 737256"/>
                      <a:gd name="connsiteX4" fmla="*/ 1911327 w 2034205"/>
                      <a:gd name="connsiteY4" fmla="*/ 0 h 737256"/>
                      <a:gd name="connsiteX5" fmla="*/ 2034205 w 2034205"/>
                      <a:gd name="connsiteY5" fmla="*/ 122878 h 737256"/>
                      <a:gd name="connsiteX6" fmla="*/ 2034205 w 2034205"/>
                      <a:gd name="connsiteY6" fmla="*/ 614378 h 737256"/>
                      <a:gd name="connsiteX7" fmla="*/ 1911327 w 2034205"/>
                      <a:gd name="connsiteY7" fmla="*/ 737256 h 737256"/>
                      <a:gd name="connsiteX8" fmla="*/ 1297293 w 2034205"/>
                      <a:gd name="connsiteY8" fmla="*/ 737256 h 737256"/>
                      <a:gd name="connsiteX9" fmla="*/ 754797 w 2034205"/>
                      <a:gd name="connsiteY9" fmla="*/ 737256 h 737256"/>
                      <a:gd name="connsiteX10" fmla="*/ 122878 w 2034205"/>
                      <a:gd name="connsiteY10" fmla="*/ 737256 h 737256"/>
                      <a:gd name="connsiteX11" fmla="*/ 0 w 2034205"/>
                      <a:gd name="connsiteY11" fmla="*/ 614378 h 737256"/>
                      <a:gd name="connsiteX12" fmla="*/ 0 w 2034205"/>
                      <a:gd name="connsiteY12" fmla="*/ 122878 h 73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4205" h="737256" fill="none" extrusionOk="0">
                        <a:moveTo>
                          <a:pt x="0" y="122878"/>
                        </a:moveTo>
                        <a:cubicBezTo>
                          <a:pt x="-8377" y="56390"/>
                          <a:pt x="44506" y="-7250"/>
                          <a:pt x="122878" y="0"/>
                        </a:cubicBezTo>
                        <a:cubicBezTo>
                          <a:pt x="338875" y="-67540"/>
                          <a:pt x="534673" y="69283"/>
                          <a:pt x="736912" y="0"/>
                        </a:cubicBezTo>
                        <a:cubicBezTo>
                          <a:pt x="939151" y="-69283"/>
                          <a:pt x="1178945" y="45690"/>
                          <a:pt x="1333062" y="0"/>
                        </a:cubicBezTo>
                        <a:cubicBezTo>
                          <a:pt x="1487179" y="-45690"/>
                          <a:pt x="1707317" y="55733"/>
                          <a:pt x="1911327" y="0"/>
                        </a:cubicBezTo>
                        <a:cubicBezTo>
                          <a:pt x="1974364" y="199"/>
                          <a:pt x="2039870" y="44802"/>
                          <a:pt x="2034205" y="122878"/>
                        </a:cubicBezTo>
                        <a:cubicBezTo>
                          <a:pt x="2079178" y="355722"/>
                          <a:pt x="2026358" y="468253"/>
                          <a:pt x="2034205" y="614378"/>
                        </a:cubicBezTo>
                        <a:cubicBezTo>
                          <a:pt x="2037015" y="687807"/>
                          <a:pt x="1972465" y="740803"/>
                          <a:pt x="1911327" y="737256"/>
                        </a:cubicBezTo>
                        <a:cubicBezTo>
                          <a:pt x="1659221" y="764214"/>
                          <a:pt x="1499174" y="734628"/>
                          <a:pt x="1297293" y="737256"/>
                        </a:cubicBezTo>
                        <a:cubicBezTo>
                          <a:pt x="1095412" y="739884"/>
                          <a:pt x="903079" y="702205"/>
                          <a:pt x="754797" y="737256"/>
                        </a:cubicBezTo>
                        <a:cubicBezTo>
                          <a:pt x="606515" y="772307"/>
                          <a:pt x="305525" y="730898"/>
                          <a:pt x="122878" y="737256"/>
                        </a:cubicBezTo>
                        <a:cubicBezTo>
                          <a:pt x="66209" y="741174"/>
                          <a:pt x="5694" y="701421"/>
                          <a:pt x="0" y="614378"/>
                        </a:cubicBezTo>
                        <a:cubicBezTo>
                          <a:pt x="-23927" y="483817"/>
                          <a:pt x="22508" y="358107"/>
                          <a:pt x="0" y="122878"/>
                        </a:cubicBezTo>
                        <a:close/>
                      </a:path>
                      <a:path w="2034205" h="737256" stroke="0" extrusionOk="0">
                        <a:moveTo>
                          <a:pt x="0" y="122878"/>
                        </a:moveTo>
                        <a:cubicBezTo>
                          <a:pt x="-9685" y="49040"/>
                          <a:pt x="45337" y="3632"/>
                          <a:pt x="122878" y="0"/>
                        </a:cubicBezTo>
                        <a:cubicBezTo>
                          <a:pt x="287913" y="-8406"/>
                          <a:pt x="482652" y="57974"/>
                          <a:pt x="754797" y="0"/>
                        </a:cubicBezTo>
                        <a:cubicBezTo>
                          <a:pt x="1026942" y="-57974"/>
                          <a:pt x="1164446" y="33508"/>
                          <a:pt x="1333062" y="0"/>
                        </a:cubicBezTo>
                        <a:cubicBezTo>
                          <a:pt x="1501678" y="-33508"/>
                          <a:pt x="1729697" y="15223"/>
                          <a:pt x="1911327" y="0"/>
                        </a:cubicBezTo>
                        <a:cubicBezTo>
                          <a:pt x="1977155" y="-6557"/>
                          <a:pt x="2034773" y="52911"/>
                          <a:pt x="2034205" y="122878"/>
                        </a:cubicBezTo>
                        <a:cubicBezTo>
                          <a:pt x="2066924" y="273438"/>
                          <a:pt x="1988906" y="404238"/>
                          <a:pt x="2034205" y="614378"/>
                        </a:cubicBezTo>
                        <a:cubicBezTo>
                          <a:pt x="2032341" y="664465"/>
                          <a:pt x="1978193" y="738642"/>
                          <a:pt x="1911327" y="737256"/>
                        </a:cubicBezTo>
                        <a:cubicBezTo>
                          <a:pt x="1671606" y="787660"/>
                          <a:pt x="1578740" y="691815"/>
                          <a:pt x="1350946" y="737256"/>
                        </a:cubicBezTo>
                        <a:cubicBezTo>
                          <a:pt x="1123152" y="782697"/>
                          <a:pt x="993190" y="712286"/>
                          <a:pt x="754797" y="737256"/>
                        </a:cubicBezTo>
                        <a:cubicBezTo>
                          <a:pt x="516404" y="762226"/>
                          <a:pt x="369413" y="697494"/>
                          <a:pt x="122878" y="737256"/>
                        </a:cubicBezTo>
                        <a:cubicBezTo>
                          <a:pt x="69451" y="722990"/>
                          <a:pt x="4601" y="679275"/>
                          <a:pt x="0" y="614378"/>
                        </a:cubicBezTo>
                        <a:cubicBezTo>
                          <a:pt x="-43681" y="455927"/>
                          <a:pt x="10721" y="315616"/>
                          <a:pt x="0" y="122878"/>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sz="1600" dirty="0">
              <a:solidFill>
                <a:schemeClr val="accent1">
                  <a:lumMod val="75000"/>
                </a:schemeClr>
              </a:solidFill>
            </a:endParaRPr>
          </a:p>
        </p:txBody>
      </p:sp>
      <p:sp>
        <p:nvSpPr>
          <p:cNvPr id="8" name="Rounded Rectangle 7">
            <a:extLst>
              <a:ext uri="{FF2B5EF4-FFF2-40B4-BE49-F238E27FC236}">
                <a16:creationId xmlns:a16="http://schemas.microsoft.com/office/drawing/2014/main" id="{94466BC1-23E1-8600-EC9D-EDFB907478F9}"/>
              </a:ext>
            </a:extLst>
          </p:cNvPr>
          <p:cNvSpPr/>
          <p:nvPr/>
        </p:nvSpPr>
        <p:spPr>
          <a:xfrm>
            <a:off x="1569984" y="1821084"/>
            <a:ext cx="2795943" cy="4326080"/>
          </a:xfrm>
          <a:prstGeom prst="roundRect">
            <a:avLst>
              <a:gd name="adj" fmla="val 7925"/>
            </a:avLst>
          </a:prstGeom>
          <a:noFill/>
          <a:ln w="38100">
            <a:solidFill>
              <a:schemeClr val="accent1">
                <a:lumMod val="40000"/>
                <a:lumOff val="6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Helvetica" pitchFamily="2" charset="0"/>
            </a:endParaRPr>
          </a:p>
        </p:txBody>
      </p:sp>
      <p:sp>
        <p:nvSpPr>
          <p:cNvPr id="9" name="Google Shape;525;p12">
            <a:extLst>
              <a:ext uri="{FF2B5EF4-FFF2-40B4-BE49-F238E27FC236}">
                <a16:creationId xmlns:a16="http://schemas.microsoft.com/office/drawing/2014/main" id="{5F3FC9CF-168E-9085-D370-39E71531A3FC}"/>
              </a:ext>
            </a:extLst>
          </p:cNvPr>
          <p:cNvSpPr/>
          <p:nvPr/>
        </p:nvSpPr>
        <p:spPr>
          <a:xfrm>
            <a:off x="2239317" y="5519113"/>
            <a:ext cx="931981" cy="494409"/>
          </a:xfrm>
          <a:prstGeom prst="roundRect">
            <a:avLst>
              <a:gd name="adj" fmla="val 11729"/>
            </a:avLst>
          </a:prstGeom>
          <a:solidFill>
            <a:srgbClr val="B4C7E7">
              <a:alpha val="50196"/>
            </a:srgbClr>
          </a:solidFill>
          <a:ln w="28575">
            <a:noFill/>
            <a:prstDash val="solid"/>
            <a:extLst>
              <a:ext uri="{C807C97D-BFC1-408E-A445-0C87EB9F89A2}">
                <ask:lineSketchStyleProps xmlns:ask="http://schemas.microsoft.com/office/drawing/2018/sketchyshapes" sd="1219033472">
                  <a:custGeom>
                    <a:avLst/>
                    <a:gdLst>
                      <a:gd name="connsiteX0" fmla="*/ 0 w 2034205"/>
                      <a:gd name="connsiteY0" fmla="*/ 122878 h 737256"/>
                      <a:gd name="connsiteX1" fmla="*/ 122878 w 2034205"/>
                      <a:gd name="connsiteY1" fmla="*/ 0 h 737256"/>
                      <a:gd name="connsiteX2" fmla="*/ 736912 w 2034205"/>
                      <a:gd name="connsiteY2" fmla="*/ 0 h 737256"/>
                      <a:gd name="connsiteX3" fmla="*/ 1333062 w 2034205"/>
                      <a:gd name="connsiteY3" fmla="*/ 0 h 737256"/>
                      <a:gd name="connsiteX4" fmla="*/ 1911327 w 2034205"/>
                      <a:gd name="connsiteY4" fmla="*/ 0 h 737256"/>
                      <a:gd name="connsiteX5" fmla="*/ 2034205 w 2034205"/>
                      <a:gd name="connsiteY5" fmla="*/ 122878 h 737256"/>
                      <a:gd name="connsiteX6" fmla="*/ 2034205 w 2034205"/>
                      <a:gd name="connsiteY6" fmla="*/ 614378 h 737256"/>
                      <a:gd name="connsiteX7" fmla="*/ 1911327 w 2034205"/>
                      <a:gd name="connsiteY7" fmla="*/ 737256 h 737256"/>
                      <a:gd name="connsiteX8" fmla="*/ 1297293 w 2034205"/>
                      <a:gd name="connsiteY8" fmla="*/ 737256 h 737256"/>
                      <a:gd name="connsiteX9" fmla="*/ 754797 w 2034205"/>
                      <a:gd name="connsiteY9" fmla="*/ 737256 h 737256"/>
                      <a:gd name="connsiteX10" fmla="*/ 122878 w 2034205"/>
                      <a:gd name="connsiteY10" fmla="*/ 737256 h 737256"/>
                      <a:gd name="connsiteX11" fmla="*/ 0 w 2034205"/>
                      <a:gd name="connsiteY11" fmla="*/ 614378 h 737256"/>
                      <a:gd name="connsiteX12" fmla="*/ 0 w 2034205"/>
                      <a:gd name="connsiteY12" fmla="*/ 122878 h 73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4205" h="737256" fill="none" extrusionOk="0">
                        <a:moveTo>
                          <a:pt x="0" y="122878"/>
                        </a:moveTo>
                        <a:cubicBezTo>
                          <a:pt x="-8377" y="56390"/>
                          <a:pt x="44506" y="-7250"/>
                          <a:pt x="122878" y="0"/>
                        </a:cubicBezTo>
                        <a:cubicBezTo>
                          <a:pt x="338875" y="-67540"/>
                          <a:pt x="534673" y="69283"/>
                          <a:pt x="736912" y="0"/>
                        </a:cubicBezTo>
                        <a:cubicBezTo>
                          <a:pt x="939151" y="-69283"/>
                          <a:pt x="1178945" y="45690"/>
                          <a:pt x="1333062" y="0"/>
                        </a:cubicBezTo>
                        <a:cubicBezTo>
                          <a:pt x="1487179" y="-45690"/>
                          <a:pt x="1707317" y="55733"/>
                          <a:pt x="1911327" y="0"/>
                        </a:cubicBezTo>
                        <a:cubicBezTo>
                          <a:pt x="1974364" y="199"/>
                          <a:pt x="2039870" y="44802"/>
                          <a:pt x="2034205" y="122878"/>
                        </a:cubicBezTo>
                        <a:cubicBezTo>
                          <a:pt x="2079178" y="355722"/>
                          <a:pt x="2026358" y="468253"/>
                          <a:pt x="2034205" y="614378"/>
                        </a:cubicBezTo>
                        <a:cubicBezTo>
                          <a:pt x="2037015" y="687807"/>
                          <a:pt x="1972465" y="740803"/>
                          <a:pt x="1911327" y="737256"/>
                        </a:cubicBezTo>
                        <a:cubicBezTo>
                          <a:pt x="1659221" y="764214"/>
                          <a:pt x="1499174" y="734628"/>
                          <a:pt x="1297293" y="737256"/>
                        </a:cubicBezTo>
                        <a:cubicBezTo>
                          <a:pt x="1095412" y="739884"/>
                          <a:pt x="903079" y="702205"/>
                          <a:pt x="754797" y="737256"/>
                        </a:cubicBezTo>
                        <a:cubicBezTo>
                          <a:pt x="606515" y="772307"/>
                          <a:pt x="305525" y="730898"/>
                          <a:pt x="122878" y="737256"/>
                        </a:cubicBezTo>
                        <a:cubicBezTo>
                          <a:pt x="66209" y="741174"/>
                          <a:pt x="5694" y="701421"/>
                          <a:pt x="0" y="614378"/>
                        </a:cubicBezTo>
                        <a:cubicBezTo>
                          <a:pt x="-23927" y="483817"/>
                          <a:pt x="22508" y="358107"/>
                          <a:pt x="0" y="122878"/>
                        </a:cubicBezTo>
                        <a:close/>
                      </a:path>
                      <a:path w="2034205" h="737256" stroke="0" extrusionOk="0">
                        <a:moveTo>
                          <a:pt x="0" y="122878"/>
                        </a:moveTo>
                        <a:cubicBezTo>
                          <a:pt x="-9685" y="49040"/>
                          <a:pt x="45337" y="3632"/>
                          <a:pt x="122878" y="0"/>
                        </a:cubicBezTo>
                        <a:cubicBezTo>
                          <a:pt x="287913" y="-8406"/>
                          <a:pt x="482652" y="57974"/>
                          <a:pt x="754797" y="0"/>
                        </a:cubicBezTo>
                        <a:cubicBezTo>
                          <a:pt x="1026942" y="-57974"/>
                          <a:pt x="1164446" y="33508"/>
                          <a:pt x="1333062" y="0"/>
                        </a:cubicBezTo>
                        <a:cubicBezTo>
                          <a:pt x="1501678" y="-33508"/>
                          <a:pt x="1729697" y="15223"/>
                          <a:pt x="1911327" y="0"/>
                        </a:cubicBezTo>
                        <a:cubicBezTo>
                          <a:pt x="1977155" y="-6557"/>
                          <a:pt x="2034773" y="52911"/>
                          <a:pt x="2034205" y="122878"/>
                        </a:cubicBezTo>
                        <a:cubicBezTo>
                          <a:pt x="2066924" y="273438"/>
                          <a:pt x="1988906" y="404238"/>
                          <a:pt x="2034205" y="614378"/>
                        </a:cubicBezTo>
                        <a:cubicBezTo>
                          <a:pt x="2032341" y="664465"/>
                          <a:pt x="1978193" y="738642"/>
                          <a:pt x="1911327" y="737256"/>
                        </a:cubicBezTo>
                        <a:cubicBezTo>
                          <a:pt x="1671606" y="787660"/>
                          <a:pt x="1578740" y="691815"/>
                          <a:pt x="1350946" y="737256"/>
                        </a:cubicBezTo>
                        <a:cubicBezTo>
                          <a:pt x="1123152" y="782697"/>
                          <a:pt x="993190" y="712286"/>
                          <a:pt x="754797" y="737256"/>
                        </a:cubicBezTo>
                        <a:cubicBezTo>
                          <a:pt x="516404" y="762226"/>
                          <a:pt x="369413" y="697494"/>
                          <a:pt x="122878" y="737256"/>
                        </a:cubicBezTo>
                        <a:cubicBezTo>
                          <a:pt x="69451" y="722990"/>
                          <a:pt x="4601" y="679275"/>
                          <a:pt x="0" y="614378"/>
                        </a:cubicBezTo>
                        <a:cubicBezTo>
                          <a:pt x="-43681" y="455927"/>
                          <a:pt x="10721" y="315616"/>
                          <a:pt x="0" y="122878"/>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accent1">
                  <a:lumMod val="75000"/>
                </a:schemeClr>
              </a:solidFill>
            </a:endParaRPr>
          </a:p>
        </p:txBody>
      </p:sp>
      <p:sp>
        <p:nvSpPr>
          <p:cNvPr id="10" name="Google Shape;525;p12">
            <a:extLst>
              <a:ext uri="{FF2B5EF4-FFF2-40B4-BE49-F238E27FC236}">
                <a16:creationId xmlns:a16="http://schemas.microsoft.com/office/drawing/2014/main" id="{FD95A1D6-42AF-5050-B799-EB410A14D3B3}"/>
              </a:ext>
            </a:extLst>
          </p:cNvPr>
          <p:cNvSpPr/>
          <p:nvPr/>
        </p:nvSpPr>
        <p:spPr>
          <a:xfrm>
            <a:off x="2238064" y="4713678"/>
            <a:ext cx="931981" cy="494409"/>
          </a:xfrm>
          <a:prstGeom prst="roundRect">
            <a:avLst>
              <a:gd name="adj" fmla="val 11729"/>
            </a:avLst>
          </a:prstGeom>
          <a:solidFill>
            <a:srgbClr val="B4C7E7">
              <a:alpha val="50196"/>
            </a:srgbClr>
          </a:solidFill>
          <a:ln w="28575">
            <a:noFill/>
            <a:prstDash val="solid"/>
            <a:extLst>
              <a:ext uri="{C807C97D-BFC1-408E-A445-0C87EB9F89A2}">
                <ask:lineSketchStyleProps xmlns:ask="http://schemas.microsoft.com/office/drawing/2018/sketchyshapes" sd="1219033472">
                  <a:custGeom>
                    <a:avLst/>
                    <a:gdLst>
                      <a:gd name="connsiteX0" fmla="*/ 0 w 2034205"/>
                      <a:gd name="connsiteY0" fmla="*/ 122878 h 737256"/>
                      <a:gd name="connsiteX1" fmla="*/ 122878 w 2034205"/>
                      <a:gd name="connsiteY1" fmla="*/ 0 h 737256"/>
                      <a:gd name="connsiteX2" fmla="*/ 736912 w 2034205"/>
                      <a:gd name="connsiteY2" fmla="*/ 0 h 737256"/>
                      <a:gd name="connsiteX3" fmla="*/ 1333062 w 2034205"/>
                      <a:gd name="connsiteY3" fmla="*/ 0 h 737256"/>
                      <a:gd name="connsiteX4" fmla="*/ 1911327 w 2034205"/>
                      <a:gd name="connsiteY4" fmla="*/ 0 h 737256"/>
                      <a:gd name="connsiteX5" fmla="*/ 2034205 w 2034205"/>
                      <a:gd name="connsiteY5" fmla="*/ 122878 h 737256"/>
                      <a:gd name="connsiteX6" fmla="*/ 2034205 w 2034205"/>
                      <a:gd name="connsiteY6" fmla="*/ 614378 h 737256"/>
                      <a:gd name="connsiteX7" fmla="*/ 1911327 w 2034205"/>
                      <a:gd name="connsiteY7" fmla="*/ 737256 h 737256"/>
                      <a:gd name="connsiteX8" fmla="*/ 1297293 w 2034205"/>
                      <a:gd name="connsiteY8" fmla="*/ 737256 h 737256"/>
                      <a:gd name="connsiteX9" fmla="*/ 754797 w 2034205"/>
                      <a:gd name="connsiteY9" fmla="*/ 737256 h 737256"/>
                      <a:gd name="connsiteX10" fmla="*/ 122878 w 2034205"/>
                      <a:gd name="connsiteY10" fmla="*/ 737256 h 737256"/>
                      <a:gd name="connsiteX11" fmla="*/ 0 w 2034205"/>
                      <a:gd name="connsiteY11" fmla="*/ 614378 h 737256"/>
                      <a:gd name="connsiteX12" fmla="*/ 0 w 2034205"/>
                      <a:gd name="connsiteY12" fmla="*/ 122878 h 73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4205" h="737256" fill="none" extrusionOk="0">
                        <a:moveTo>
                          <a:pt x="0" y="122878"/>
                        </a:moveTo>
                        <a:cubicBezTo>
                          <a:pt x="-8377" y="56390"/>
                          <a:pt x="44506" y="-7250"/>
                          <a:pt x="122878" y="0"/>
                        </a:cubicBezTo>
                        <a:cubicBezTo>
                          <a:pt x="338875" y="-67540"/>
                          <a:pt x="534673" y="69283"/>
                          <a:pt x="736912" y="0"/>
                        </a:cubicBezTo>
                        <a:cubicBezTo>
                          <a:pt x="939151" y="-69283"/>
                          <a:pt x="1178945" y="45690"/>
                          <a:pt x="1333062" y="0"/>
                        </a:cubicBezTo>
                        <a:cubicBezTo>
                          <a:pt x="1487179" y="-45690"/>
                          <a:pt x="1707317" y="55733"/>
                          <a:pt x="1911327" y="0"/>
                        </a:cubicBezTo>
                        <a:cubicBezTo>
                          <a:pt x="1974364" y="199"/>
                          <a:pt x="2039870" y="44802"/>
                          <a:pt x="2034205" y="122878"/>
                        </a:cubicBezTo>
                        <a:cubicBezTo>
                          <a:pt x="2079178" y="355722"/>
                          <a:pt x="2026358" y="468253"/>
                          <a:pt x="2034205" y="614378"/>
                        </a:cubicBezTo>
                        <a:cubicBezTo>
                          <a:pt x="2037015" y="687807"/>
                          <a:pt x="1972465" y="740803"/>
                          <a:pt x="1911327" y="737256"/>
                        </a:cubicBezTo>
                        <a:cubicBezTo>
                          <a:pt x="1659221" y="764214"/>
                          <a:pt x="1499174" y="734628"/>
                          <a:pt x="1297293" y="737256"/>
                        </a:cubicBezTo>
                        <a:cubicBezTo>
                          <a:pt x="1095412" y="739884"/>
                          <a:pt x="903079" y="702205"/>
                          <a:pt x="754797" y="737256"/>
                        </a:cubicBezTo>
                        <a:cubicBezTo>
                          <a:pt x="606515" y="772307"/>
                          <a:pt x="305525" y="730898"/>
                          <a:pt x="122878" y="737256"/>
                        </a:cubicBezTo>
                        <a:cubicBezTo>
                          <a:pt x="66209" y="741174"/>
                          <a:pt x="5694" y="701421"/>
                          <a:pt x="0" y="614378"/>
                        </a:cubicBezTo>
                        <a:cubicBezTo>
                          <a:pt x="-23927" y="483817"/>
                          <a:pt x="22508" y="358107"/>
                          <a:pt x="0" y="122878"/>
                        </a:cubicBezTo>
                        <a:close/>
                      </a:path>
                      <a:path w="2034205" h="737256" stroke="0" extrusionOk="0">
                        <a:moveTo>
                          <a:pt x="0" y="122878"/>
                        </a:moveTo>
                        <a:cubicBezTo>
                          <a:pt x="-9685" y="49040"/>
                          <a:pt x="45337" y="3632"/>
                          <a:pt x="122878" y="0"/>
                        </a:cubicBezTo>
                        <a:cubicBezTo>
                          <a:pt x="287913" y="-8406"/>
                          <a:pt x="482652" y="57974"/>
                          <a:pt x="754797" y="0"/>
                        </a:cubicBezTo>
                        <a:cubicBezTo>
                          <a:pt x="1026942" y="-57974"/>
                          <a:pt x="1164446" y="33508"/>
                          <a:pt x="1333062" y="0"/>
                        </a:cubicBezTo>
                        <a:cubicBezTo>
                          <a:pt x="1501678" y="-33508"/>
                          <a:pt x="1729697" y="15223"/>
                          <a:pt x="1911327" y="0"/>
                        </a:cubicBezTo>
                        <a:cubicBezTo>
                          <a:pt x="1977155" y="-6557"/>
                          <a:pt x="2034773" y="52911"/>
                          <a:pt x="2034205" y="122878"/>
                        </a:cubicBezTo>
                        <a:cubicBezTo>
                          <a:pt x="2066924" y="273438"/>
                          <a:pt x="1988906" y="404238"/>
                          <a:pt x="2034205" y="614378"/>
                        </a:cubicBezTo>
                        <a:cubicBezTo>
                          <a:pt x="2032341" y="664465"/>
                          <a:pt x="1978193" y="738642"/>
                          <a:pt x="1911327" y="737256"/>
                        </a:cubicBezTo>
                        <a:cubicBezTo>
                          <a:pt x="1671606" y="787660"/>
                          <a:pt x="1578740" y="691815"/>
                          <a:pt x="1350946" y="737256"/>
                        </a:cubicBezTo>
                        <a:cubicBezTo>
                          <a:pt x="1123152" y="782697"/>
                          <a:pt x="993190" y="712286"/>
                          <a:pt x="754797" y="737256"/>
                        </a:cubicBezTo>
                        <a:cubicBezTo>
                          <a:pt x="516404" y="762226"/>
                          <a:pt x="369413" y="697494"/>
                          <a:pt x="122878" y="737256"/>
                        </a:cubicBezTo>
                        <a:cubicBezTo>
                          <a:pt x="69451" y="722990"/>
                          <a:pt x="4601" y="679275"/>
                          <a:pt x="0" y="614378"/>
                        </a:cubicBezTo>
                        <a:cubicBezTo>
                          <a:pt x="-43681" y="455927"/>
                          <a:pt x="10721" y="315616"/>
                          <a:pt x="0" y="122878"/>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accent1">
                  <a:lumMod val="75000"/>
                </a:schemeClr>
              </a:solidFill>
            </a:endParaRPr>
          </a:p>
        </p:txBody>
      </p:sp>
      <p:sp>
        <p:nvSpPr>
          <p:cNvPr id="11" name="Google Shape;525;p12">
            <a:extLst>
              <a:ext uri="{FF2B5EF4-FFF2-40B4-BE49-F238E27FC236}">
                <a16:creationId xmlns:a16="http://schemas.microsoft.com/office/drawing/2014/main" id="{20D12D77-F387-C706-4F6D-01FA2F401E7E}"/>
              </a:ext>
            </a:extLst>
          </p:cNvPr>
          <p:cNvSpPr/>
          <p:nvPr/>
        </p:nvSpPr>
        <p:spPr>
          <a:xfrm>
            <a:off x="1635593" y="4713678"/>
            <a:ext cx="524239" cy="494409"/>
          </a:xfrm>
          <a:prstGeom prst="roundRect">
            <a:avLst>
              <a:gd name="adj" fmla="val 16667"/>
            </a:avLst>
          </a:prstGeom>
          <a:solidFill>
            <a:srgbClr val="B4C7E7">
              <a:alpha val="50196"/>
            </a:srgbClr>
          </a:solidFill>
          <a:ln w="28575">
            <a:noFill/>
            <a:prstDash val="solid"/>
            <a:extLst>
              <a:ext uri="{C807C97D-BFC1-408E-A445-0C87EB9F89A2}">
                <ask:lineSketchStyleProps xmlns:ask="http://schemas.microsoft.com/office/drawing/2018/sketchyshapes" sd="1219033472">
                  <a:custGeom>
                    <a:avLst/>
                    <a:gdLst>
                      <a:gd name="connsiteX0" fmla="*/ 0 w 2034205"/>
                      <a:gd name="connsiteY0" fmla="*/ 122878 h 737256"/>
                      <a:gd name="connsiteX1" fmla="*/ 122878 w 2034205"/>
                      <a:gd name="connsiteY1" fmla="*/ 0 h 737256"/>
                      <a:gd name="connsiteX2" fmla="*/ 736912 w 2034205"/>
                      <a:gd name="connsiteY2" fmla="*/ 0 h 737256"/>
                      <a:gd name="connsiteX3" fmla="*/ 1333062 w 2034205"/>
                      <a:gd name="connsiteY3" fmla="*/ 0 h 737256"/>
                      <a:gd name="connsiteX4" fmla="*/ 1911327 w 2034205"/>
                      <a:gd name="connsiteY4" fmla="*/ 0 h 737256"/>
                      <a:gd name="connsiteX5" fmla="*/ 2034205 w 2034205"/>
                      <a:gd name="connsiteY5" fmla="*/ 122878 h 737256"/>
                      <a:gd name="connsiteX6" fmla="*/ 2034205 w 2034205"/>
                      <a:gd name="connsiteY6" fmla="*/ 614378 h 737256"/>
                      <a:gd name="connsiteX7" fmla="*/ 1911327 w 2034205"/>
                      <a:gd name="connsiteY7" fmla="*/ 737256 h 737256"/>
                      <a:gd name="connsiteX8" fmla="*/ 1297293 w 2034205"/>
                      <a:gd name="connsiteY8" fmla="*/ 737256 h 737256"/>
                      <a:gd name="connsiteX9" fmla="*/ 754797 w 2034205"/>
                      <a:gd name="connsiteY9" fmla="*/ 737256 h 737256"/>
                      <a:gd name="connsiteX10" fmla="*/ 122878 w 2034205"/>
                      <a:gd name="connsiteY10" fmla="*/ 737256 h 737256"/>
                      <a:gd name="connsiteX11" fmla="*/ 0 w 2034205"/>
                      <a:gd name="connsiteY11" fmla="*/ 614378 h 737256"/>
                      <a:gd name="connsiteX12" fmla="*/ 0 w 2034205"/>
                      <a:gd name="connsiteY12" fmla="*/ 122878 h 73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4205" h="737256" fill="none" extrusionOk="0">
                        <a:moveTo>
                          <a:pt x="0" y="122878"/>
                        </a:moveTo>
                        <a:cubicBezTo>
                          <a:pt x="-8377" y="56390"/>
                          <a:pt x="44506" y="-7250"/>
                          <a:pt x="122878" y="0"/>
                        </a:cubicBezTo>
                        <a:cubicBezTo>
                          <a:pt x="338875" y="-67540"/>
                          <a:pt x="534673" y="69283"/>
                          <a:pt x="736912" y="0"/>
                        </a:cubicBezTo>
                        <a:cubicBezTo>
                          <a:pt x="939151" y="-69283"/>
                          <a:pt x="1178945" y="45690"/>
                          <a:pt x="1333062" y="0"/>
                        </a:cubicBezTo>
                        <a:cubicBezTo>
                          <a:pt x="1487179" y="-45690"/>
                          <a:pt x="1707317" y="55733"/>
                          <a:pt x="1911327" y="0"/>
                        </a:cubicBezTo>
                        <a:cubicBezTo>
                          <a:pt x="1974364" y="199"/>
                          <a:pt x="2039870" y="44802"/>
                          <a:pt x="2034205" y="122878"/>
                        </a:cubicBezTo>
                        <a:cubicBezTo>
                          <a:pt x="2079178" y="355722"/>
                          <a:pt x="2026358" y="468253"/>
                          <a:pt x="2034205" y="614378"/>
                        </a:cubicBezTo>
                        <a:cubicBezTo>
                          <a:pt x="2037015" y="687807"/>
                          <a:pt x="1972465" y="740803"/>
                          <a:pt x="1911327" y="737256"/>
                        </a:cubicBezTo>
                        <a:cubicBezTo>
                          <a:pt x="1659221" y="764214"/>
                          <a:pt x="1499174" y="734628"/>
                          <a:pt x="1297293" y="737256"/>
                        </a:cubicBezTo>
                        <a:cubicBezTo>
                          <a:pt x="1095412" y="739884"/>
                          <a:pt x="903079" y="702205"/>
                          <a:pt x="754797" y="737256"/>
                        </a:cubicBezTo>
                        <a:cubicBezTo>
                          <a:pt x="606515" y="772307"/>
                          <a:pt x="305525" y="730898"/>
                          <a:pt x="122878" y="737256"/>
                        </a:cubicBezTo>
                        <a:cubicBezTo>
                          <a:pt x="66209" y="741174"/>
                          <a:pt x="5694" y="701421"/>
                          <a:pt x="0" y="614378"/>
                        </a:cubicBezTo>
                        <a:cubicBezTo>
                          <a:pt x="-23927" y="483817"/>
                          <a:pt x="22508" y="358107"/>
                          <a:pt x="0" y="122878"/>
                        </a:cubicBezTo>
                        <a:close/>
                      </a:path>
                      <a:path w="2034205" h="737256" stroke="0" extrusionOk="0">
                        <a:moveTo>
                          <a:pt x="0" y="122878"/>
                        </a:moveTo>
                        <a:cubicBezTo>
                          <a:pt x="-9685" y="49040"/>
                          <a:pt x="45337" y="3632"/>
                          <a:pt x="122878" y="0"/>
                        </a:cubicBezTo>
                        <a:cubicBezTo>
                          <a:pt x="287913" y="-8406"/>
                          <a:pt x="482652" y="57974"/>
                          <a:pt x="754797" y="0"/>
                        </a:cubicBezTo>
                        <a:cubicBezTo>
                          <a:pt x="1026942" y="-57974"/>
                          <a:pt x="1164446" y="33508"/>
                          <a:pt x="1333062" y="0"/>
                        </a:cubicBezTo>
                        <a:cubicBezTo>
                          <a:pt x="1501678" y="-33508"/>
                          <a:pt x="1729697" y="15223"/>
                          <a:pt x="1911327" y="0"/>
                        </a:cubicBezTo>
                        <a:cubicBezTo>
                          <a:pt x="1977155" y="-6557"/>
                          <a:pt x="2034773" y="52911"/>
                          <a:pt x="2034205" y="122878"/>
                        </a:cubicBezTo>
                        <a:cubicBezTo>
                          <a:pt x="2066924" y="273438"/>
                          <a:pt x="1988906" y="404238"/>
                          <a:pt x="2034205" y="614378"/>
                        </a:cubicBezTo>
                        <a:cubicBezTo>
                          <a:pt x="2032341" y="664465"/>
                          <a:pt x="1978193" y="738642"/>
                          <a:pt x="1911327" y="737256"/>
                        </a:cubicBezTo>
                        <a:cubicBezTo>
                          <a:pt x="1671606" y="787660"/>
                          <a:pt x="1578740" y="691815"/>
                          <a:pt x="1350946" y="737256"/>
                        </a:cubicBezTo>
                        <a:cubicBezTo>
                          <a:pt x="1123152" y="782697"/>
                          <a:pt x="993190" y="712286"/>
                          <a:pt x="754797" y="737256"/>
                        </a:cubicBezTo>
                        <a:cubicBezTo>
                          <a:pt x="516404" y="762226"/>
                          <a:pt x="369413" y="697494"/>
                          <a:pt x="122878" y="737256"/>
                        </a:cubicBezTo>
                        <a:cubicBezTo>
                          <a:pt x="69451" y="722990"/>
                          <a:pt x="4601" y="679275"/>
                          <a:pt x="0" y="614378"/>
                        </a:cubicBezTo>
                        <a:cubicBezTo>
                          <a:pt x="-43681" y="455927"/>
                          <a:pt x="10721" y="315616"/>
                          <a:pt x="0" y="122878"/>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accent1">
                  <a:lumMod val="75000"/>
                </a:schemeClr>
              </a:solidFill>
            </a:endParaRPr>
          </a:p>
        </p:txBody>
      </p:sp>
      <p:sp>
        <p:nvSpPr>
          <p:cNvPr id="12" name="Rounded Rectangle 11">
            <a:extLst>
              <a:ext uri="{FF2B5EF4-FFF2-40B4-BE49-F238E27FC236}">
                <a16:creationId xmlns:a16="http://schemas.microsoft.com/office/drawing/2014/main" id="{CCDE4713-1F6E-E54F-9F09-EA7840916CC0}"/>
              </a:ext>
            </a:extLst>
          </p:cNvPr>
          <p:cNvSpPr/>
          <p:nvPr/>
        </p:nvSpPr>
        <p:spPr>
          <a:xfrm>
            <a:off x="2972235" y="3242826"/>
            <a:ext cx="1301310" cy="491930"/>
          </a:xfrm>
          <a:prstGeom prst="roundRect">
            <a:avLst/>
          </a:prstGeom>
          <a:solidFill>
            <a:schemeClr val="accent6">
              <a:lumMod val="75000"/>
              <a:alpha val="70196"/>
            </a:schemeClr>
          </a:solidFill>
          <a:ln w="28575">
            <a:solidFill>
              <a:schemeClr val="accent6"/>
            </a:solidFill>
            <a:prstDash val="dash"/>
            <a:extLst>
              <a:ext uri="{C807C97D-BFC1-408E-A445-0C87EB9F89A2}">
                <ask:lineSketchStyleProps xmlns:ask="http://schemas.microsoft.com/office/drawing/2018/sketchyshapes" sd="1219033472">
                  <a:custGeom>
                    <a:avLst/>
                    <a:gdLst>
                      <a:gd name="connsiteX0" fmla="*/ 0 w 2034205"/>
                      <a:gd name="connsiteY0" fmla="*/ 122878 h 737256"/>
                      <a:gd name="connsiteX1" fmla="*/ 122878 w 2034205"/>
                      <a:gd name="connsiteY1" fmla="*/ 0 h 737256"/>
                      <a:gd name="connsiteX2" fmla="*/ 736912 w 2034205"/>
                      <a:gd name="connsiteY2" fmla="*/ 0 h 737256"/>
                      <a:gd name="connsiteX3" fmla="*/ 1333062 w 2034205"/>
                      <a:gd name="connsiteY3" fmla="*/ 0 h 737256"/>
                      <a:gd name="connsiteX4" fmla="*/ 1911327 w 2034205"/>
                      <a:gd name="connsiteY4" fmla="*/ 0 h 737256"/>
                      <a:gd name="connsiteX5" fmla="*/ 2034205 w 2034205"/>
                      <a:gd name="connsiteY5" fmla="*/ 122878 h 737256"/>
                      <a:gd name="connsiteX6" fmla="*/ 2034205 w 2034205"/>
                      <a:gd name="connsiteY6" fmla="*/ 614378 h 737256"/>
                      <a:gd name="connsiteX7" fmla="*/ 1911327 w 2034205"/>
                      <a:gd name="connsiteY7" fmla="*/ 737256 h 737256"/>
                      <a:gd name="connsiteX8" fmla="*/ 1297293 w 2034205"/>
                      <a:gd name="connsiteY8" fmla="*/ 737256 h 737256"/>
                      <a:gd name="connsiteX9" fmla="*/ 754797 w 2034205"/>
                      <a:gd name="connsiteY9" fmla="*/ 737256 h 737256"/>
                      <a:gd name="connsiteX10" fmla="*/ 122878 w 2034205"/>
                      <a:gd name="connsiteY10" fmla="*/ 737256 h 737256"/>
                      <a:gd name="connsiteX11" fmla="*/ 0 w 2034205"/>
                      <a:gd name="connsiteY11" fmla="*/ 614378 h 737256"/>
                      <a:gd name="connsiteX12" fmla="*/ 0 w 2034205"/>
                      <a:gd name="connsiteY12" fmla="*/ 122878 h 73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4205" h="737256" fill="none" extrusionOk="0">
                        <a:moveTo>
                          <a:pt x="0" y="122878"/>
                        </a:moveTo>
                        <a:cubicBezTo>
                          <a:pt x="-8377" y="56390"/>
                          <a:pt x="44506" y="-7250"/>
                          <a:pt x="122878" y="0"/>
                        </a:cubicBezTo>
                        <a:cubicBezTo>
                          <a:pt x="338875" y="-67540"/>
                          <a:pt x="534673" y="69283"/>
                          <a:pt x="736912" y="0"/>
                        </a:cubicBezTo>
                        <a:cubicBezTo>
                          <a:pt x="939151" y="-69283"/>
                          <a:pt x="1178945" y="45690"/>
                          <a:pt x="1333062" y="0"/>
                        </a:cubicBezTo>
                        <a:cubicBezTo>
                          <a:pt x="1487179" y="-45690"/>
                          <a:pt x="1707317" y="55733"/>
                          <a:pt x="1911327" y="0"/>
                        </a:cubicBezTo>
                        <a:cubicBezTo>
                          <a:pt x="1974364" y="199"/>
                          <a:pt x="2039870" y="44802"/>
                          <a:pt x="2034205" y="122878"/>
                        </a:cubicBezTo>
                        <a:cubicBezTo>
                          <a:pt x="2079178" y="355722"/>
                          <a:pt x="2026358" y="468253"/>
                          <a:pt x="2034205" y="614378"/>
                        </a:cubicBezTo>
                        <a:cubicBezTo>
                          <a:pt x="2037015" y="687807"/>
                          <a:pt x="1972465" y="740803"/>
                          <a:pt x="1911327" y="737256"/>
                        </a:cubicBezTo>
                        <a:cubicBezTo>
                          <a:pt x="1659221" y="764214"/>
                          <a:pt x="1499174" y="734628"/>
                          <a:pt x="1297293" y="737256"/>
                        </a:cubicBezTo>
                        <a:cubicBezTo>
                          <a:pt x="1095412" y="739884"/>
                          <a:pt x="903079" y="702205"/>
                          <a:pt x="754797" y="737256"/>
                        </a:cubicBezTo>
                        <a:cubicBezTo>
                          <a:pt x="606515" y="772307"/>
                          <a:pt x="305525" y="730898"/>
                          <a:pt x="122878" y="737256"/>
                        </a:cubicBezTo>
                        <a:cubicBezTo>
                          <a:pt x="66209" y="741174"/>
                          <a:pt x="5694" y="701421"/>
                          <a:pt x="0" y="614378"/>
                        </a:cubicBezTo>
                        <a:cubicBezTo>
                          <a:pt x="-23927" y="483817"/>
                          <a:pt x="22508" y="358107"/>
                          <a:pt x="0" y="122878"/>
                        </a:cubicBezTo>
                        <a:close/>
                      </a:path>
                      <a:path w="2034205" h="737256" stroke="0" extrusionOk="0">
                        <a:moveTo>
                          <a:pt x="0" y="122878"/>
                        </a:moveTo>
                        <a:cubicBezTo>
                          <a:pt x="-9685" y="49040"/>
                          <a:pt x="45337" y="3632"/>
                          <a:pt x="122878" y="0"/>
                        </a:cubicBezTo>
                        <a:cubicBezTo>
                          <a:pt x="287913" y="-8406"/>
                          <a:pt x="482652" y="57974"/>
                          <a:pt x="754797" y="0"/>
                        </a:cubicBezTo>
                        <a:cubicBezTo>
                          <a:pt x="1026942" y="-57974"/>
                          <a:pt x="1164446" y="33508"/>
                          <a:pt x="1333062" y="0"/>
                        </a:cubicBezTo>
                        <a:cubicBezTo>
                          <a:pt x="1501678" y="-33508"/>
                          <a:pt x="1729697" y="15223"/>
                          <a:pt x="1911327" y="0"/>
                        </a:cubicBezTo>
                        <a:cubicBezTo>
                          <a:pt x="1977155" y="-6557"/>
                          <a:pt x="2034773" y="52911"/>
                          <a:pt x="2034205" y="122878"/>
                        </a:cubicBezTo>
                        <a:cubicBezTo>
                          <a:pt x="2066924" y="273438"/>
                          <a:pt x="1988906" y="404238"/>
                          <a:pt x="2034205" y="614378"/>
                        </a:cubicBezTo>
                        <a:cubicBezTo>
                          <a:pt x="2032341" y="664465"/>
                          <a:pt x="1978193" y="738642"/>
                          <a:pt x="1911327" y="737256"/>
                        </a:cubicBezTo>
                        <a:cubicBezTo>
                          <a:pt x="1671606" y="787660"/>
                          <a:pt x="1578740" y="691815"/>
                          <a:pt x="1350946" y="737256"/>
                        </a:cubicBezTo>
                        <a:cubicBezTo>
                          <a:pt x="1123152" y="782697"/>
                          <a:pt x="993190" y="712286"/>
                          <a:pt x="754797" y="737256"/>
                        </a:cubicBezTo>
                        <a:cubicBezTo>
                          <a:pt x="516404" y="762226"/>
                          <a:pt x="369413" y="697494"/>
                          <a:pt x="122878" y="737256"/>
                        </a:cubicBezTo>
                        <a:cubicBezTo>
                          <a:pt x="69451" y="722990"/>
                          <a:pt x="4601" y="679275"/>
                          <a:pt x="0" y="614378"/>
                        </a:cubicBezTo>
                        <a:cubicBezTo>
                          <a:pt x="-43681" y="455927"/>
                          <a:pt x="10721" y="315616"/>
                          <a:pt x="0" y="122878"/>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Runtime compression</a:t>
            </a:r>
          </a:p>
        </p:txBody>
      </p:sp>
      <p:cxnSp>
        <p:nvCxnSpPr>
          <p:cNvPr id="13" name="Curved Connector 12">
            <a:extLst>
              <a:ext uri="{FF2B5EF4-FFF2-40B4-BE49-F238E27FC236}">
                <a16:creationId xmlns:a16="http://schemas.microsoft.com/office/drawing/2014/main" id="{EA9EF247-B3F7-43D9-1539-D6024F97A67C}"/>
              </a:ext>
            </a:extLst>
          </p:cNvPr>
          <p:cNvCxnSpPr>
            <a:cxnSpLocks/>
            <a:stCxn id="51" idx="3"/>
            <a:endCxn id="12" idx="2"/>
          </p:cNvCxnSpPr>
          <p:nvPr/>
        </p:nvCxnSpPr>
        <p:spPr>
          <a:xfrm flipV="1">
            <a:off x="2912344" y="3734756"/>
            <a:ext cx="710546" cy="112191"/>
          </a:xfrm>
          <a:prstGeom prst="curvedConnector2">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urved Connector 13">
            <a:extLst>
              <a:ext uri="{FF2B5EF4-FFF2-40B4-BE49-F238E27FC236}">
                <a16:creationId xmlns:a16="http://schemas.microsoft.com/office/drawing/2014/main" id="{D71E8B5B-304D-47F1-4F38-088F1BAFC79C}"/>
              </a:ext>
            </a:extLst>
          </p:cNvPr>
          <p:cNvCxnSpPr>
            <a:cxnSpLocks/>
            <a:stCxn id="12" idx="0"/>
            <a:endCxn id="50" idx="3"/>
          </p:cNvCxnSpPr>
          <p:nvPr/>
        </p:nvCxnSpPr>
        <p:spPr>
          <a:xfrm rot="16200000" flipV="1">
            <a:off x="3153693" y="2773629"/>
            <a:ext cx="247520" cy="690874"/>
          </a:xfrm>
          <a:prstGeom prst="curvedConnector2">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14">
            <a:extLst>
              <a:ext uri="{FF2B5EF4-FFF2-40B4-BE49-F238E27FC236}">
                <a16:creationId xmlns:a16="http://schemas.microsoft.com/office/drawing/2014/main" id="{4F390BB4-476F-147F-3C6E-F9ECCD9CF0AF}"/>
              </a:ext>
            </a:extLst>
          </p:cNvPr>
          <p:cNvSpPr/>
          <p:nvPr/>
        </p:nvSpPr>
        <p:spPr>
          <a:xfrm>
            <a:off x="2972236" y="2326028"/>
            <a:ext cx="1301310" cy="494409"/>
          </a:xfrm>
          <a:prstGeom prst="roundRect">
            <a:avLst/>
          </a:prstGeom>
          <a:solidFill>
            <a:schemeClr val="accent6">
              <a:lumMod val="75000"/>
              <a:alpha val="70196"/>
            </a:schemeClr>
          </a:solidFill>
          <a:ln w="28575">
            <a:solidFill>
              <a:schemeClr val="accent6"/>
            </a:solidFill>
            <a:prstDash val="dash"/>
            <a:extLst>
              <a:ext uri="{C807C97D-BFC1-408E-A445-0C87EB9F89A2}">
                <ask:lineSketchStyleProps xmlns:ask="http://schemas.microsoft.com/office/drawing/2018/sketchyshapes" sd="1219033472">
                  <a:custGeom>
                    <a:avLst/>
                    <a:gdLst>
                      <a:gd name="connsiteX0" fmla="*/ 0 w 2034205"/>
                      <a:gd name="connsiteY0" fmla="*/ 122878 h 737256"/>
                      <a:gd name="connsiteX1" fmla="*/ 122878 w 2034205"/>
                      <a:gd name="connsiteY1" fmla="*/ 0 h 737256"/>
                      <a:gd name="connsiteX2" fmla="*/ 736912 w 2034205"/>
                      <a:gd name="connsiteY2" fmla="*/ 0 h 737256"/>
                      <a:gd name="connsiteX3" fmla="*/ 1333062 w 2034205"/>
                      <a:gd name="connsiteY3" fmla="*/ 0 h 737256"/>
                      <a:gd name="connsiteX4" fmla="*/ 1911327 w 2034205"/>
                      <a:gd name="connsiteY4" fmla="*/ 0 h 737256"/>
                      <a:gd name="connsiteX5" fmla="*/ 2034205 w 2034205"/>
                      <a:gd name="connsiteY5" fmla="*/ 122878 h 737256"/>
                      <a:gd name="connsiteX6" fmla="*/ 2034205 w 2034205"/>
                      <a:gd name="connsiteY6" fmla="*/ 614378 h 737256"/>
                      <a:gd name="connsiteX7" fmla="*/ 1911327 w 2034205"/>
                      <a:gd name="connsiteY7" fmla="*/ 737256 h 737256"/>
                      <a:gd name="connsiteX8" fmla="*/ 1297293 w 2034205"/>
                      <a:gd name="connsiteY8" fmla="*/ 737256 h 737256"/>
                      <a:gd name="connsiteX9" fmla="*/ 754797 w 2034205"/>
                      <a:gd name="connsiteY9" fmla="*/ 737256 h 737256"/>
                      <a:gd name="connsiteX10" fmla="*/ 122878 w 2034205"/>
                      <a:gd name="connsiteY10" fmla="*/ 737256 h 737256"/>
                      <a:gd name="connsiteX11" fmla="*/ 0 w 2034205"/>
                      <a:gd name="connsiteY11" fmla="*/ 614378 h 737256"/>
                      <a:gd name="connsiteX12" fmla="*/ 0 w 2034205"/>
                      <a:gd name="connsiteY12" fmla="*/ 122878 h 73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4205" h="737256" fill="none" extrusionOk="0">
                        <a:moveTo>
                          <a:pt x="0" y="122878"/>
                        </a:moveTo>
                        <a:cubicBezTo>
                          <a:pt x="-8377" y="56390"/>
                          <a:pt x="44506" y="-7250"/>
                          <a:pt x="122878" y="0"/>
                        </a:cubicBezTo>
                        <a:cubicBezTo>
                          <a:pt x="338875" y="-67540"/>
                          <a:pt x="534673" y="69283"/>
                          <a:pt x="736912" y="0"/>
                        </a:cubicBezTo>
                        <a:cubicBezTo>
                          <a:pt x="939151" y="-69283"/>
                          <a:pt x="1178945" y="45690"/>
                          <a:pt x="1333062" y="0"/>
                        </a:cubicBezTo>
                        <a:cubicBezTo>
                          <a:pt x="1487179" y="-45690"/>
                          <a:pt x="1707317" y="55733"/>
                          <a:pt x="1911327" y="0"/>
                        </a:cubicBezTo>
                        <a:cubicBezTo>
                          <a:pt x="1974364" y="199"/>
                          <a:pt x="2039870" y="44802"/>
                          <a:pt x="2034205" y="122878"/>
                        </a:cubicBezTo>
                        <a:cubicBezTo>
                          <a:pt x="2079178" y="355722"/>
                          <a:pt x="2026358" y="468253"/>
                          <a:pt x="2034205" y="614378"/>
                        </a:cubicBezTo>
                        <a:cubicBezTo>
                          <a:pt x="2037015" y="687807"/>
                          <a:pt x="1972465" y="740803"/>
                          <a:pt x="1911327" y="737256"/>
                        </a:cubicBezTo>
                        <a:cubicBezTo>
                          <a:pt x="1659221" y="764214"/>
                          <a:pt x="1499174" y="734628"/>
                          <a:pt x="1297293" y="737256"/>
                        </a:cubicBezTo>
                        <a:cubicBezTo>
                          <a:pt x="1095412" y="739884"/>
                          <a:pt x="903079" y="702205"/>
                          <a:pt x="754797" y="737256"/>
                        </a:cubicBezTo>
                        <a:cubicBezTo>
                          <a:pt x="606515" y="772307"/>
                          <a:pt x="305525" y="730898"/>
                          <a:pt x="122878" y="737256"/>
                        </a:cubicBezTo>
                        <a:cubicBezTo>
                          <a:pt x="66209" y="741174"/>
                          <a:pt x="5694" y="701421"/>
                          <a:pt x="0" y="614378"/>
                        </a:cubicBezTo>
                        <a:cubicBezTo>
                          <a:pt x="-23927" y="483817"/>
                          <a:pt x="22508" y="358107"/>
                          <a:pt x="0" y="122878"/>
                        </a:cubicBezTo>
                        <a:close/>
                      </a:path>
                      <a:path w="2034205" h="737256" stroke="0" extrusionOk="0">
                        <a:moveTo>
                          <a:pt x="0" y="122878"/>
                        </a:moveTo>
                        <a:cubicBezTo>
                          <a:pt x="-9685" y="49040"/>
                          <a:pt x="45337" y="3632"/>
                          <a:pt x="122878" y="0"/>
                        </a:cubicBezTo>
                        <a:cubicBezTo>
                          <a:pt x="287913" y="-8406"/>
                          <a:pt x="482652" y="57974"/>
                          <a:pt x="754797" y="0"/>
                        </a:cubicBezTo>
                        <a:cubicBezTo>
                          <a:pt x="1026942" y="-57974"/>
                          <a:pt x="1164446" y="33508"/>
                          <a:pt x="1333062" y="0"/>
                        </a:cubicBezTo>
                        <a:cubicBezTo>
                          <a:pt x="1501678" y="-33508"/>
                          <a:pt x="1729697" y="15223"/>
                          <a:pt x="1911327" y="0"/>
                        </a:cubicBezTo>
                        <a:cubicBezTo>
                          <a:pt x="1977155" y="-6557"/>
                          <a:pt x="2034773" y="52911"/>
                          <a:pt x="2034205" y="122878"/>
                        </a:cubicBezTo>
                        <a:cubicBezTo>
                          <a:pt x="2066924" y="273438"/>
                          <a:pt x="1988906" y="404238"/>
                          <a:pt x="2034205" y="614378"/>
                        </a:cubicBezTo>
                        <a:cubicBezTo>
                          <a:pt x="2032341" y="664465"/>
                          <a:pt x="1978193" y="738642"/>
                          <a:pt x="1911327" y="737256"/>
                        </a:cubicBezTo>
                        <a:cubicBezTo>
                          <a:pt x="1671606" y="787660"/>
                          <a:pt x="1578740" y="691815"/>
                          <a:pt x="1350946" y="737256"/>
                        </a:cubicBezTo>
                        <a:cubicBezTo>
                          <a:pt x="1123152" y="782697"/>
                          <a:pt x="993190" y="712286"/>
                          <a:pt x="754797" y="737256"/>
                        </a:cubicBezTo>
                        <a:cubicBezTo>
                          <a:pt x="516404" y="762226"/>
                          <a:pt x="369413" y="697494"/>
                          <a:pt x="122878" y="737256"/>
                        </a:cubicBezTo>
                        <a:cubicBezTo>
                          <a:pt x="69451" y="722990"/>
                          <a:pt x="4601" y="679275"/>
                          <a:pt x="0" y="614378"/>
                        </a:cubicBezTo>
                        <a:cubicBezTo>
                          <a:pt x="-43681" y="455927"/>
                          <a:pt x="10721" y="315616"/>
                          <a:pt x="0" y="122878"/>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 Runtime  compression</a:t>
            </a:r>
          </a:p>
        </p:txBody>
      </p:sp>
      <p:cxnSp>
        <p:nvCxnSpPr>
          <p:cNvPr id="16" name="Curved Connector 15">
            <a:extLst>
              <a:ext uri="{FF2B5EF4-FFF2-40B4-BE49-F238E27FC236}">
                <a16:creationId xmlns:a16="http://schemas.microsoft.com/office/drawing/2014/main" id="{4BF1E145-DD72-F26D-8EB9-9391B00C3F05}"/>
              </a:ext>
            </a:extLst>
          </p:cNvPr>
          <p:cNvCxnSpPr>
            <a:cxnSpLocks/>
            <a:stCxn id="15" idx="0"/>
            <a:endCxn id="48" idx="3"/>
          </p:cNvCxnSpPr>
          <p:nvPr/>
        </p:nvCxnSpPr>
        <p:spPr>
          <a:xfrm rot="16200000" flipV="1">
            <a:off x="3210386" y="1913522"/>
            <a:ext cx="134137" cy="690875"/>
          </a:xfrm>
          <a:prstGeom prst="curvedConnector2">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urved Connector 16">
            <a:extLst>
              <a:ext uri="{FF2B5EF4-FFF2-40B4-BE49-F238E27FC236}">
                <a16:creationId xmlns:a16="http://schemas.microsoft.com/office/drawing/2014/main" id="{F2B18FCD-84C5-E5AF-2FC2-AABDFF1A0DDC}"/>
              </a:ext>
            </a:extLst>
          </p:cNvPr>
          <p:cNvCxnSpPr>
            <a:cxnSpLocks/>
            <a:stCxn id="50" idx="3"/>
            <a:endCxn id="15" idx="2"/>
          </p:cNvCxnSpPr>
          <p:nvPr/>
        </p:nvCxnSpPr>
        <p:spPr>
          <a:xfrm flipV="1">
            <a:off x="2932016" y="2820437"/>
            <a:ext cx="690875" cy="174869"/>
          </a:xfrm>
          <a:prstGeom prst="curvedConnector2">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8" name="Elbow Connector 17">
            <a:extLst>
              <a:ext uri="{FF2B5EF4-FFF2-40B4-BE49-F238E27FC236}">
                <a16:creationId xmlns:a16="http://schemas.microsoft.com/office/drawing/2014/main" id="{7B67965C-4CCC-4B87-B96D-183FA9127196}"/>
              </a:ext>
            </a:extLst>
          </p:cNvPr>
          <p:cNvCxnSpPr>
            <a:cxnSpLocks/>
            <a:stCxn id="8" idx="0"/>
            <a:endCxn id="42" idx="2"/>
          </p:cNvCxnSpPr>
          <p:nvPr/>
        </p:nvCxnSpPr>
        <p:spPr>
          <a:xfrm rot="16200000" flipH="1">
            <a:off x="2602444" y="2186594"/>
            <a:ext cx="4017073" cy="3286052"/>
          </a:xfrm>
          <a:prstGeom prst="bentConnector5">
            <a:avLst>
              <a:gd name="adj1" fmla="val -3846"/>
              <a:gd name="adj2" fmla="val 50000"/>
              <a:gd name="adj3" fmla="val 103846"/>
            </a:avLst>
          </a:prstGeom>
          <a:ln w="38100">
            <a:gradFill>
              <a:gsLst>
                <a:gs pos="0">
                  <a:schemeClr val="accent1">
                    <a:lumMod val="20000"/>
                    <a:lumOff val="80000"/>
                  </a:schemeClr>
                </a:gs>
                <a:gs pos="99000">
                  <a:schemeClr val="accent1">
                    <a:lumMod val="40000"/>
                    <a:lumOff val="6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cxnSp>
      <p:sp>
        <p:nvSpPr>
          <p:cNvPr id="19" name="Google Shape;452;p12">
            <a:extLst>
              <a:ext uri="{FF2B5EF4-FFF2-40B4-BE49-F238E27FC236}">
                <a16:creationId xmlns:a16="http://schemas.microsoft.com/office/drawing/2014/main" id="{42851EB9-DBEB-4D20-9AB3-51F7B4639C57}"/>
              </a:ext>
            </a:extLst>
          </p:cNvPr>
          <p:cNvSpPr/>
          <p:nvPr/>
        </p:nvSpPr>
        <p:spPr>
          <a:xfrm>
            <a:off x="1398907" y="6404294"/>
            <a:ext cx="969859" cy="271403"/>
          </a:xfrm>
          <a:prstGeom prst="roundRect">
            <a:avLst>
              <a:gd name="adj" fmla="val 16667"/>
            </a:avLst>
          </a:prstGeom>
          <a:noFill/>
          <a:ln w="9525" cap="flat" cmpd="sng">
            <a:noFill/>
            <a:prstDash val="solid"/>
            <a:round/>
            <a:headEnd type="none" w="sm" len="sm"/>
            <a:tailEnd type="none" w="sm" len="sm"/>
          </a:ln>
        </p:spPr>
        <p:txBody>
          <a:bodyPr spcFirstLastPara="1" wrap="square" lIns="102853" tIns="102853" rIns="102853" bIns="102853" anchor="ctr" anchorCtr="0">
            <a:noAutofit/>
          </a:bodyPr>
          <a:lstStyle/>
          <a:p>
            <a:pPr algn="ctr"/>
            <a:r>
              <a:rPr lang="en-US" sz="1400" dirty="0">
                <a:ea typeface="Calibri"/>
                <a:cs typeface="Segoe UI" panose="020B0502040204020203" pitchFamily="34" charset="0"/>
                <a:sym typeface="Calibri"/>
              </a:rPr>
              <a:t>Query</a:t>
            </a:r>
            <a:endParaRPr sz="1400" dirty="0">
              <a:ea typeface="Calibri"/>
              <a:cs typeface="Segoe UI" panose="020B0502040204020203" pitchFamily="34" charset="0"/>
              <a:sym typeface="Calibri"/>
            </a:endParaRPr>
          </a:p>
        </p:txBody>
      </p:sp>
      <p:sp>
        <p:nvSpPr>
          <p:cNvPr id="20" name="Google Shape;454;p12">
            <a:extLst>
              <a:ext uri="{FF2B5EF4-FFF2-40B4-BE49-F238E27FC236}">
                <a16:creationId xmlns:a16="http://schemas.microsoft.com/office/drawing/2014/main" id="{609C9C0F-5FB5-411A-8552-1DCB7609BD66}"/>
              </a:ext>
            </a:extLst>
          </p:cNvPr>
          <p:cNvSpPr/>
          <p:nvPr/>
        </p:nvSpPr>
        <p:spPr>
          <a:xfrm>
            <a:off x="2301852" y="6442436"/>
            <a:ext cx="1067542" cy="224250"/>
          </a:xfrm>
          <a:prstGeom prst="roundRect">
            <a:avLst>
              <a:gd name="adj" fmla="val 16667"/>
            </a:avLst>
          </a:prstGeom>
          <a:noFill/>
          <a:ln w="9525" cap="flat" cmpd="sng">
            <a:noFill/>
            <a:prstDash val="solid"/>
            <a:round/>
            <a:headEnd type="none" w="sm" len="sm"/>
            <a:tailEnd type="none" w="sm" len="sm"/>
          </a:ln>
        </p:spPr>
        <p:txBody>
          <a:bodyPr spcFirstLastPara="1" wrap="square" lIns="102853" tIns="102853" rIns="102853" bIns="102853" anchor="ctr" anchorCtr="0">
            <a:noAutofit/>
          </a:bodyPr>
          <a:lstStyle/>
          <a:p>
            <a:pPr algn="ctr"/>
            <a:r>
              <a:rPr lang="en-US" sz="1400" dirty="0">
                <a:ea typeface="Calibri"/>
                <a:cs typeface="Segoe UI" panose="020B0502040204020203" pitchFamily="34" charset="0"/>
                <a:sym typeface="Calibri"/>
              </a:rPr>
              <a:t>Passages</a:t>
            </a:r>
            <a:endParaRPr sz="1400" dirty="0">
              <a:ea typeface="Calibri"/>
              <a:cs typeface="Segoe UI" panose="020B0502040204020203" pitchFamily="34" charset="0"/>
              <a:sym typeface="Calibri"/>
            </a:endParaRPr>
          </a:p>
        </p:txBody>
      </p:sp>
      <p:sp>
        <p:nvSpPr>
          <p:cNvPr id="21" name="Google Shape;453;p12">
            <a:extLst>
              <a:ext uri="{FF2B5EF4-FFF2-40B4-BE49-F238E27FC236}">
                <a16:creationId xmlns:a16="http://schemas.microsoft.com/office/drawing/2014/main" id="{6DFDC56C-AA28-3905-79EA-27F32350E550}"/>
              </a:ext>
            </a:extLst>
          </p:cNvPr>
          <p:cNvSpPr/>
          <p:nvPr/>
        </p:nvSpPr>
        <p:spPr>
          <a:xfrm rot="16200000">
            <a:off x="1791508" y="6249348"/>
            <a:ext cx="185449" cy="104917"/>
          </a:xfrm>
          <a:prstGeom prst="rightArrow">
            <a:avLst>
              <a:gd name="adj1" fmla="val 50000"/>
              <a:gd name="adj2" fmla="val 50000"/>
            </a:avLst>
          </a:prstGeom>
          <a:solidFill>
            <a:schemeClr val="accent1">
              <a:lumMod val="40000"/>
              <a:lumOff val="60000"/>
            </a:schemeClr>
          </a:solidFill>
          <a:ln w="9525" cap="flat" cmpd="sng">
            <a:noFill/>
            <a:prstDash val="solid"/>
            <a:round/>
            <a:headEnd type="none" w="sm" len="sm"/>
            <a:tailEnd type="none" w="sm" len="sm"/>
          </a:ln>
        </p:spPr>
        <p:txBody>
          <a:bodyPr spcFirstLastPara="1" wrap="square" lIns="102853" tIns="102853" rIns="102853" bIns="102853" anchor="ctr" anchorCtr="0">
            <a:noAutofit/>
          </a:bodyPr>
          <a:lstStyle/>
          <a:p>
            <a:endParaRPr sz="4800">
              <a:latin typeface="Helvetica" pitchFamily="2" charset="0"/>
              <a:cs typeface="Segoe UI" panose="020B0502040204020203" pitchFamily="34" charset="0"/>
            </a:endParaRPr>
          </a:p>
        </p:txBody>
      </p:sp>
      <p:sp>
        <p:nvSpPr>
          <p:cNvPr id="22" name="Google Shape;455;p12">
            <a:extLst>
              <a:ext uri="{FF2B5EF4-FFF2-40B4-BE49-F238E27FC236}">
                <a16:creationId xmlns:a16="http://schemas.microsoft.com/office/drawing/2014/main" id="{F771D2F5-B6FC-29B1-7965-5A83A8FBB63A}"/>
              </a:ext>
            </a:extLst>
          </p:cNvPr>
          <p:cNvSpPr/>
          <p:nvPr/>
        </p:nvSpPr>
        <p:spPr>
          <a:xfrm rot="16200000">
            <a:off x="2555323" y="6244585"/>
            <a:ext cx="185449" cy="107281"/>
          </a:xfrm>
          <a:prstGeom prst="rightArrow">
            <a:avLst>
              <a:gd name="adj1" fmla="val 50000"/>
              <a:gd name="adj2" fmla="val 50000"/>
            </a:avLst>
          </a:prstGeom>
          <a:solidFill>
            <a:schemeClr val="accent1">
              <a:lumMod val="40000"/>
              <a:lumOff val="60000"/>
            </a:schemeClr>
          </a:solidFill>
          <a:ln w="9525" cap="flat" cmpd="sng">
            <a:noFill/>
            <a:prstDash val="solid"/>
            <a:round/>
            <a:headEnd type="none" w="sm" len="sm"/>
            <a:tailEnd type="none" w="sm" len="sm"/>
          </a:ln>
        </p:spPr>
        <p:txBody>
          <a:bodyPr spcFirstLastPara="1" wrap="square" lIns="102853" tIns="102853" rIns="102853" bIns="102853" anchor="ctr" anchorCtr="0">
            <a:noAutofit/>
          </a:bodyPr>
          <a:lstStyle/>
          <a:p>
            <a:endParaRPr sz="4800">
              <a:latin typeface="Helvetica" pitchFamily="2" charset="0"/>
              <a:cs typeface="Segoe UI" panose="020B0502040204020203" pitchFamily="34" charset="0"/>
            </a:endParaRPr>
          </a:p>
        </p:txBody>
      </p:sp>
      <p:sp>
        <p:nvSpPr>
          <p:cNvPr id="23" name="TextBox 22">
            <a:extLst>
              <a:ext uri="{FF2B5EF4-FFF2-40B4-BE49-F238E27FC236}">
                <a16:creationId xmlns:a16="http://schemas.microsoft.com/office/drawing/2014/main" id="{11CBA4B4-AD37-72A2-0F85-07D7594BAAEF}"/>
              </a:ext>
            </a:extLst>
          </p:cNvPr>
          <p:cNvSpPr txBox="1"/>
          <p:nvPr/>
        </p:nvSpPr>
        <p:spPr>
          <a:xfrm>
            <a:off x="3263185" y="1794538"/>
            <a:ext cx="1040670" cy="369332"/>
          </a:xfrm>
          <a:prstGeom prst="rect">
            <a:avLst/>
          </a:prstGeom>
          <a:noFill/>
        </p:spPr>
        <p:txBody>
          <a:bodyPr wrap="none" rtlCol="0">
            <a:spAutoFit/>
          </a:bodyPr>
          <a:lstStyle/>
          <a:p>
            <a:r>
              <a:rPr lang="en-US" dirty="0">
                <a:solidFill>
                  <a:schemeClr val="accent1"/>
                </a:solidFill>
              </a:rPr>
              <a:t>Encoder</a:t>
            </a:r>
          </a:p>
        </p:txBody>
      </p:sp>
      <p:sp>
        <p:nvSpPr>
          <p:cNvPr id="24" name="Rounded Rectangle 23">
            <a:extLst>
              <a:ext uri="{FF2B5EF4-FFF2-40B4-BE49-F238E27FC236}">
                <a16:creationId xmlns:a16="http://schemas.microsoft.com/office/drawing/2014/main" id="{C122F61A-13A0-CD68-12A1-BBC2D6271C40}"/>
              </a:ext>
            </a:extLst>
          </p:cNvPr>
          <p:cNvSpPr/>
          <p:nvPr/>
        </p:nvSpPr>
        <p:spPr>
          <a:xfrm>
            <a:off x="2089234" y="4368945"/>
            <a:ext cx="1280160" cy="273153"/>
          </a:xfrm>
          <a:prstGeom prst="roundRect">
            <a:avLst/>
          </a:prstGeom>
          <a:solidFill>
            <a:schemeClr val="accent6">
              <a:lumMod val="75000"/>
              <a:alpha val="70196"/>
            </a:schemeClr>
          </a:solidFill>
          <a:ln w="28575">
            <a:solidFill>
              <a:schemeClr val="accent6"/>
            </a:solidFill>
            <a:prstDash val="dash"/>
            <a:extLst>
              <a:ext uri="{C807C97D-BFC1-408E-A445-0C87EB9F89A2}">
                <ask:lineSketchStyleProps xmlns:ask="http://schemas.microsoft.com/office/drawing/2018/sketchyshapes" sd="1219033472">
                  <a:custGeom>
                    <a:avLst/>
                    <a:gdLst>
                      <a:gd name="connsiteX0" fmla="*/ 0 w 2034205"/>
                      <a:gd name="connsiteY0" fmla="*/ 122878 h 737256"/>
                      <a:gd name="connsiteX1" fmla="*/ 122878 w 2034205"/>
                      <a:gd name="connsiteY1" fmla="*/ 0 h 737256"/>
                      <a:gd name="connsiteX2" fmla="*/ 736912 w 2034205"/>
                      <a:gd name="connsiteY2" fmla="*/ 0 h 737256"/>
                      <a:gd name="connsiteX3" fmla="*/ 1333062 w 2034205"/>
                      <a:gd name="connsiteY3" fmla="*/ 0 h 737256"/>
                      <a:gd name="connsiteX4" fmla="*/ 1911327 w 2034205"/>
                      <a:gd name="connsiteY4" fmla="*/ 0 h 737256"/>
                      <a:gd name="connsiteX5" fmla="*/ 2034205 w 2034205"/>
                      <a:gd name="connsiteY5" fmla="*/ 122878 h 737256"/>
                      <a:gd name="connsiteX6" fmla="*/ 2034205 w 2034205"/>
                      <a:gd name="connsiteY6" fmla="*/ 614378 h 737256"/>
                      <a:gd name="connsiteX7" fmla="*/ 1911327 w 2034205"/>
                      <a:gd name="connsiteY7" fmla="*/ 737256 h 737256"/>
                      <a:gd name="connsiteX8" fmla="*/ 1297293 w 2034205"/>
                      <a:gd name="connsiteY8" fmla="*/ 737256 h 737256"/>
                      <a:gd name="connsiteX9" fmla="*/ 754797 w 2034205"/>
                      <a:gd name="connsiteY9" fmla="*/ 737256 h 737256"/>
                      <a:gd name="connsiteX10" fmla="*/ 122878 w 2034205"/>
                      <a:gd name="connsiteY10" fmla="*/ 737256 h 737256"/>
                      <a:gd name="connsiteX11" fmla="*/ 0 w 2034205"/>
                      <a:gd name="connsiteY11" fmla="*/ 614378 h 737256"/>
                      <a:gd name="connsiteX12" fmla="*/ 0 w 2034205"/>
                      <a:gd name="connsiteY12" fmla="*/ 122878 h 73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4205" h="737256" fill="none" extrusionOk="0">
                        <a:moveTo>
                          <a:pt x="0" y="122878"/>
                        </a:moveTo>
                        <a:cubicBezTo>
                          <a:pt x="-8377" y="56390"/>
                          <a:pt x="44506" y="-7250"/>
                          <a:pt x="122878" y="0"/>
                        </a:cubicBezTo>
                        <a:cubicBezTo>
                          <a:pt x="338875" y="-67540"/>
                          <a:pt x="534673" y="69283"/>
                          <a:pt x="736912" y="0"/>
                        </a:cubicBezTo>
                        <a:cubicBezTo>
                          <a:pt x="939151" y="-69283"/>
                          <a:pt x="1178945" y="45690"/>
                          <a:pt x="1333062" y="0"/>
                        </a:cubicBezTo>
                        <a:cubicBezTo>
                          <a:pt x="1487179" y="-45690"/>
                          <a:pt x="1707317" y="55733"/>
                          <a:pt x="1911327" y="0"/>
                        </a:cubicBezTo>
                        <a:cubicBezTo>
                          <a:pt x="1974364" y="199"/>
                          <a:pt x="2039870" y="44802"/>
                          <a:pt x="2034205" y="122878"/>
                        </a:cubicBezTo>
                        <a:cubicBezTo>
                          <a:pt x="2079178" y="355722"/>
                          <a:pt x="2026358" y="468253"/>
                          <a:pt x="2034205" y="614378"/>
                        </a:cubicBezTo>
                        <a:cubicBezTo>
                          <a:pt x="2037015" y="687807"/>
                          <a:pt x="1972465" y="740803"/>
                          <a:pt x="1911327" y="737256"/>
                        </a:cubicBezTo>
                        <a:cubicBezTo>
                          <a:pt x="1659221" y="764214"/>
                          <a:pt x="1499174" y="734628"/>
                          <a:pt x="1297293" y="737256"/>
                        </a:cubicBezTo>
                        <a:cubicBezTo>
                          <a:pt x="1095412" y="739884"/>
                          <a:pt x="903079" y="702205"/>
                          <a:pt x="754797" y="737256"/>
                        </a:cubicBezTo>
                        <a:cubicBezTo>
                          <a:pt x="606515" y="772307"/>
                          <a:pt x="305525" y="730898"/>
                          <a:pt x="122878" y="737256"/>
                        </a:cubicBezTo>
                        <a:cubicBezTo>
                          <a:pt x="66209" y="741174"/>
                          <a:pt x="5694" y="701421"/>
                          <a:pt x="0" y="614378"/>
                        </a:cubicBezTo>
                        <a:cubicBezTo>
                          <a:pt x="-23927" y="483817"/>
                          <a:pt x="22508" y="358107"/>
                          <a:pt x="0" y="122878"/>
                        </a:cubicBezTo>
                        <a:close/>
                      </a:path>
                      <a:path w="2034205" h="737256" stroke="0" extrusionOk="0">
                        <a:moveTo>
                          <a:pt x="0" y="122878"/>
                        </a:moveTo>
                        <a:cubicBezTo>
                          <a:pt x="-9685" y="49040"/>
                          <a:pt x="45337" y="3632"/>
                          <a:pt x="122878" y="0"/>
                        </a:cubicBezTo>
                        <a:cubicBezTo>
                          <a:pt x="287913" y="-8406"/>
                          <a:pt x="482652" y="57974"/>
                          <a:pt x="754797" y="0"/>
                        </a:cubicBezTo>
                        <a:cubicBezTo>
                          <a:pt x="1026942" y="-57974"/>
                          <a:pt x="1164446" y="33508"/>
                          <a:pt x="1333062" y="0"/>
                        </a:cubicBezTo>
                        <a:cubicBezTo>
                          <a:pt x="1501678" y="-33508"/>
                          <a:pt x="1729697" y="15223"/>
                          <a:pt x="1911327" y="0"/>
                        </a:cubicBezTo>
                        <a:cubicBezTo>
                          <a:pt x="1977155" y="-6557"/>
                          <a:pt x="2034773" y="52911"/>
                          <a:pt x="2034205" y="122878"/>
                        </a:cubicBezTo>
                        <a:cubicBezTo>
                          <a:pt x="2066924" y="273438"/>
                          <a:pt x="1988906" y="404238"/>
                          <a:pt x="2034205" y="614378"/>
                        </a:cubicBezTo>
                        <a:cubicBezTo>
                          <a:pt x="2032341" y="664465"/>
                          <a:pt x="1978193" y="738642"/>
                          <a:pt x="1911327" y="737256"/>
                        </a:cubicBezTo>
                        <a:cubicBezTo>
                          <a:pt x="1671606" y="787660"/>
                          <a:pt x="1578740" y="691815"/>
                          <a:pt x="1350946" y="737256"/>
                        </a:cubicBezTo>
                        <a:cubicBezTo>
                          <a:pt x="1123152" y="782697"/>
                          <a:pt x="993190" y="712286"/>
                          <a:pt x="754797" y="737256"/>
                        </a:cubicBezTo>
                        <a:cubicBezTo>
                          <a:pt x="516404" y="762226"/>
                          <a:pt x="369413" y="697494"/>
                          <a:pt x="122878" y="737256"/>
                        </a:cubicBezTo>
                        <a:cubicBezTo>
                          <a:pt x="69451" y="722990"/>
                          <a:pt x="4601" y="679275"/>
                          <a:pt x="0" y="614378"/>
                        </a:cubicBezTo>
                        <a:cubicBezTo>
                          <a:pt x="-43681" y="455927"/>
                          <a:pt x="10721" y="315616"/>
                          <a:pt x="0" y="122878"/>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Binarization</a:t>
            </a:r>
          </a:p>
        </p:txBody>
      </p:sp>
      <p:sp>
        <p:nvSpPr>
          <p:cNvPr id="26" name="TextBox 25">
            <a:extLst>
              <a:ext uri="{FF2B5EF4-FFF2-40B4-BE49-F238E27FC236}">
                <a16:creationId xmlns:a16="http://schemas.microsoft.com/office/drawing/2014/main" id="{B9751583-1EFE-DE85-96AA-3FAFF98E0DB2}"/>
              </a:ext>
            </a:extLst>
          </p:cNvPr>
          <p:cNvSpPr txBox="1"/>
          <p:nvPr/>
        </p:nvSpPr>
        <p:spPr>
          <a:xfrm>
            <a:off x="2768315" y="5122431"/>
            <a:ext cx="1433405" cy="523220"/>
          </a:xfrm>
          <a:prstGeom prst="rect">
            <a:avLst/>
          </a:prstGeom>
          <a:noFill/>
        </p:spPr>
        <p:txBody>
          <a:bodyPr wrap="none" rtlCol="0">
            <a:spAutoFit/>
          </a:bodyPr>
          <a:lstStyle/>
          <a:p>
            <a:pPr algn="ctr"/>
            <a:r>
              <a:rPr lang="en-US" sz="1400" b="1" dirty="0">
                <a:solidFill>
                  <a:schemeClr val="accent6"/>
                </a:solidFill>
              </a:rPr>
              <a:t>Precomputed</a:t>
            </a:r>
          </a:p>
          <a:p>
            <a:pPr algn="ctr"/>
            <a:r>
              <a:rPr lang="en-US" sz="1400" b="1" dirty="0">
                <a:solidFill>
                  <a:schemeClr val="accent6"/>
                </a:solidFill>
              </a:rPr>
              <a:t>offline</a:t>
            </a:r>
          </a:p>
        </p:txBody>
      </p:sp>
      <p:grpSp>
        <p:nvGrpSpPr>
          <p:cNvPr id="27" name="Google Shape;547;p12">
            <a:extLst>
              <a:ext uri="{FF2B5EF4-FFF2-40B4-BE49-F238E27FC236}">
                <a16:creationId xmlns:a16="http://schemas.microsoft.com/office/drawing/2014/main" id="{6B6BFFAC-DF99-ADA2-7EC9-7C8098391EE7}"/>
              </a:ext>
            </a:extLst>
          </p:cNvPr>
          <p:cNvGrpSpPr/>
          <p:nvPr/>
        </p:nvGrpSpPr>
        <p:grpSpPr>
          <a:xfrm>
            <a:off x="2331993" y="2503479"/>
            <a:ext cx="39343" cy="200882"/>
            <a:chOff x="3701725" y="2185416"/>
            <a:chExt cx="54900" cy="237780"/>
          </a:xfrm>
          <a:solidFill>
            <a:schemeClr val="accent1">
              <a:lumMod val="20000"/>
              <a:lumOff val="80000"/>
            </a:schemeClr>
          </a:solidFill>
        </p:grpSpPr>
        <p:sp>
          <p:nvSpPr>
            <p:cNvPr id="71" name="Google Shape;548;p12">
              <a:extLst>
                <a:ext uri="{FF2B5EF4-FFF2-40B4-BE49-F238E27FC236}">
                  <a16:creationId xmlns:a16="http://schemas.microsoft.com/office/drawing/2014/main" id="{6773EBB9-3F25-EB2D-D54A-BF69849248A6}"/>
                </a:ext>
              </a:extLst>
            </p:cNvPr>
            <p:cNvSpPr/>
            <p:nvPr/>
          </p:nvSpPr>
          <p:spPr>
            <a:xfrm>
              <a:off x="3701725" y="2185416"/>
              <a:ext cx="54900" cy="54900"/>
            </a:xfrm>
            <a:prstGeom prst="ellipse">
              <a:avLst/>
            </a:prstGeom>
            <a:grpFill/>
            <a:ln w="9525" cap="flat" cmpd="sng">
              <a:noFill/>
              <a:prstDash val="solid"/>
              <a:round/>
              <a:headEnd type="none" w="sm" len="sm"/>
              <a:tailEnd type="none" w="sm" len="sm"/>
            </a:ln>
          </p:spPr>
          <p:txBody>
            <a:bodyPr spcFirstLastPara="1" wrap="square" lIns="102853" tIns="102853" rIns="102853" bIns="102853" anchor="ctr" anchorCtr="0">
              <a:noAutofit/>
            </a:bodyPr>
            <a:lstStyle/>
            <a:p>
              <a:endParaRPr sz="4800">
                <a:latin typeface="Helvetica" pitchFamily="2" charset="0"/>
                <a:cs typeface="Segoe UI" panose="020B0502040204020203" pitchFamily="34" charset="0"/>
              </a:endParaRPr>
            </a:p>
          </p:txBody>
        </p:sp>
        <p:sp>
          <p:nvSpPr>
            <p:cNvPr id="72" name="Google Shape;549;p12">
              <a:extLst>
                <a:ext uri="{FF2B5EF4-FFF2-40B4-BE49-F238E27FC236}">
                  <a16:creationId xmlns:a16="http://schemas.microsoft.com/office/drawing/2014/main" id="{73551049-2DE4-AFAC-D9BB-480D6EA925EC}"/>
                </a:ext>
              </a:extLst>
            </p:cNvPr>
            <p:cNvSpPr/>
            <p:nvPr/>
          </p:nvSpPr>
          <p:spPr>
            <a:xfrm>
              <a:off x="3701725" y="2276856"/>
              <a:ext cx="54900" cy="54900"/>
            </a:xfrm>
            <a:prstGeom prst="ellipse">
              <a:avLst/>
            </a:prstGeom>
            <a:grpFill/>
            <a:ln w="9525" cap="flat" cmpd="sng">
              <a:noFill/>
              <a:prstDash val="solid"/>
              <a:round/>
              <a:headEnd type="none" w="sm" len="sm"/>
              <a:tailEnd type="none" w="sm" len="sm"/>
            </a:ln>
          </p:spPr>
          <p:txBody>
            <a:bodyPr spcFirstLastPara="1" wrap="square" lIns="102853" tIns="102853" rIns="102853" bIns="102853" anchor="ctr" anchorCtr="0">
              <a:noAutofit/>
            </a:bodyPr>
            <a:lstStyle/>
            <a:p>
              <a:endParaRPr sz="4800">
                <a:latin typeface="Helvetica" pitchFamily="2" charset="0"/>
                <a:cs typeface="Segoe UI" panose="020B0502040204020203" pitchFamily="34" charset="0"/>
              </a:endParaRPr>
            </a:p>
          </p:txBody>
        </p:sp>
        <p:sp>
          <p:nvSpPr>
            <p:cNvPr id="73" name="Google Shape;550;p12">
              <a:extLst>
                <a:ext uri="{FF2B5EF4-FFF2-40B4-BE49-F238E27FC236}">
                  <a16:creationId xmlns:a16="http://schemas.microsoft.com/office/drawing/2014/main" id="{25C32CB4-D354-7C90-51AD-3029DFB85EA1}"/>
                </a:ext>
              </a:extLst>
            </p:cNvPr>
            <p:cNvSpPr/>
            <p:nvPr/>
          </p:nvSpPr>
          <p:spPr>
            <a:xfrm>
              <a:off x="3701725" y="2368296"/>
              <a:ext cx="54900" cy="54900"/>
            </a:xfrm>
            <a:prstGeom prst="ellipse">
              <a:avLst/>
            </a:prstGeom>
            <a:grpFill/>
            <a:ln w="9525" cap="flat" cmpd="sng">
              <a:noFill/>
              <a:prstDash val="solid"/>
              <a:round/>
              <a:headEnd type="none" w="sm" len="sm"/>
              <a:tailEnd type="none" w="sm" len="sm"/>
            </a:ln>
          </p:spPr>
          <p:txBody>
            <a:bodyPr spcFirstLastPara="1" wrap="square" lIns="102853" tIns="102853" rIns="102853" bIns="102853" anchor="ctr" anchorCtr="0">
              <a:noAutofit/>
            </a:bodyPr>
            <a:lstStyle/>
            <a:p>
              <a:endParaRPr sz="4800">
                <a:latin typeface="Helvetica" pitchFamily="2" charset="0"/>
                <a:cs typeface="Segoe UI" panose="020B0502040204020203" pitchFamily="34" charset="0"/>
              </a:endParaRPr>
            </a:p>
          </p:txBody>
        </p:sp>
      </p:grpSp>
      <p:grpSp>
        <p:nvGrpSpPr>
          <p:cNvPr id="28" name="Google Shape;547;p12">
            <a:extLst>
              <a:ext uri="{FF2B5EF4-FFF2-40B4-BE49-F238E27FC236}">
                <a16:creationId xmlns:a16="http://schemas.microsoft.com/office/drawing/2014/main" id="{68F494ED-A4E0-700E-5EDC-FEEAECC4224C}"/>
              </a:ext>
            </a:extLst>
          </p:cNvPr>
          <p:cNvGrpSpPr/>
          <p:nvPr/>
        </p:nvGrpSpPr>
        <p:grpSpPr>
          <a:xfrm>
            <a:off x="2329856" y="3334290"/>
            <a:ext cx="39343" cy="200882"/>
            <a:chOff x="3701725" y="2185416"/>
            <a:chExt cx="54900" cy="237780"/>
          </a:xfrm>
          <a:solidFill>
            <a:schemeClr val="accent1">
              <a:lumMod val="20000"/>
              <a:lumOff val="80000"/>
            </a:schemeClr>
          </a:solidFill>
        </p:grpSpPr>
        <p:sp>
          <p:nvSpPr>
            <p:cNvPr id="68" name="Google Shape;548;p12">
              <a:extLst>
                <a:ext uri="{FF2B5EF4-FFF2-40B4-BE49-F238E27FC236}">
                  <a16:creationId xmlns:a16="http://schemas.microsoft.com/office/drawing/2014/main" id="{0738B28D-E11D-3C3F-CB2F-B9FB67BE3BB8}"/>
                </a:ext>
              </a:extLst>
            </p:cNvPr>
            <p:cNvSpPr/>
            <p:nvPr/>
          </p:nvSpPr>
          <p:spPr>
            <a:xfrm>
              <a:off x="3701725" y="2185416"/>
              <a:ext cx="54900" cy="54900"/>
            </a:xfrm>
            <a:prstGeom prst="ellipse">
              <a:avLst/>
            </a:prstGeom>
            <a:grpFill/>
            <a:ln w="9525" cap="flat" cmpd="sng">
              <a:noFill/>
              <a:prstDash val="solid"/>
              <a:round/>
              <a:headEnd type="none" w="sm" len="sm"/>
              <a:tailEnd type="none" w="sm" len="sm"/>
            </a:ln>
          </p:spPr>
          <p:txBody>
            <a:bodyPr spcFirstLastPara="1" wrap="square" lIns="102853" tIns="102853" rIns="102853" bIns="102853" anchor="ctr" anchorCtr="0">
              <a:noAutofit/>
            </a:bodyPr>
            <a:lstStyle/>
            <a:p>
              <a:endParaRPr sz="4800">
                <a:latin typeface="Helvetica" pitchFamily="2" charset="0"/>
                <a:cs typeface="Segoe UI" panose="020B0502040204020203" pitchFamily="34" charset="0"/>
              </a:endParaRPr>
            </a:p>
          </p:txBody>
        </p:sp>
        <p:sp>
          <p:nvSpPr>
            <p:cNvPr id="69" name="Google Shape;549;p12">
              <a:extLst>
                <a:ext uri="{FF2B5EF4-FFF2-40B4-BE49-F238E27FC236}">
                  <a16:creationId xmlns:a16="http://schemas.microsoft.com/office/drawing/2014/main" id="{62F5F59D-A56B-A6EE-32D5-5AB5DC138B05}"/>
                </a:ext>
              </a:extLst>
            </p:cNvPr>
            <p:cNvSpPr/>
            <p:nvPr/>
          </p:nvSpPr>
          <p:spPr>
            <a:xfrm>
              <a:off x="3701725" y="2276856"/>
              <a:ext cx="54900" cy="54900"/>
            </a:xfrm>
            <a:prstGeom prst="ellipse">
              <a:avLst/>
            </a:prstGeom>
            <a:grpFill/>
            <a:ln w="9525" cap="flat" cmpd="sng">
              <a:noFill/>
              <a:prstDash val="solid"/>
              <a:round/>
              <a:headEnd type="none" w="sm" len="sm"/>
              <a:tailEnd type="none" w="sm" len="sm"/>
            </a:ln>
          </p:spPr>
          <p:txBody>
            <a:bodyPr spcFirstLastPara="1" wrap="square" lIns="102853" tIns="102853" rIns="102853" bIns="102853" anchor="ctr" anchorCtr="0">
              <a:noAutofit/>
            </a:bodyPr>
            <a:lstStyle/>
            <a:p>
              <a:endParaRPr sz="4800">
                <a:latin typeface="Helvetica" pitchFamily="2" charset="0"/>
                <a:cs typeface="Segoe UI" panose="020B0502040204020203" pitchFamily="34" charset="0"/>
              </a:endParaRPr>
            </a:p>
          </p:txBody>
        </p:sp>
        <p:sp>
          <p:nvSpPr>
            <p:cNvPr id="70" name="Google Shape;550;p12">
              <a:extLst>
                <a:ext uri="{FF2B5EF4-FFF2-40B4-BE49-F238E27FC236}">
                  <a16:creationId xmlns:a16="http://schemas.microsoft.com/office/drawing/2014/main" id="{3DFC4511-0EDA-6074-10A7-9A4E87867785}"/>
                </a:ext>
              </a:extLst>
            </p:cNvPr>
            <p:cNvSpPr/>
            <p:nvPr/>
          </p:nvSpPr>
          <p:spPr>
            <a:xfrm>
              <a:off x="3701725" y="2368296"/>
              <a:ext cx="54900" cy="54900"/>
            </a:xfrm>
            <a:prstGeom prst="ellipse">
              <a:avLst/>
            </a:prstGeom>
            <a:grpFill/>
            <a:ln w="9525" cap="flat" cmpd="sng">
              <a:noFill/>
              <a:prstDash val="solid"/>
              <a:round/>
              <a:headEnd type="none" w="sm" len="sm"/>
              <a:tailEnd type="none" w="sm" len="sm"/>
            </a:ln>
          </p:spPr>
          <p:txBody>
            <a:bodyPr spcFirstLastPara="1" wrap="square" lIns="102853" tIns="102853" rIns="102853" bIns="102853" anchor="ctr" anchorCtr="0">
              <a:noAutofit/>
            </a:bodyPr>
            <a:lstStyle/>
            <a:p>
              <a:endParaRPr sz="4800">
                <a:latin typeface="Helvetica" pitchFamily="2" charset="0"/>
                <a:cs typeface="Segoe UI" panose="020B0502040204020203" pitchFamily="34" charset="0"/>
              </a:endParaRPr>
            </a:p>
          </p:txBody>
        </p:sp>
      </p:grpSp>
      <p:grpSp>
        <p:nvGrpSpPr>
          <p:cNvPr id="29" name="Google Shape;547;p12">
            <a:extLst>
              <a:ext uri="{FF2B5EF4-FFF2-40B4-BE49-F238E27FC236}">
                <a16:creationId xmlns:a16="http://schemas.microsoft.com/office/drawing/2014/main" id="{D889FF35-C7E8-3F91-D600-FAE5A4014CA3}"/>
              </a:ext>
            </a:extLst>
          </p:cNvPr>
          <p:cNvGrpSpPr/>
          <p:nvPr/>
        </p:nvGrpSpPr>
        <p:grpSpPr>
          <a:xfrm>
            <a:off x="1864166" y="5278048"/>
            <a:ext cx="39343" cy="200882"/>
            <a:chOff x="3701725" y="2185416"/>
            <a:chExt cx="54900" cy="237780"/>
          </a:xfrm>
          <a:solidFill>
            <a:schemeClr val="accent1">
              <a:lumMod val="20000"/>
              <a:lumOff val="80000"/>
            </a:schemeClr>
          </a:solidFill>
        </p:grpSpPr>
        <p:sp>
          <p:nvSpPr>
            <p:cNvPr id="65" name="Google Shape;548;p12">
              <a:extLst>
                <a:ext uri="{FF2B5EF4-FFF2-40B4-BE49-F238E27FC236}">
                  <a16:creationId xmlns:a16="http://schemas.microsoft.com/office/drawing/2014/main" id="{07D8515A-22C0-7FDA-3FFC-B5253DFE0CE7}"/>
                </a:ext>
              </a:extLst>
            </p:cNvPr>
            <p:cNvSpPr/>
            <p:nvPr/>
          </p:nvSpPr>
          <p:spPr>
            <a:xfrm>
              <a:off x="3701725" y="2185416"/>
              <a:ext cx="54900" cy="54900"/>
            </a:xfrm>
            <a:prstGeom prst="ellipse">
              <a:avLst/>
            </a:prstGeom>
            <a:grpFill/>
            <a:ln w="9525" cap="flat" cmpd="sng">
              <a:noFill/>
              <a:prstDash val="solid"/>
              <a:round/>
              <a:headEnd type="none" w="sm" len="sm"/>
              <a:tailEnd type="none" w="sm" len="sm"/>
            </a:ln>
          </p:spPr>
          <p:txBody>
            <a:bodyPr spcFirstLastPara="1" wrap="square" lIns="102853" tIns="102853" rIns="102853" bIns="102853" anchor="ctr" anchorCtr="0">
              <a:noAutofit/>
            </a:bodyPr>
            <a:lstStyle/>
            <a:p>
              <a:endParaRPr sz="4800">
                <a:latin typeface="Helvetica" pitchFamily="2" charset="0"/>
                <a:cs typeface="Segoe UI" panose="020B0502040204020203" pitchFamily="34" charset="0"/>
              </a:endParaRPr>
            </a:p>
          </p:txBody>
        </p:sp>
        <p:sp>
          <p:nvSpPr>
            <p:cNvPr id="66" name="Google Shape;549;p12">
              <a:extLst>
                <a:ext uri="{FF2B5EF4-FFF2-40B4-BE49-F238E27FC236}">
                  <a16:creationId xmlns:a16="http://schemas.microsoft.com/office/drawing/2014/main" id="{138908E3-BE14-AB91-FDB1-EBEDDA973C48}"/>
                </a:ext>
              </a:extLst>
            </p:cNvPr>
            <p:cNvSpPr/>
            <p:nvPr/>
          </p:nvSpPr>
          <p:spPr>
            <a:xfrm>
              <a:off x="3701725" y="2276856"/>
              <a:ext cx="54900" cy="54900"/>
            </a:xfrm>
            <a:prstGeom prst="ellipse">
              <a:avLst/>
            </a:prstGeom>
            <a:grpFill/>
            <a:ln w="9525" cap="flat" cmpd="sng">
              <a:noFill/>
              <a:prstDash val="solid"/>
              <a:round/>
              <a:headEnd type="none" w="sm" len="sm"/>
              <a:tailEnd type="none" w="sm" len="sm"/>
            </a:ln>
          </p:spPr>
          <p:txBody>
            <a:bodyPr spcFirstLastPara="1" wrap="square" lIns="102853" tIns="102853" rIns="102853" bIns="102853" anchor="ctr" anchorCtr="0">
              <a:noAutofit/>
            </a:bodyPr>
            <a:lstStyle/>
            <a:p>
              <a:endParaRPr sz="4800">
                <a:latin typeface="Helvetica" pitchFamily="2" charset="0"/>
                <a:cs typeface="Segoe UI" panose="020B0502040204020203" pitchFamily="34" charset="0"/>
              </a:endParaRPr>
            </a:p>
          </p:txBody>
        </p:sp>
        <p:sp>
          <p:nvSpPr>
            <p:cNvPr id="67" name="Google Shape;550;p12">
              <a:extLst>
                <a:ext uri="{FF2B5EF4-FFF2-40B4-BE49-F238E27FC236}">
                  <a16:creationId xmlns:a16="http://schemas.microsoft.com/office/drawing/2014/main" id="{F9E63328-3461-DC7B-6450-7567600D6F8B}"/>
                </a:ext>
              </a:extLst>
            </p:cNvPr>
            <p:cNvSpPr/>
            <p:nvPr/>
          </p:nvSpPr>
          <p:spPr>
            <a:xfrm>
              <a:off x="3701725" y="2368296"/>
              <a:ext cx="54900" cy="54900"/>
            </a:xfrm>
            <a:prstGeom prst="ellipse">
              <a:avLst/>
            </a:prstGeom>
            <a:grpFill/>
            <a:ln w="9525" cap="flat" cmpd="sng">
              <a:noFill/>
              <a:prstDash val="solid"/>
              <a:round/>
              <a:headEnd type="none" w="sm" len="sm"/>
              <a:tailEnd type="none" w="sm" len="sm"/>
            </a:ln>
          </p:spPr>
          <p:txBody>
            <a:bodyPr spcFirstLastPara="1" wrap="square" lIns="102853" tIns="102853" rIns="102853" bIns="102853" anchor="ctr" anchorCtr="0">
              <a:noAutofit/>
            </a:bodyPr>
            <a:lstStyle/>
            <a:p>
              <a:endParaRPr sz="4800">
                <a:latin typeface="Helvetica" pitchFamily="2" charset="0"/>
                <a:cs typeface="Segoe UI" panose="020B0502040204020203" pitchFamily="34" charset="0"/>
              </a:endParaRPr>
            </a:p>
          </p:txBody>
        </p:sp>
      </p:grpSp>
      <p:grpSp>
        <p:nvGrpSpPr>
          <p:cNvPr id="30" name="Google Shape;547;p12">
            <a:extLst>
              <a:ext uri="{FF2B5EF4-FFF2-40B4-BE49-F238E27FC236}">
                <a16:creationId xmlns:a16="http://schemas.microsoft.com/office/drawing/2014/main" id="{9663A071-35F8-9B3E-57BC-5F1897DB5566}"/>
              </a:ext>
            </a:extLst>
          </p:cNvPr>
          <p:cNvGrpSpPr/>
          <p:nvPr/>
        </p:nvGrpSpPr>
        <p:grpSpPr>
          <a:xfrm>
            <a:off x="2665010" y="5278472"/>
            <a:ext cx="39343" cy="200882"/>
            <a:chOff x="3701725" y="2185416"/>
            <a:chExt cx="54900" cy="237780"/>
          </a:xfrm>
          <a:solidFill>
            <a:schemeClr val="accent1">
              <a:lumMod val="20000"/>
              <a:lumOff val="80000"/>
            </a:schemeClr>
          </a:solidFill>
        </p:grpSpPr>
        <p:sp>
          <p:nvSpPr>
            <p:cNvPr id="62" name="Google Shape;548;p12">
              <a:extLst>
                <a:ext uri="{FF2B5EF4-FFF2-40B4-BE49-F238E27FC236}">
                  <a16:creationId xmlns:a16="http://schemas.microsoft.com/office/drawing/2014/main" id="{893830B9-E7BD-C319-EFE5-C3AD7689EDE3}"/>
                </a:ext>
              </a:extLst>
            </p:cNvPr>
            <p:cNvSpPr/>
            <p:nvPr/>
          </p:nvSpPr>
          <p:spPr>
            <a:xfrm>
              <a:off x="3701725" y="2185416"/>
              <a:ext cx="54900" cy="54900"/>
            </a:xfrm>
            <a:prstGeom prst="ellipse">
              <a:avLst/>
            </a:prstGeom>
            <a:grpFill/>
            <a:ln w="9525" cap="flat" cmpd="sng">
              <a:noFill/>
              <a:prstDash val="solid"/>
              <a:round/>
              <a:headEnd type="none" w="sm" len="sm"/>
              <a:tailEnd type="none" w="sm" len="sm"/>
            </a:ln>
          </p:spPr>
          <p:txBody>
            <a:bodyPr spcFirstLastPara="1" wrap="square" lIns="102853" tIns="102853" rIns="102853" bIns="102853" anchor="ctr" anchorCtr="0">
              <a:noAutofit/>
            </a:bodyPr>
            <a:lstStyle/>
            <a:p>
              <a:endParaRPr sz="4800">
                <a:latin typeface="Helvetica" pitchFamily="2" charset="0"/>
                <a:cs typeface="Segoe UI" panose="020B0502040204020203" pitchFamily="34" charset="0"/>
              </a:endParaRPr>
            </a:p>
          </p:txBody>
        </p:sp>
        <p:sp>
          <p:nvSpPr>
            <p:cNvPr id="63" name="Google Shape;549;p12">
              <a:extLst>
                <a:ext uri="{FF2B5EF4-FFF2-40B4-BE49-F238E27FC236}">
                  <a16:creationId xmlns:a16="http://schemas.microsoft.com/office/drawing/2014/main" id="{FB4BC1B5-84BC-3C82-8E99-C28DDFF6B9F4}"/>
                </a:ext>
              </a:extLst>
            </p:cNvPr>
            <p:cNvSpPr/>
            <p:nvPr/>
          </p:nvSpPr>
          <p:spPr>
            <a:xfrm>
              <a:off x="3701725" y="2276856"/>
              <a:ext cx="54900" cy="54900"/>
            </a:xfrm>
            <a:prstGeom prst="ellipse">
              <a:avLst/>
            </a:prstGeom>
            <a:grpFill/>
            <a:ln w="9525" cap="flat" cmpd="sng">
              <a:noFill/>
              <a:prstDash val="solid"/>
              <a:round/>
              <a:headEnd type="none" w="sm" len="sm"/>
              <a:tailEnd type="none" w="sm" len="sm"/>
            </a:ln>
          </p:spPr>
          <p:txBody>
            <a:bodyPr spcFirstLastPara="1" wrap="square" lIns="102853" tIns="102853" rIns="102853" bIns="102853" anchor="ctr" anchorCtr="0">
              <a:noAutofit/>
            </a:bodyPr>
            <a:lstStyle/>
            <a:p>
              <a:endParaRPr sz="4800">
                <a:latin typeface="Helvetica" pitchFamily="2" charset="0"/>
                <a:cs typeface="Segoe UI" panose="020B0502040204020203" pitchFamily="34" charset="0"/>
              </a:endParaRPr>
            </a:p>
          </p:txBody>
        </p:sp>
        <p:sp>
          <p:nvSpPr>
            <p:cNvPr id="64" name="Google Shape;550;p12">
              <a:extLst>
                <a:ext uri="{FF2B5EF4-FFF2-40B4-BE49-F238E27FC236}">
                  <a16:creationId xmlns:a16="http://schemas.microsoft.com/office/drawing/2014/main" id="{0D7D411B-E300-802E-159E-097B949B6C1E}"/>
                </a:ext>
              </a:extLst>
            </p:cNvPr>
            <p:cNvSpPr/>
            <p:nvPr/>
          </p:nvSpPr>
          <p:spPr>
            <a:xfrm>
              <a:off x="3701725" y="2368296"/>
              <a:ext cx="54900" cy="54900"/>
            </a:xfrm>
            <a:prstGeom prst="ellipse">
              <a:avLst/>
            </a:prstGeom>
            <a:grpFill/>
            <a:ln w="9525" cap="flat" cmpd="sng">
              <a:noFill/>
              <a:prstDash val="solid"/>
              <a:round/>
              <a:headEnd type="none" w="sm" len="sm"/>
              <a:tailEnd type="none" w="sm" len="sm"/>
            </a:ln>
          </p:spPr>
          <p:txBody>
            <a:bodyPr spcFirstLastPara="1" wrap="square" lIns="102853" tIns="102853" rIns="102853" bIns="102853" anchor="ctr" anchorCtr="0">
              <a:noAutofit/>
            </a:bodyPr>
            <a:lstStyle/>
            <a:p>
              <a:endParaRPr sz="4800">
                <a:latin typeface="Helvetica" pitchFamily="2" charset="0"/>
                <a:cs typeface="Segoe UI" panose="020B0502040204020203" pitchFamily="34" charset="0"/>
              </a:endParaRPr>
            </a:p>
          </p:txBody>
        </p:sp>
      </p:grpSp>
      <p:sp>
        <p:nvSpPr>
          <p:cNvPr id="31" name="Google Shape;470;p12">
            <a:extLst>
              <a:ext uri="{FF2B5EF4-FFF2-40B4-BE49-F238E27FC236}">
                <a16:creationId xmlns:a16="http://schemas.microsoft.com/office/drawing/2014/main" id="{383DC06C-B1EA-5C4C-B074-5A57447A1A55}"/>
              </a:ext>
            </a:extLst>
          </p:cNvPr>
          <p:cNvSpPr txBox="1"/>
          <p:nvPr/>
        </p:nvSpPr>
        <p:spPr>
          <a:xfrm>
            <a:off x="838200" y="4647968"/>
            <a:ext cx="838078" cy="370807"/>
          </a:xfrm>
          <a:prstGeom prst="rect">
            <a:avLst/>
          </a:prstGeom>
          <a:noFill/>
          <a:ln>
            <a:noFill/>
          </a:ln>
        </p:spPr>
        <p:txBody>
          <a:bodyPr spcFirstLastPara="1" wrap="square" lIns="102853" tIns="102853" rIns="102853" bIns="102853" anchor="ctr" anchorCtr="0">
            <a:noAutofit/>
          </a:bodyPr>
          <a:lstStyle/>
          <a:p>
            <a:r>
              <a:rPr lang="en-US" sz="1600">
                <a:solidFill>
                  <a:schemeClr val="accent1">
                    <a:lumMod val="75000"/>
                  </a:schemeClr>
                </a:solidFill>
                <a:ea typeface="Calibri"/>
                <a:cs typeface="Segoe UI" panose="020B0502040204020203" pitchFamily="34" charset="0"/>
                <a:sym typeface="Calibri"/>
              </a:rPr>
              <a:t>Layer k</a:t>
            </a:r>
            <a:endParaRPr sz="1600">
              <a:solidFill>
                <a:schemeClr val="accent1">
                  <a:lumMod val="75000"/>
                </a:schemeClr>
              </a:solidFill>
              <a:ea typeface="Calibri"/>
              <a:cs typeface="Segoe UI" panose="020B0502040204020203" pitchFamily="34" charset="0"/>
              <a:sym typeface="Calibri"/>
            </a:endParaRPr>
          </a:p>
        </p:txBody>
      </p:sp>
      <p:sp>
        <p:nvSpPr>
          <p:cNvPr id="32" name="Google Shape;471;p12">
            <a:extLst>
              <a:ext uri="{FF2B5EF4-FFF2-40B4-BE49-F238E27FC236}">
                <a16:creationId xmlns:a16="http://schemas.microsoft.com/office/drawing/2014/main" id="{BB6F984C-5E34-E714-0FD3-D5A41DC53DA0}"/>
              </a:ext>
            </a:extLst>
          </p:cNvPr>
          <p:cNvSpPr txBox="1"/>
          <p:nvPr/>
        </p:nvSpPr>
        <p:spPr>
          <a:xfrm>
            <a:off x="838200" y="2041620"/>
            <a:ext cx="862951" cy="370807"/>
          </a:xfrm>
          <a:prstGeom prst="rect">
            <a:avLst/>
          </a:prstGeom>
          <a:noFill/>
          <a:ln>
            <a:noFill/>
          </a:ln>
        </p:spPr>
        <p:txBody>
          <a:bodyPr spcFirstLastPara="1" wrap="square" lIns="102853" tIns="102853" rIns="102853" bIns="102853" anchor="ctr" anchorCtr="0">
            <a:noAutofit/>
          </a:bodyPr>
          <a:lstStyle/>
          <a:p>
            <a:r>
              <a:rPr lang="en-US" sz="1600" dirty="0">
                <a:solidFill>
                  <a:schemeClr val="accent1">
                    <a:lumMod val="75000"/>
                  </a:schemeClr>
                </a:solidFill>
                <a:ea typeface="Calibri"/>
                <a:cs typeface="Segoe UI" panose="020B0502040204020203" pitchFamily="34" charset="0"/>
                <a:sym typeface="Calibri"/>
              </a:rPr>
              <a:t>Layer n</a:t>
            </a:r>
            <a:endParaRPr sz="1600" dirty="0">
              <a:solidFill>
                <a:schemeClr val="accent1">
                  <a:lumMod val="75000"/>
                </a:schemeClr>
              </a:solidFill>
              <a:ea typeface="Calibri"/>
              <a:cs typeface="Segoe UI" panose="020B0502040204020203" pitchFamily="34" charset="0"/>
              <a:sym typeface="Calibri"/>
            </a:endParaRPr>
          </a:p>
        </p:txBody>
      </p:sp>
      <p:sp>
        <p:nvSpPr>
          <p:cNvPr id="33" name="Google Shape;472;p12">
            <a:extLst>
              <a:ext uri="{FF2B5EF4-FFF2-40B4-BE49-F238E27FC236}">
                <a16:creationId xmlns:a16="http://schemas.microsoft.com/office/drawing/2014/main" id="{C6CE2122-6C95-363E-F4A7-D5087428F928}"/>
              </a:ext>
            </a:extLst>
          </p:cNvPr>
          <p:cNvSpPr txBox="1"/>
          <p:nvPr/>
        </p:nvSpPr>
        <p:spPr>
          <a:xfrm>
            <a:off x="838200" y="3669848"/>
            <a:ext cx="757234" cy="370807"/>
          </a:xfrm>
          <a:prstGeom prst="rect">
            <a:avLst/>
          </a:prstGeom>
          <a:noFill/>
          <a:ln>
            <a:noFill/>
          </a:ln>
        </p:spPr>
        <p:txBody>
          <a:bodyPr spcFirstLastPara="1" wrap="square" lIns="102853" tIns="102853" rIns="102853" bIns="102853" anchor="ctr" anchorCtr="0">
            <a:noAutofit/>
          </a:bodyPr>
          <a:lstStyle/>
          <a:p>
            <a:r>
              <a:rPr lang="en-US" sz="1600" dirty="0">
                <a:solidFill>
                  <a:schemeClr val="accent1">
                    <a:lumMod val="75000"/>
                  </a:schemeClr>
                </a:solidFill>
                <a:ea typeface="Calibri"/>
                <a:cs typeface="Segoe UI" panose="020B0502040204020203" pitchFamily="34" charset="0"/>
                <a:sym typeface="Calibri"/>
              </a:rPr>
              <a:t>Layer k+1</a:t>
            </a:r>
            <a:endParaRPr sz="1600" dirty="0">
              <a:solidFill>
                <a:schemeClr val="accent1">
                  <a:lumMod val="75000"/>
                </a:schemeClr>
              </a:solidFill>
              <a:ea typeface="Calibri"/>
              <a:cs typeface="Segoe UI" panose="020B0502040204020203" pitchFamily="34" charset="0"/>
              <a:sym typeface="Calibri"/>
            </a:endParaRPr>
          </a:p>
        </p:txBody>
      </p:sp>
      <p:sp>
        <p:nvSpPr>
          <p:cNvPr id="34" name="Google Shape;471;p12">
            <a:extLst>
              <a:ext uri="{FF2B5EF4-FFF2-40B4-BE49-F238E27FC236}">
                <a16:creationId xmlns:a16="http://schemas.microsoft.com/office/drawing/2014/main" id="{D2E486C7-10DC-23CF-D579-BFB3D166E506}"/>
              </a:ext>
            </a:extLst>
          </p:cNvPr>
          <p:cNvSpPr txBox="1"/>
          <p:nvPr/>
        </p:nvSpPr>
        <p:spPr>
          <a:xfrm>
            <a:off x="838201" y="5547308"/>
            <a:ext cx="842446" cy="370807"/>
          </a:xfrm>
          <a:prstGeom prst="rect">
            <a:avLst/>
          </a:prstGeom>
          <a:noFill/>
          <a:ln>
            <a:noFill/>
          </a:ln>
        </p:spPr>
        <p:txBody>
          <a:bodyPr spcFirstLastPara="1" wrap="square" lIns="102853" tIns="102853" rIns="102853" bIns="102853" anchor="ctr" anchorCtr="0">
            <a:noAutofit/>
          </a:bodyPr>
          <a:lstStyle/>
          <a:p>
            <a:r>
              <a:rPr lang="en-US" sz="1600" dirty="0">
                <a:solidFill>
                  <a:schemeClr val="accent1">
                    <a:lumMod val="75000"/>
                  </a:schemeClr>
                </a:solidFill>
                <a:ea typeface="Calibri"/>
                <a:cs typeface="Segoe UI" panose="020B0502040204020203" pitchFamily="34" charset="0"/>
                <a:sym typeface="Calibri"/>
              </a:rPr>
              <a:t>Layer 1</a:t>
            </a:r>
            <a:endParaRPr sz="1600" dirty="0">
              <a:solidFill>
                <a:schemeClr val="accent1">
                  <a:lumMod val="75000"/>
                </a:schemeClr>
              </a:solidFill>
              <a:ea typeface="Calibri"/>
              <a:cs typeface="Segoe UI" panose="020B0502040204020203" pitchFamily="34" charset="0"/>
              <a:sym typeface="Calibri"/>
            </a:endParaRPr>
          </a:p>
        </p:txBody>
      </p:sp>
      <p:sp>
        <p:nvSpPr>
          <p:cNvPr id="36" name="Rounded Rectangle 35">
            <a:extLst>
              <a:ext uri="{FF2B5EF4-FFF2-40B4-BE49-F238E27FC236}">
                <a16:creationId xmlns:a16="http://schemas.microsoft.com/office/drawing/2014/main" id="{4187E168-08B9-1F0D-1C2D-5E83516CA5EF}"/>
              </a:ext>
            </a:extLst>
          </p:cNvPr>
          <p:cNvSpPr/>
          <p:nvPr/>
        </p:nvSpPr>
        <p:spPr>
          <a:xfrm>
            <a:off x="6309618" y="4027893"/>
            <a:ext cx="1249592" cy="494409"/>
          </a:xfrm>
          <a:prstGeom prst="roundRect">
            <a:avLst/>
          </a:prstGeom>
          <a:solidFill>
            <a:schemeClr val="accent6">
              <a:lumMod val="75000"/>
              <a:alpha val="70196"/>
            </a:schemeClr>
          </a:solidFill>
          <a:ln w="28575">
            <a:solidFill>
              <a:schemeClr val="accent6"/>
            </a:solidFill>
            <a:prstDash val="dash"/>
            <a:extLst>
              <a:ext uri="{C807C97D-BFC1-408E-A445-0C87EB9F89A2}">
                <ask:lineSketchStyleProps xmlns:ask="http://schemas.microsoft.com/office/drawing/2018/sketchyshapes" sd="1219033472">
                  <a:custGeom>
                    <a:avLst/>
                    <a:gdLst>
                      <a:gd name="connsiteX0" fmla="*/ 0 w 2034205"/>
                      <a:gd name="connsiteY0" fmla="*/ 122878 h 737256"/>
                      <a:gd name="connsiteX1" fmla="*/ 122878 w 2034205"/>
                      <a:gd name="connsiteY1" fmla="*/ 0 h 737256"/>
                      <a:gd name="connsiteX2" fmla="*/ 736912 w 2034205"/>
                      <a:gd name="connsiteY2" fmla="*/ 0 h 737256"/>
                      <a:gd name="connsiteX3" fmla="*/ 1333062 w 2034205"/>
                      <a:gd name="connsiteY3" fmla="*/ 0 h 737256"/>
                      <a:gd name="connsiteX4" fmla="*/ 1911327 w 2034205"/>
                      <a:gd name="connsiteY4" fmla="*/ 0 h 737256"/>
                      <a:gd name="connsiteX5" fmla="*/ 2034205 w 2034205"/>
                      <a:gd name="connsiteY5" fmla="*/ 122878 h 737256"/>
                      <a:gd name="connsiteX6" fmla="*/ 2034205 w 2034205"/>
                      <a:gd name="connsiteY6" fmla="*/ 614378 h 737256"/>
                      <a:gd name="connsiteX7" fmla="*/ 1911327 w 2034205"/>
                      <a:gd name="connsiteY7" fmla="*/ 737256 h 737256"/>
                      <a:gd name="connsiteX8" fmla="*/ 1297293 w 2034205"/>
                      <a:gd name="connsiteY8" fmla="*/ 737256 h 737256"/>
                      <a:gd name="connsiteX9" fmla="*/ 754797 w 2034205"/>
                      <a:gd name="connsiteY9" fmla="*/ 737256 h 737256"/>
                      <a:gd name="connsiteX10" fmla="*/ 122878 w 2034205"/>
                      <a:gd name="connsiteY10" fmla="*/ 737256 h 737256"/>
                      <a:gd name="connsiteX11" fmla="*/ 0 w 2034205"/>
                      <a:gd name="connsiteY11" fmla="*/ 614378 h 737256"/>
                      <a:gd name="connsiteX12" fmla="*/ 0 w 2034205"/>
                      <a:gd name="connsiteY12" fmla="*/ 122878 h 73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4205" h="737256" fill="none" extrusionOk="0">
                        <a:moveTo>
                          <a:pt x="0" y="122878"/>
                        </a:moveTo>
                        <a:cubicBezTo>
                          <a:pt x="-8377" y="56390"/>
                          <a:pt x="44506" y="-7250"/>
                          <a:pt x="122878" y="0"/>
                        </a:cubicBezTo>
                        <a:cubicBezTo>
                          <a:pt x="338875" y="-67540"/>
                          <a:pt x="534673" y="69283"/>
                          <a:pt x="736912" y="0"/>
                        </a:cubicBezTo>
                        <a:cubicBezTo>
                          <a:pt x="939151" y="-69283"/>
                          <a:pt x="1178945" y="45690"/>
                          <a:pt x="1333062" y="0"/>
                        </a:cubicBezTo>
                        <a:cubicBezTo>
                          <a:pt x="1487179" y="-45690"/>
                          <a:pt x="1707317" y="55733"/>
                          <a:pt x="1911327" y="0"/>
                        </a:cubicBezTo>
                        <a:cubicBezTo>
                          <a:pt x="1974364" y="199"/>
                          <a:pt x="2039870" y="44802"/>
                          <a:pt x="2034205" y="122878"/>
                        </a:cubicBezTo>
                        <a:cubicBezTo>
                          <a:pt x="2079178" y="355722"/>
                          <a:pt x="2026358" y="468253"/>
                          <a:pt x="2034205" y="614378"/>
                        </a:cubicBezTo>
                        <a:cubicBezTo>
                          <a:pt x="2037015" y="687807"/>
                          <a:pt x="1972465" y="740803"/>
                          <a:pt x="1911327" y="737256"/>
                        </a:cubicBezTo>
                        <a:cubicBezTo>
                          <a:pt x="1659221" y="764214"/>
                          <a:pt x="1499174" y="734628"/>
                          <a:pt x="1297293" y="737256"/>
                        </a:cubicBezTo>
                        <a:cubicBezTo>
                          <a:pt x="1095412" y="739884"/>
                          <a:pt x="903079" y="702205"/>
                          <a:pt x="754797" y="737256"/>
                        </a:cubicBezTo>
                        <a:cubicBezTo>
                          <a:pt x="606515" y="772307"/>
                          <a:pt x="305525" y="730898"/>
                          <a:pt x="122878" y="737256"/>
                        </a:cubicBezTo>
                        <a:cubicBezTo>
                          <a:pt x="66209" y="741174"/>
                          <a:pt x="5694" y="701421"/>
                          <a:pt x="0" y="614378"/>
                        </a:cubicBezTo>
                        <a:cubicBezTo>
                          <a:pt x="-23927" y="483817"/>
                          <a:pt x="22508" y="358107"/>
                          <a:pt x="0" y="122878"/>
                        </a:cubicBezTo>
                        <a:close/>
                      </a:path>
                      <a:path w="2034205" h="737256" stroke="0" extrusionOk="0">
                        <a:moveTo>
                          <a:pt x="0" y="122878"/>
                        </a:moveTo>
                        <a:cubicBezTo>
                          <a:pt x="-9685" y="49040"/>
                          <a:pt x="45337" y="3632"/>
                          <a:pt x="122878" y="0"/>
                        </a:cubicBezTo>
                        <a:cubicBezTo>
                          <a:pt x="287913" y="-8406"/>
                          <a:pt x="482652" y="57974"/>
                          <a:pt x="754797" y="0"/>
                        </a:cubicBezTo>
                        <a:cubicBezTo>
                          <a:pt x="1026942" y="-57974"/>
                          <a:pt x="1164446" y="33508"/>
                          <a:pt x="1333062" y="0"/>
                        </a:cubicBezTo>
                        <a:cubicBezTo>
                          <a:pt x="1501678" y="-33508"/>
                          <a:pt x="1729697" y="15223"/>
                          <a:pt x="1911327" y="0"/>
                        </a:cubicBezTo>
                        <a:cubicBezTo>
                          <a:pt x="1977155" y="-6557"/>
                          <a:pt x="2034773" y="52911"/>
                          <a:pt x="2034205" y="122878"/>
                        </a:cubicBezTo>
                        <a:cubicBezTo>
                          <a:pt x="2066924" y="273438"/>
                          <a:pt x="1988906" y="404238"/>
                          <a:pt x="2034205" y="614378"/>
                        </a:cubicBezTo>
                        <a:cubicBezTo>
                          <a:pt x="2032341" y="664465"/>
                          <a:pt x="1978193" y="738642"/>
                          <a:pt x="1911327" y="737256"/>
                        </a:cubicBezTo>
                        <a:cubicBezTo>
                          <a:pt x="1671606" y="787660"/>
                          <a:pt x="1578740" y="691815"/>
                          <a:pt x="1350946" y="737256"/>
                        </a:cubicBezTo>
                        <a:cubicBezTo>
                          <a:pt x="1123152" y="782697"/>
                          <a:pt x="993190" y="712286"/>
                          <a:pt x="754797" y="737256"/>
                        </a:cubicBezTo>
                        <a:cubicBezTo>
                          <a:pt x="516404" y="762226"/>
                          <a:pt x="369413" y="697494"/>
                          <a:pt x="122878" y="737256"/>
                        </a:cubicBezTo>
                        <a:cubicBezTo>
                          <a:pt x="69451" y="722990"/>
                          <a:pt x="4601" y="679275"/>
                          <a:pt x="0" y="614378"/>
                        </a:cubicBezTo>
                        <a:cubicBezTo>
                          <a:pt x="-43681" y="455927"/>
                          <a:pt x="10721" y="315616"/>
                          <a:pt x="0" y="122878"/>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Runtime compression</a:t>
            </a:r>
          </a:p>
        </p:txBody>
      </p:sp>
      <p:sp>
        <p:nvSpPr>
          <p:cNvPr id="37" name="Rounded Rectangle 36">
            <a:extLst>
              <a:ext uri="{FF2B5EF4-FFF2-40B4-BE49-F238E27FC236}">
                <a16:creationId xmlns:a16="http://schemas.microsoft.com/office/drawing/2014/main" id="{10C32F87-62F9-A352-BDC5-403D045016A2}"/>
              </a:ext>
            </a:extLst>
          </p:cNvPr>
          <p:cNvSpPr/>
          <p:nvPr/>
        </p:nvSpPr>
        <p:spPr>
          <a:xfrm>
            <a:off x="6312255" y="2333525"/>
            <a:ext cx="1246956" cy="494409"/>
          </a:xfrm>
          <a:prstGeom prst="roundRect">
            <a:avLst/>
          </a:prstGeom>
          <a:solidFill>
            <a:schemeClr val="accent6">
              <a:lumMod val="75000"/>
              <a:alpha val="70196"/>
            </a:schemeClr>
          </a:solidFill>
          <a:ln w="28575">
            <a:solidFill>
              <a:schemeClr val="accent6"/>
            </a:solidFill>
            <a:prstDash val="dash"/>
            <a:extLst>
              <a:ext uri="{C807C97D-BFC1-408E-A445-0C87EB9F89A2}">
                <ask:lineSketchStyleProps xmlns:ask="http://schemas.microsoft.com/office/drawing/2018/sketchyshapes" sd="1219033472">
                  <a:custGeom>
                    <a:avLst/>
                    <a:gdLst>
                      <a:gd name="connsiteX0" fmla="*/ 0 w 2034205"/>
                      <a:gd name="connsiteY0" fmla="*/ 122878 h 737256"/>
                      <a:gd name="connsiteX1" fmla="*/ 122878 w 2034205"/>
                      <a:gd name="connsiteY1" fmla="*/ 0 h 737256"/>
                      <a:gd name="connsiteX2" fmla="*/ 736912 w 2034205"/>
                      <a:gd name="connsiteY2" fmla="*/ 0 h 737256"/>
                      <a:gd name="connsiteX3" fmla="*/ 1333062 w 2034205"/>
                      <a:gd name="connsiteY3" fmla="*/ 0 h 737256"/>
                      <a:gd name="connsiteX4" fmla="*/ 1911327 w 2034205"/>
                      <a:gd name="connsiteY4" fmla="*/ 0 h 737256"/>
                      <a:gd name="connsiteX5" fmla="*/ 2034205 w 2034205"/>
                      <a:gd name="connsiteY5" fmla="*/ 122878 h 737256"/>
                      <a:gd name="connsiteX6" fmla="*/ 2034205 w 2034205"/>
                      <a:gd name="connsiteY6" fmla="*/ 614378 h 737256"/>
                      <a:gd name="connsiteX7" fmla="*/ 1911327 w 2034205"/>
                      <a:gd name="connsiteY7" fmla="*/ 737256 h 737256"/>
                      <a:gd name="connsiteX8" fmla="*/ 1297293 w 2034205"/>
                      <a:gd name="connsiteY8" fmla="*/ 737256 h 737256"/>
                      <a:gd name="connsiteX9" fmla="*/ 754797 w 2034205"/>
                      <a:gd name="connsiteY9" fmla="*/ 737256 h 737256"/>
                      <a:gd name="connsiteX10" fmla="*/ 122878 w 2034205"/>
                      <a:gd name="connsiteY10" fmla="*/ 737256 h 737256"/>
                      <a:gd name="connsiteX11" fmla="*/ 0 w 2034205"/>
                      <a:gd name="connsiteY11" fmla="*/ 614378 h 737256"/>
                      <a:gd name="connsiteX12" fmla="*/ 0 w 2034205"/>
                      <a:gd name="connsiteY12" fmla="*/ 122878 h 73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4205" h="737256" fill="none" extrusionOk="0">
                        <a:moveTo>
                          <a:pt x="0" y="122878"/>
                        </a:moveTo>
                        <a:cubicBezTo>
                          <a:pt x="-8377" y="56390"/>
                          <a:pt x="44506" y="-7250"/>
                          <a:pt x="122878" y="0"/>
                        </a:cubicBezTo>
                        <a:cubicBezTo>
                          <a:pt x="338875" y="-67540"/>
                          <a:pt x="534673" y="69283"/>
                          <a:pt x="736912" y="0"/>
                        </a:cubicBezTo>
                        <a:cubicBezTo>
                          <a:pt x="939151" y="-69283"/>
                          <a:pt x="1178945" y="45690"/>
                          <a:pt x="1333062" y="0"/>
                        </a:cubicBezTo>
                        <a:cubicBezTo>
                          <a:pt x="1487179" y="-45690"/>
                          <a:pt x="1707317" y="55733"/>
                          <a:pt x="1911327" y="0"/>
                        </a:cubicBezTo>
                        <a:cubicBezTo>
                          <a:pt x="1974364" y="199"/>
                          <a:pt x="2039870" y="44802"/>
                          <a:pt x="2034205" y="122878"/>
                        </a:cubicBezTo>
                        <a:cubicBezTo>
                          <a:pt x="2079178" y="355722"/>
                          <a:pt x="2026358" y="468253"/>
                          <a:pt x="2034205" y="614378"/>
                        </a:cubicBezTo>
                        <a:cubicBezTo>
                          <a:pt x="2037015" y="687807"/>
                          <a:pt x="1972465" y="740803"/>
                          <a:pt x="1911327" y="737256"/>
                        </a:cubicBezTo>
                        <a:cubicBezTo>
                          <a:pt x="1659221" y="764214"/>
                          <a:pt x="1499174" y="734628"/>
                          <a:pt x="1297293" y="737256"/>
                        </a:cubicBezTo>
                        <a:cubicBezTo>
                          <a:pt x="1095412" y="739884"/>
                          <a:pt x="903079" y="702205"/>
                          <a:pt x="754797" y="737256"/>
                        </a:cubicBezTo>
                        <a:cubicBezTo>
                          <a:pt x="606515" y="772307"/>
                          <a:pt x="305525" y="730898"/>
                          <a:pt x="122878" y="737256"/>
                        </a:cubicBezTo>
                        <a:cubicBezTo>
                          <a:pt x="66209" y="741174"/>
                          <a:pt x="5694" y="701421"/>
                          <a:pt x="0" y="614378"/>
                        </a:cubicBezTo>
                        <a:cubicBezTo>
                          <a:pt x="-23927" y="483817"/>
                          <a:pt x="22508" y="358107"/>
                          <a:pt x="0" y="122878"/>
                        </a:cubicBezTo>
                        <a:close/>
                      </a:path>
                      <a:path w="2034205" h="737256" stroke="0" extrusionOk="0">
                        <a:moveTo>
                          <a:pt x="0" y="122878"/>
                        </a:moveTo>
                        <a:cubicBezTo>
                          <a:pt x="-9685" y="49040"/>
                          <a:pt x="45337" y="3632"/>
                          <a:pt x="122878" y="0"/>
                        </a:cubicBezTo>
                        <a:cubicBezTo>
                          <a:pt x="287913" y="-8406"/>
                          <a:pt x="482652" y="57974"/>
                          <a:pt x="754797" y="0"/>
                        </a:cubicBezTo>
                        <a:cubicBezTo>
                          <a:pt x="1026942" y="-57974"/>
                          <a:pt x="1164446" y="33508"/>
                          <a:pt x="1333062" y="0"/>
                        </a:cubicBezTo>
                        <a:cubicBezTo>
                          <a:pt x="1501678" y="-33508"/>
                          <a:pt x="1729697" y="15223"/>
                          <a:pt x="1911327" y="0"/>
                        </a:cubicBezTo>
                        <a:cubicBezTo>
                          <a:pt x="1977155" y="-6557"/>
                          <a:pt x="2034773" y="52911"/>
                          <a:pt x="2034205" y="122878"/>
                        </a:cubicBezTo>
                        <a:cubicBezTo>
                          <a:pt x="2066924" y="273438"/>
                          <a:pt x="1988906" y="404238"/>
                          <a:pt x="2034205" y="614378"/>
                        </a:cubicBezTo>
                        <a:cubicBezTo>
                          <a:pt x="2032341" y="664465"/>
                          <a:pt x="1978193" y="738642"/>
                          <a:pt x="1911327" y="737256"/>
                        </a:cubicBezTo>
                        <a:cubicBezTo>
                          <a:pt x="1671606" y="787660"/>
                          <a:pt x="1578740" y="691815"/>
                          <a:pt x="1350946" y="737256"/>
                        </a:cubicBezTo>
                        <a:cubicBezTo>
                          <a:pt x="1123152" y="782697"/>
                          <a:pt x="993190" y="712286"/>
                          <a:pt x="754797" y="737256"/>
                        </a:cubicBezTo>
                        <a:cubicBezTo>
                          <a:pt x="516404" y="762226"/>
                          <a:pt x="369413" y="697494"/>
                          <a:pt x="122878" y="737256"/>
                        </a:cubicBezTo>
                        <a:cubicBezTo>
                          <a:pt x="69451" y="722990"/>
                          <a:pt x="4601" y="679275"/>
                          <a:pt x="0" y="614378"/>
                        </a:cubicBezTo>
                        <a:cubicBezTo>
                          <a:pt x="-43681" y="455927"/>
                          <a:pt x="10721" y="315616"/>
                          <a:pt x="0" y="122878"/>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Runtime compression</a:t>
            </a:r>
          </a:p>
        </p:txBody>
      </p:sp>
      <p:cxnSp>
        <p:nvCxnSpPr>
          <p:cNvPr id="38" name="Curved Connector 37">
            <a:extLst>
              <a:ext uri="{FF2B5EF4-FFF2-40B4-BE49-F238E27FC236}">
                <a16:creationId xmlns:a16="http://schemas.microsoft.com/office/drawing/2014/main" id="{E86658FB-714C-7605-2A69-6F53D0A6312F}"/>
              </a:ext>
            </a:extLst>
          </p:cNvPr>
          <p:cNvCxnSpPr>
            <a:cxnSpLocks/>
            <a:stCxn id="54" idx="3"/>
            <a:endCxn id="36" idx="2"/>
          </p:cNvCxnSpPr>
          <p:nvPr/>
        </p:nvCxnSpPr>
        <p:spPr>
          <a:xfrm flipV="1">
            <a:off x="6190499" y="4522302"/>
            <a:ext cx="743915" cy="147046"/>
          </a:xfrm>
          <a:prstGeom prst="curvedConnector2">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urved Connector 38">
            <a:extLst>
              <a:ext uri="{FF2B5EF4-FFF2-40B4-BE49-F238E27FC236}">
                <a16:creationId xmlns:a16="http://schemas.microsoft.com/office/drawing/2014/main" id="{694E6D16-97EB-60CE-99FD-1A37DDC16143}"/>
              </a:ext>
            </a:extLst>
          </p:cNvPr>
          <p:cNvCxnSpPr>
            <a:cxnSpLocks/>
            <a:stCxn id="36" idx="0"/>
            <a:endCxn id="53" idx="3"/>
          </p:cNvCxnSpPr>
          <p:nvPr/>
        </p:nvCxnSpPr>
        <p:spPr>
          <a:xfrm rot="16200000" flipV="1">
            <a:off x="6471038" y="3564516"/>
            <a:ext cx="182839" cy="743915"/>
          </a:xfrm>
          <a:prstGeom prst="curvedConnector2">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urved Connector 39">
            <a:extLst>
              <a:ext uri="{FF2B5EF4-FFF2-40B4-BE49-F238E27FC236}">
                <a16:creationId xmlns:a16="http://schemas.microsoft.com/office/drawing/2014/main" id="{F29B0CB8-99B3-04B3-3992-32312B9E539E}"/>
              </a:ext>
            </a:extLst>
          </p:cNvPr>
          <p:cNvCxnSpPr>
            <a:cxnSpLocks/>
            <a:stCxn id="52" idx="3"/>
            <a:endCxn id="37" idx="2"/>
          </p:cNvCxnSpPr>
          <p:nvPr/>
        </p:nvCxnSpPr>
        <p:spPr>
          <a:xfrm flipV="1">
            <a:off x="6190499" y="2827934"/>
            <a:ext cx="745234" cy="167372"/>
          </a:xfrm>
          <a:prstGeom prst="curvedConnector2">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urved Connector 40">
            <a:extLst>
              <a:ext uri="{FF2B5EF4-FFF2-40B4-BE49-F238E27FC236}">
                <a16:creationId xmlns:a16="http://schemas.microsoft.com/office/drawing/2014/main" id="{48BC2698-5D34-4507-4AAC-FAE6C8FB60C2}"/>
              </a:ext>
            </a:extLst>
          </p:cNvPr>
          <p:cNvCxnSpPr>
            <a:cxnSpLocks/>
            <a:stCxn id="37" idx="0"/>
            <a:endCxn id="49" idx="3"/>
          </p:cNvCxnSpPr>
          <p:nvPr/>
        </p:nvCxnSpPr>
        <p:spPr>
          <a:xfrm rot="16200000" flipV="1">
            <a:off x="6492299" y="1890091"/>
            <a:ext cx="141634" cy="745234"/>
          </a:xfrm>
          <a:prstGeom prst="curvedConnector2">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42" name="Rounded Rectangle 41">
            <a:extLst>
              <a:ext uri="{FF2B5EF4-FFF2-40B4-BE49-F238E27FC236}">
                <a16:creationId xmlns:a16="http://schemas.microsoft.com/office/drawing/2014/main" id="{2C38A92E-343D-058C-C1A3-8D05AA1AE977}"/>
              </a:ext>
            </a:extLst>
          </p:cNvPr>
          <p:cNvSpPr/>
          <p:nvPr/>
        </p:nvSpPr>
        <p:spPr>
          <a:xfrm>
            <a:off x="4856035" y="1821083"/>
            <a:ext cx="2795943" cy="4017074"/>
          </a:xfrm>
          <a:prstGeom prst="roundRect">
            <a:avLst>
              <a:gd name="adj" fmla="val 5144"/>
            </a:avLst>
          </a:prstGeom>
          <a:noFill/>
          <a:ln w="38100">
            <a:solidFill>
              <a:schemeClr val="accent1">
                <a:lumMod val="40000"/>
                <a:lumOff val="6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Helvetica" pitchFamily="2" charset="0"/>
            </a:endParaRPr>
          </a:p>
        </p:txBody>
      </p:sp>
      <p:sp>
        <p:nvSpPr>
          <p:cNvPr id="43" name="TextBox 42">
            <a:extLst>
              <a:ext uri="{FF2B5EF4-FFF2-40B4-BE49-F238E27FC236}">
                <a16:creationId xmlns:a16="http://schemas.microsoft.com/office/drawing/2014/main" id="{6B413A48-4438-0378-D231-EAC37E7910E4}"/>
              </a:ext>
            </a:extLst>
          </p:cNvPr>
          <p:cNvSpPr txBox="1"/>
          <p:nvPr/>
        </p:nvSpPr>
        <p:spPr>
          <a:xfrm>
            <a:off x="6602049" y="1796363"/>
            <a:ext cx="1132041" cy="400110"/>
          </a:xfrm>
          <a:prstGeom prst="rect">
            <a:avLst/>
          </a:prstGeom>
          <a:noFill/>
        </p:spPr>
        <p:txBody>
          <a:bodyPr wrap="none" rtlCol="0">
            <a:spAutoFit/>
          </a:bodyPr>
          <a:lstStyle>
            <a:defPPr>
              <a:defRPr lang="en-US"/>
            </a:defPPr>
            <a:lvl1pPr>
              <a:defRPr sz="2800">
                <a:solidFill>
                  <a:schemeClr val="accent1"/>
                </a:solidFill>
              </a:defRPr>
            </a:lvl1pPr>
          </a:lstStyle>
          <a:p>
            <a:r>
              <a:rPr lang="en-US" sz="2000" dirty="0"/>
              <a:t>Decoder</a:t>
            </a:r>
          </a:p>
        </p:txBody>
      </p:sp>
      <p:grpSp>
        <p:nvGrpSpPr>
          <p:cNvPr id="44" name="Google Shape;547;p12">
            <a:extLst>
              <a:ext uri="{FF2B5EF4-FFF2-40B4-BE49-F238E27FC236}">
                <a16:creationId xmlns:a16="http://schemas.microsoft.com/office/drawing/2014/main" id="{78DF8183-2711-F352-E4E3-B7B316195EAC}"/>
              </a:ext>
            </a:extLst>
          </p:cNvPr>
          <p:cNvGrpSpPr/>
          <p:nvPr/>
        </p:nvGrpSpPr>
        <p:grpSpPr>
          <a:xfrm>
            <a:off x="5563769" y="3317410"/>
            <a:ext cx="39343" cy="200882"/>
            <a:chOff x="3701725" y="2185416"/>
            <a:chExt cx="54900" cy="237780"/>
          </a:xfrm>
          <a:solidFill>
            <a:schemeClr val="accent1">
              <a:lumMod val="20000"/>
              <a:lumOff val="80000"/>
            </a:schemeClr>
          </a:solidFill>
        </p:grpSpPr>
        <p:sp>
          <p:nvSpPr>
            <p:cNvPr id="59" name="Google Shape;548;p12">
              <a:extLst>
                <a:ext uri="{FF2B5EF4-FFF2-40B4-BE49-F238E27FC236}">
                  <a16:creationId xmlns:a16="http://schemas.microsoft.com/office/drawing/2014/main" id="{08DB3D83-55DE-3F0E-206F-A86633F2233C}"/>
                </a:ext>
              </a:extLst>
            </p:cNvPr>
            <p:cNvSpPr/>
            <p:nvPr/>
          </p:nvSpPr>
          <p:spPr>
            <a:xfrm>
              <a:off x="3701725" y="2185416"/>
              <a:ext cx="54900" cy="54900"/>
            </a:xfrm>
            <a:prstGeom prst="ellipse">
              <a:avLst/>
            </a:prstGeom>
            <a:grpFill/>
            <a:ln w="9525" cap="flat" cmpd="sng">
              <a:noFill/>
              <a:prstDash val="solid"/>
              <a:round/>
              <a:headEnd type="none" w="sm" len="sm"/>
              <a:tailEnd type="none" w="sm" len="sm"/>
            </a:ln>
          </p:spPr>
          <p:txBody>
            <a:bodyPr spcFirstLastPara="1" wrap="square" lIns="102853" tIns="102853" rIns="102853" bIns="102853" anchor="ctr" anchorCtr="0">
              <a:noAutofit/>
            </a:bodyPr>
            <a:lstStyle/>
            <a:p>
              <a:endParaRPr sz="4800">
                <a:latin typeface="Helvetica" pitchFamily="2" charset="0"/>
                <a:cs typeface="Segoe UI" panose="020B0502040204020203" pitchFamily="34" charset="0"/>
              </a:endParaRPr>
            </a:p>
          </p:txBody>
        </p:sp>
        <p:sp>
          <p:nvSpPr>
            <p:cNvPr id="60" name="Google Shape;549;p12">
              <a:extLst>
                <a:ext uri="{FF2B5EF4-FFF2-40B4-BE49-F238E27FC236}">
                  <a16:creationId xmlns:a16="http://schemas.microsoft.com/office/drawing/2014/main" id="{17029FFB-FE5E-2F4A-E3ED-A53A40EE11D8}"/>
                </a:ext>
              </a:extLst>
            </p:cNvPr>
            <p:cNvSpPr/>
            <p:nvPr/>
          </p:nvSpPr>
          <p:spPr>
            <a:xfrm>
              <a:off x="3701725" y="2276856"/>
              <a:ext cx="54900" cy="54900"/>
            </a:xfrm>
            <a:prstGeom prst="ellipse">
              <a:avLst/>
            </a:prstGeom>
            <a:grpFill/>
            <a:ln w="9525" cap="flat" cmpd="sng">
              <a:noFill/>
              <a:prstDash val="solid"/>
              <a:round/>
              <a:headEnd type="none" w="sm" len="sm"/>
              <a:tailEnd type="none" w="sm" len="sm"/>
            </a:ln>
          </p:spPr>
          <p:txBody>
            <a:bodyPr spcFirstLastPara="1" wrap="square" lIns="102853" tIns="102853" rIns="102853" bIns="102853" anchor="ctr" anchorCtr="0">
              <a:noAutofit/>
            </a:bodyPr>
            <a:lstStyle/>
            <a:p>
              <a:endParaRPr sz="4800">
                <a:latin typeface="Helvetica" pitchFamily="2" charset="0"/>
                <a:cs typeface="Segoe UI" panose="020B0502040204020203" pitchFamily="34" charset="0"/>
              </a:endParaRPr>
            </a:p>
          </p:txBody>
        </p:sp>
        <p:sp>
          <p:nvSpPr>
            <p:cNvPr id="61" name="Google Shape;550;p12">
              <a:extLst>
                <a:ext uri="{FF2B5EF4-FFF2-40B4-BE49-F238E27FC236}">
                  <a16:creationId xmlns:a16="http://schemas.microsoft.com/office/drawing/2014/main" id="{52193A0B-0298-7AB0-AC83-C69A14D0479D}"/>
                </a:ext>
              </a:extLst>
            </p:cNvPr>
            <p:cNvSpPr/>
            <p:nvPr/>
          </p:nvSpPr>
          <p:spPr>
            <a:xfrm>
              <a:off x="3701725" y="2368296"/>
              <a:ext cx="54900" cy="54900"/>
            </a:xfrm>
            <a:prstGeom prst="ellipse">
              <a:avLst/>
            </a:prstGeom>
            <a:grpFill/>
            <a:ln w="9525" cap="flat" cmpd="sng">
              <a:noFill/>
              <a:prstDash val="solid"/>
              <a:round/>
              <a:headEnd type="none" w="sm" len="sm"/>
              <a:tailEnd type="none" w="sm" len="sm"/>
            </a:ln>
          </p:spPr>
          <p:txBody>
            <a:bodyPr spcFirstLastPara="1" wrap="square" lIns="102853" tIns="102853" rIns="102853" bIns="102853" anchor="ctr" anchorCtr="0">
              <a:noAutofit/>
            </a:bodyPr>
            <a:lstStyle/>
            <a:p>
              <a:endParaRPr sz="4800">
                <a:latin typeface="Helvetica" pitchFamily="2" charset="0"/>
                <a:cs typeface="Segoe UI" panose="020B0502040204020203" pitchFamily="34" charset="0"/>
              </a:endParaRPr>
            </a:p>
          </p:txBody>
        </p:sp>
      </p:grpSp>
      <p:grpSp>
        <p:nvGrpSpPr>
          <p:cNvPr id="45" name="Google Shape;547;p12">
            <a:extLst>
              <a:ext uri="{FF2B5EF4-FFF2-40B4-BE49-F238E27FC236}">
                <a16:creationId xmlns:a16="http://schemas.microsoft.com/office/drawing/2014/main" id="{77D91716-8B7E-C711-F13E-44DC1046E91D}"/>
              </a:ext>
            </a:extLst>
          </p:cNvPr>
          <p:cNvGrpSpPr/>
          <p:nvPr/>
        </p:nvGrpSpPr>
        <p:grpSpPr>
          <a:xfrm>
            <a:off x="5579086" y="4972394"/>
            <a:ext cx="39343" cy="200882"/>
            <a:chOff x="3701725" y="2185416"/>
            <a:chExt cx="54900" cy="237780"/>
          </a:xfrm>
          <a:solidFill>
            <a:schemeClr val="accent1">
              <a:lumMod val="20000"/>
              <a:lumOff val="80000"/>
            </a:schemeClr>
          </a:solidFill>
        </p:grpSpPr>
        <p:sp>
          <p:nvSpPr>
            <p:cNvPr id="56" name="Google Shape;548;p12">
              <a:extLst>
                <a:ext uri="{FF2B5EF4-FFF2-40B4-BE49-F238E27FC236}">
                  <a16:creationId xmlns:a16="http://schemas.microsoft.com/office/drawing/2014/main" id="{4C53EF2E-DB21-31E5-3545-4BCE424757D3}"/>
                </a:ext>
              </a:extLst>
            </p:cNvPr>
            <p:cNvSpPr/>
            <p:nvPr/>
          </p:nvSpPr>
          <p:spPr>
            <a:xfrm>
              <a:off x="3701725" y="2185416"/>
              <a:ext cx="54900" cy="54900"/>
            </a:xfrm>
            <a:prstGeom prst="ellipse">
              <a:avLst/>
            </a:prstGeom>
            <a:grpFill/>
            <a:ln w="9525" cap="flat" cmpd="sng">
              <a:noFill/>
              <a:prstDash val="solid"/>
              <a:round/>
              <a:headEnd type="none" w="sm" len="sm"/>
              <a:tailEnd type="none" w="sm" len="sm"/>
            </a:ln>
          </p:spPr>
          <p:txBody>
            <a:bodyPr spcFirstLastPara="1" wrap="square" lIns="102853" tIns="102853" rIns="102853" bIns="102853" anchor="ctr" anchorCtr="0">
              <a:noAutofit/>
            </a:bodyPr>
            <a:lstStyle/>
            <a:p>
              <a:endParaRPr sz="4800">
                <a:latin typeface="Helvetica" pitchFamily="2" charset="0"/>
                <a:cs typeface="Segoe UI" panose="020B0502040204020203" pitchFamily="34" charset="0"/>
              </a:endParaRPr>
            </a:p>
          </p:txBody>
        </p:sp>
        <p:sp>
          <p:nvSpPr>
            <p:cNvPr id="57" name="Google Shape;549;p12">
              <a:extLst>
                <a:ext uri="{FF2B5EF4-FFF2-40B4-BE49-F238E27FC236}">
                  <a16:creationId xmlns:a16="http://schemas.microsoft.com/office/drawing/2014/main" id="{21C6E0F2-558B-52D7-6CD9-91CA3AD14BC2}"/>
                </a:ext>
              </a:extLst>
            </p:cNvPr>
            <p:cNvSpPr/>
            <p:nvPr/>
          </p:nvSpPr>
          <p:spPr>
            <a:xfrm>
              <a:off x="3701725" y="2276856"/>
              <a:ext cx="54900" cy="54900"/>
            </a:xfrm>
            <a:prstGeom prst="ellipse">
              <a:avLst/>
            </a:prstGeom>
            <a:grpFill/>
            <a:ln w="9525" cap="flat" cmpd="sng">
              <a:noFill/>
              <a:prstDash val="solid"/>
              <a:round/>
              <a:headEnd type="none" w="sm" len="sm"/>
              <a:tailEnd type="none" w="sm" len="sm"/>
            </a:ln>
          </p:spPr>
          <p:txBody>
            <a:bodyPr spcFirstLastPara="1" wrap="square" lIns="102853" tIns="102853" rIns="102853" bIns="102853" anchor="ctr" anchorCtr="0">
              <a:noAutofit/>
            </a:bodyPr>
            <a:lstStyle/>
            <a:p>
              <a:endParaRPr sz="4800">
                <a:latin typeface="Helvetica" pitchFamily="2" charset="0"/>
                <a:cs typeface="Segoe UI" panose="020B0502040204020203" pitchFamily="34" charset="0"/>
              </a:endParaRPr>
            </a:p>
          </p:txBody>
        </p:sp>
        <p:sp>
          <p:nvSpPr>
            <p:cNvPr id="58" name="Google Shape;550;p12">
              <a:extLst>
                <a:ext uri="{FF2B5EF4-FFF2-40B4-BE49-F238E27FC236}">
                  <a16:creationId xmlns:a16="http://schemas.microsoft.com/office/drawing/2014/main" id="{E0B14FFB-36D9-256A-4584-B4AC760FBA9E}"/>
                </a:ext>
              </a:extLst>
            </p:cNvPr>
            <p:cNvSpPr/>
            <p:nvPr/>
          </p:nvSpPr>
          <p:spPr>
            <a:xfrm>
              <a:off x="3701725" y="2368296"/>
              <a:ext cx="54900" cy="54900"/>
            </a:xfrm>
            <a:prstGeom prst="ellipse">
              <a:avLst/>
            </a:prstGeom>
            <a:grpFill/>
            <a:ln w="9525" cap="flat" cmpd="sng">
              <a:noFill/>
              <a:prstDash val="solid"/>
              <a:round/>
              <a:headEnd type="none" w="sm" len="sm"/>
              <a:tailEnd type="none" w="sm" len="sm"/>
            </a:ln>
          </p:spPr>
          <p:txBody>
            <a:bodyPr spcFirstLastPara="1" wrap="square" lIns="102853" tIns="102853" rIns="102853" bIns="102853" anchor="ctr" anchorCtr="0">
              <a:noAutofit/>
            </a:bodyPr>
            <a:lstStyle/>
            <a:p>
              <a:endParaRPr sz="4800">
                <a:latin typeface="Helvetica" pitchFamily="2" charset="0"/>
                <a:cs typeface="Segoe UI" panose="020B0502040204020203" pitchFamily="34" charset="0"/>
              </a:endParaRPr>
            </a:p>
          </p:txBody>
        </p:sp>
      </p:grpSp>
      <p:sp>
        <p:nvSpPr>
          <p:cNvPr id="46" name="Google Shape;540;p12">
            <a:extLst>
              <a:ext uri="{FF2B5EF4-FFF2-40B4-BE49-F238E27FC236}">
                <a16:creationId xmlns:a16="http://schemas.microsoft.com/office/drawing/2014/main" id="{F8498223-C9AD-AD97-6759-79604CFB84BA}"/>
              </a:ext>
            </a:extLst>
          </p:cNvPr>
          <p:cNvSpPr txBox="1"/>
          <p:nvPr/>
        </p:nvSpPr>
        <p:spPr>
          <a:xfrm>
            <a:off x="5405662" y="1417042"/>
            <a:ext cx="1696690" cy="198838"/>
          </a:xfrm>
          <a:prstGeom prst="rect">
            <a:avLst/>
          </a:prstGeom>
          <a:noFill/>
          <a:ln>
            <a:noFill/>
          </a:ln>
        </p:spPr>
        <p:txBody>
          <a:bodyPr spcFirstLastPara="1" wrap="square" lIns="102853" tIns="102853" rIns="102853" bIns="102853" anchor="ctr" anchorCtr="0">
            <a:noAutofit/>
          </a:bodyPr>
          <a:lstStyle/>
          <a:p>
            <a:pPr algn="ctr"/>
            <a:r>
              <a:rPr lang="en-US" sz="1600" dirty="0">
                <a:ea typeface="Calibri"/>
                <a:cs typeface="Segoe UI" panose="020B0502040204020203" pitchFamily="34" charset="0"/>
                <a:sym typeface="Calibri"/>
              </a:rPr>
              <a:t>Output</a:t>
            </a:r>
            <a:endParaRPr sz="1600" dirty="0">
              <a:ea typeface="Calibri"/>
              <a:cs typeface="Segoe UI" panose="020B0502040204020203" pitchFamily="34" charset="0"/>
              <a:sym typeface="Calibri"/>
            </a:endParaRPr>
          </a:p>
        </p:txBody>
      </p:sp>
      <p:cxnSp>
        <p:nvCxnSpPr>
          <p:cNvPr id="47" name="Google Shape;467;p12">
            <a:extLst>
              <a:ext uri="{FF2B5EF4-FFF2-40B4-BE49-F238E27FC236}">
                <a16:creationId xmlns:a16="http://schemas.microsoft.com/office/drawing/2014/main" id="{A4C816E3-0D44-FEB5-2799-936A9D33F2FF}"/>
              </a:ext>
            </a:extLst>
          </p:cNvPr>
          <p:cNvCxnSpPr>
            <a:cxnSpLocks/>
            <a:stCxn id="42" idx="0"/>
            <a:endCxn id="46" idx="2"/>
          </p:cNvCxnSpPr>
          <p:nvPr/>
        </p:nvCxnSpPr>
        <p:spPr>
          <a:xfrm flipV="1">
            <a:off x="6254007" y="1615880"/>
            <a:ext cx="0" cy="205203"/>
          </a:xfrm>
          <a:prstGeom prst="straightConnector1">
            <a:avLst/>
          </a:prstGeom>
          <a:ln w="38100">
            <a:solidFill>
              <a:srgbClr val="A6BADD"/>
            </a:solidFill>
            <a:headEnd type="none" w="med" len="med"/>
            <a:tailEnd type="triangle" w="med" len="med"/>
          </a:ln>
        </p:spPr>
        <p:style>
          <a:lnRef idx="1">
            <a:schemeClr val="accent2"/>
          </a:lnRef>
          <a:fillRef idx="0">
            <a:schemeClr val="accent2"/>
          </a:fillRef>
          <a:effectRef idx="0">
            <a:schemeClr val="accent2"/>
          </a:effectRef>
          <a:fontRef idx="minor">
            <a:schemeClr val="tx1"/>
          </a:fontRef>
        </p:style>
      </p:cxnSp>
      <p:sp>
        <p:nvSpPr>
          <p:cNvPr id="48" name="Google Shape;525;p12">
            <a:extLst>
              <a:ext uri="{FF2B5EF4-FFF2-40B4-BE49-F238E27FC236}">
                <a16:creationId xmlns:a16="http://schemas.microsoft.com/office/drawing/2014/main" id="{CE8163BA-81D5-2B6D-263F-65CA5CB4F4E2}"/>
              </a:ext>
            </a:extLst>
          </p:cNvPr>
          <p:cNvSpPr/>
          <p:nvPr/>
        </p:nvSpPr>
        <p:spPr>
          <a:xfrm>
            <a:off x="1767040" y="1944686"/>
            <a:ext cx="1164976" cy="494409"/>
          </a:xfrm>
          <a:prstGeom prst="roundRect">
            <a:avLst>
              <a:gd name="adj" fmla="val 11729"/>
            </a:avLst>
          </a:prstGeom>
          <a:solidFill>
            <a:srgbClr val="B4C7E7">
              <a:alpha val="50196"/>
            </a:srgbClr>
          </a:solidFill>
          <a:ln w="28575">
            <a:noFill/>
            <a:prstDash val="solid"/>
            <a:extLst>
              <a:ext uri="{C807C97D-BFC1-408E-A445-0C87EB9F89A2}">
                <ask:lineSketchStyleProps xmlns:ask="http://schemas.microsoft.com/office/drawing/2018/sketchyshapes" sd="1219033472">
                  <a:custGeom>
                    <a:avLst/>
                    <a:gdLst>
                      <a:gd name="connsiteX0" fmla="*/ 0 w 2034205"/>
                      <a:gd name="connsiteY0" fmla="*/ 122878 h 737256"/>
                      <a:gd name="connsiteX1" fmla="*/ 122878 w 2034205"/>
                      <a:gd name="connsiteY1" fmla="*/ 0 h 737256"/>
                      <a:gd name="connsiteX2" fmla="*/ 736912 w 2034205"/>
                      <a:gd name="connsiteY2" fmla="*/ 0 h 737256"/>
                      <a:gd name="connsiteX3" fmla="*/ 1333062 w 2034205"/>
                      <a:gd name="connsiteY3" fmla="*/ 0 h 737256"/>
                      <a:gd name="connsiteX4" fmla="*/ 1911327 w 2034205"/>
                      <a:gd name="connsiteY4" fmla="*/ 0 h 737256"/>
                      <a:gd name="connsiteX5" fmla="*/ 2034205 w 2034205"/>
                      <a:gd name="connsiteY5" fmla="*/ 122878 h 737256"/>
                      <a:gd name="connsiteX6" fmla="*/ 2034205 w 2034205"/>
                      <a:gd name="connsiteY6" fmla="*/ 614378 h 737256"/>
                      <a:gd name="connsiteX7" fmla="*/ 1911327 w 2034205"/>
                      <a:gd name="connsiteY7" fmla="*/ 737256 h 737256"/>
                      <a:gd name="connsiteX8" fmla="*/ 1297293 w 2034205"/>
                      <a:gd name="connsiteY8" fmla="*/ 737256 h 737256"/>
                      <a:gd name="connsiteX9" fmla="*/ 754797 w 2034205"/>
                      <a:gd name="connsiteY9" fmla="*/ 737256 h 737256"/>
                      <a:gd name="connsiteX10" fmla="*/ 122878 w 2034205"/>
                      <a:gd name="connsiteY10" fmla="*/ 737256 h 737256"/>
                      <a:gd name="connsiteX11" fmla="*/ 0 w 2034205"/>
                      <a:gd name="connsiteY11" fmla="*/ 614378 h 737256"/>
                      <a:gd name="connsiteX12" fmla="*/ 0 w 2034205"/>
                      <a:gd name="connsiteY12" fmla="*/ 122878 h 73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4205" h="737256" fill="none" extrusionOk="0">
                        <a:moveTo>
                          <a:pt x="0" y="122878"/>
                        </a:moveTo>
                        <a:cubicBezTo>
                          <a:pt x="-8377" y="56390"/>
                          <a:pt x="44506" y="-7250"/>
                          <a:pt x="122878" y="0"/>
                        </a:cubicBezTo>
                        <a:cubicBezTo>
                          <a:pt x="338875" y="-67540"/>
                          <a:pt x="534673" y="69283"/>
                          <a:pt x="736912" y="0"/>
                        </a:cubicBezTo>
                        <a:cubicBezTo>
                          <a:pt x="939151" y="-69283"/>
                          <a:pt x="1178945" y="45690"/>
                          <a:pt x="1333062" y="0"/>
                        </a:cubicBezTo>
                        <a:cubicBezTo>
                          <a:pt x="1487179" y="-45690"/>
                          <a:pt x="1707317" y="55733"/>
                          <a:pt x="1911327" y="0"/>
                        </a:cubicBezTo>
                        <a:cubicBezTo>
                          <a:pt x="1974364" y="199"/>
                          <a:pt x="2039870" y="44802"/>
                          <a:pt x="2034205" y="122878"/>
                        </a:cubicBezTo>
                        <a:cubicBezTo>
                          <a:pt x="2079178" y="355722"/>
                          <a:pt x="2026358" y="468253"/>
                          <a:pt x="2034205" y="614378"/>
                        </a:cubicBezTo>
                        <a:cubicBezTo>
                          <a:pt x="2037015" y="687807"/>
                          <a:pt x="1972465" y="740803"/>
                          <a:pt x="1911327" y="737256"/>
                        </a:cubicBezTo>
                        <a:cubicBezTo>
                          <a:pt x="1659221" y="764214"/>
                          <a:pt x="1499174" y="734628"/>
                          <a:pt x="1297293" y="737256"/>
                        </a:cubicBezTo>
                        <a:cubicBezTo>
                          <a:pt x="1095412" y="739884"/>
                          <a:pt x="903079" y="702205"/>
                          <a:pt x="754797" y="737256"/>
                        </a:cubicBezTo>
                        <a:cubicBezTo>
                          <a:pt x="606515" y="772307"/>
                          <a:pt x="305525" y="730898"/>
                          <a:pt x="122878" y="737256"/>
                        </a:cubicBezTo>
                        <a:cubicBezTo>
                          <a:pt x="66209" y="741174"/>
                          <a:pt x="5694" y="701421"/>
                          <a:pt x="0" y="614378"/>
                        </a:cubicBezTo>
                        <a:cubicBezTo>
                          <a:pt x="-23927" y="483817"/>
                          <a:pt x="22508" y="358107"/>
                          <a:pt x="0" y="122878"/>
                        </a:cubicBezTo>
                        <a:close/>
                      </a:path>
                      <a:path w="2034205" h="737256" stroke="0" extrusionOk="0">
                        <a:moveTo>
                          <a:pt x="0" y="122878"/>
                        </a:moveTo>
                        <a:cubicBezTo>
                          <a:pt x="-9685" y="49040"/>
                          <a:pt x="45337" y="3632"/>
                          <a:pt x="122878" y="0"/>
                        </a:cubicBezTo>
                        <a:cubicBezTo>
                          <a:pt x="287913" y="-8406"/>
                          <a:pt x="482652" y="57974"/>
                          <a:pt x="754797" y="0"/>
                        </a:cubicBezTo>
                        <a:cubicBezTo>
                          <a:pt x="1026942" y="-57974"/>
                          <a:pt x="1164446" y="33508"/>
                          <a:pt x="1333062" y="0"/>
                        </a:cubicBezTo>
                        <a:cubicBezTo>
                          <a:pt x="1501678" y="-33508"/>
                          <a:pt x="1729697" y="15223"/>
                          <a:pt x="1911327" y="0"/>
                        </a:cubicBezTo>
                        <a:cubicBezTo>
                          <a:pt x="1977155" y="-6557"/>
                          <a:pt x="2034773" y="52911"/>
                          <a:pt x="2034205" y="122878"/>
                        </a:cubicBezTo>
                        <a:cubicBezTo>
                          <a:pt x="2066924" y="273438"/>
                          <a:pt x="1988906" y="404238"/>
                          <a:pt x="2034205" y="614378"/>
                        </a:cubicBezTo>
                        <a:cubicBezTo>
                          <a:pt x="2032341" y="664465"/>
                          <a:pt x="1978193" y="738642"/>
                          <a:pt x="1911327" y="737256"/>
                        </a:cubicBezTo>
                        <a:cubicBezTo>
                          <a:pt x="1671606" y="787660"/>
                          <a:pt x="1578740" y="691815"/>
                          <a:pt x="1350946" y="737256"/>
                        </a:cubicBezTo>
                        <a:cubicBezTo>
                          <a:pt x="1123152" y="782697"/>
                          <a:pt x="993190" y="712286"/>
                          <a:pt x="754797" y="737256"/>
                        </a:cubicBezTo>
                        <a:cubicBezTo>
                          <a:pt x="516404" y="762226"/>
                          <a:pt x="369413" y="697494"/>
                          <a:pt x="122878" y="737256"/>
                        </a:cubicBezTo>
                        <a:cubicBezTo>
                          <a:pt x="69451" y="722990"/>
                          <a:pt x="4601" y="679275"/>
                          <a:pt x="0" y="614378"/>
                        </a:cubicBezTo>
                        <a:cubicBezTo>
                          <a:pt x="-43681" y="455927"/>
                          <a:pt x="10721" y="315616"/>
                          <a:pt x="0" y="122878"/>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1">
                    <a:lumMod val="75000"/>
                  </a:schemeClr>
                </a:solidFill>
              </a:rPr>
              <a:t>Transformer block</a:t>
            </a:r>
          </a:p>
        </p:txBody>
      </p:sp>
      <p:sp>
        <p:nvSpPr>
          <p:cNvPr id="49" name="Google Shape;525;p12">
            <a:extLst>
              <a:ext uri="{FF2B5EF4-FFF2-40B4-BE49-F238E27FC236}">
                <a16:creationId xmlns:a16="http://schemas.microsoft.com/office/drawing/2014/main" id="{B67F0AC2-C5C0-1A7E-52A8-6DAC370326BF}"/>
              </a:ext>
            </a:extLst>
          </p:cNvPr>
          <p:cNvSpPr/>
          <p:nvPr/>
        </p:nvSpPr>
        <p:spPr>
          <a:xfrm>
            <a:off x="5025523" y="1944686"/>
            <a:ext cx="1164976" cy="494409"/>
          </a:xfrm>
          <a:prstGeom prst="roundRect">
            <a:avLst>
              <a:gd name="adj" fmla="val 11729"/>
            </a:avLst>
          </a:prstGeom>
          <a:solidFill>
            <a:srgbClr val="B4C7E7">
              <a:alpha val="50196"/>
            </a:srgbClr>
          </a:solidFill>
          <a:ln w="28575">
            <a:noFill/>
            <a:prstDash val="solid"/>
            <a:extLst>
              <a:ext uri="{C807C97D-BFC1-408E-A445-0C87EB9F89A2}">
                <ask:lineSketchStyleProps xmlns:ask="http://schemas.microsoft.com/office/drawing/2018/sketchyshapes" sd="1219033472">
                  <a:custGeom>
                    <a:avLst/>
                    <a:gdLst>
                      <a:gd name="connsiteX0" fmla="*/ 0 w 2034205"/>
                      <a:gd name="connsiteY0" fmla="*/ 122878 h 737256"/>
                      <a:gd name="connsiteX1" fmla="*/ 122878 w 2034205"/>
                      <a:gd name="connsiteY1" fmla="*/ 0 h 737256"/>
                      <a:gd name="connsiteX2" fmla="*/ 736912 w 2034205"/>
                      <a:gd name="connsiteY2" fmla="*/ 0 h 737256"/>
                      <a:gd name="connsiteX3" fmla="*/ 1333062 w 2034205"/>
                      <a:gd name="connsiteY3" fmla="*/ 0 h 737256"/>
                      <a:gd name="connsiteX4" fmla="*/ 1911327 w 2034205"/>
                      <a:gd name="connsiteY4" fmla="*/ 0 h 737256"/>
                      <a:gd name="connsiteX5" fmla="*/ 2034205 w 2034205"/>
                      <a:gd name="connsiteY5" fmla="*/ 122878 h 737256"/>
                      <a:gd name="connsiteX6" fmla="*/ 2034205 w 2034205"/>
                      <a:gd name="connsiteY6" fmla="*/ 614378 h 737256"/>
                      <a:gd name="connsiteX7" fmla="*/ 1911327 w 2034205"/>
                      <a:gd name="connsiteY7" fmla="*/ 737256 h 737256"/>
                      <a:gd name="connsiteX8" fmla="*/ 1297293 w 2034205"/>
                      <a:gd name="connsiteY8" fmla="*/ 737256 h 737256"/>
                      <a:gd name="connsiteX9" fmla="*/ 754797 w 2034205"/>
                      <a:gd name="connsiteY9" fmla="*/ 737256 h 737256"/>
                      <a:gd name="connsiteX10" fmla="*/ 122878 w 2034205"/>
                      <a:gd name="connsiteY10" fmla="*/ 737256 h 737256"/>
                      <a:gd name="connsiteX11" fmla="*/ 0 w 2034205"/>
                      <a:gd name="connsiteY11" fmla="*/ 614378 h 737256"/>
                      <a:gd name="connsiteX12" fmla="*/ 0 w 2034205"/>
                      <a:gd name="connsiteY12" fmla="*/ 122878 h 73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4205" h="737256" fill="none" extrusionOk="0">
                        <a:moveTo>
                          <a:pt x="0" y="122878"/>
                        </a:moveTo>
                        <a:cubicBezTo>
                          <a:pt x="-8377" y="56390"/>
                          <a:pt x="44506" y="-7250"/>
                          <a:pt x="122878" y="0"/>
                        </a:cubicBezTo>
                        <a:cubicBezTo>
                          <a:pt x="338875" y="-67540"/>
                          <a:pt x="534673" y="69283"/>
                          <a:pt x="736912" y="0"/>
                        </a:cubicBezTo>
                        <a:cubicBezTo>
                          <a:pt x="939151" y="-69283"/>
                          <a:pt x="1178945" y="45690"/>
                          <a:pt x="1333062" y="0"/>
                        </a:cubicBezTo>
                        <a:cubicBezTo>
                          <a:pt x="1487179" y="-45690"/>
                          <a:pt x="1707317" y="55733"/>
                          <a:pt x="1911327" y="0"/>
                        </a:cubicBezTo>
                        <a:cubicBezTo>
                          <a:pt x="1974364" y="199"/>
                          <a:pt x="2039870" y="44802"/>
                          <a:pt x="2034205" y="122878"/>
                        </a:cubicBezTo>
                        <a:cubicBezTo>
                          <a:pt x="2079178" y="355722"/>
                          <a:pt x="2026358" y="468253"/>
                          <a:pt x="2034205" y="614378"/>
                        </a:cubicBezTo>
                        <a:cubicBezTo>
                          <a:pt x="2037015" y="687807"/>
                          <a:pt x="1972465" y="740803"/>
                          <a:pt x="1911327" y="737256"/>
                        </a:cubicBezTo>
                        <a:cubicBezTo>
                          <a:pt x="1659221" y="764214"/>
                          <a:pt x="1499174" y="734628"/>
                          <a:pt x="1297293" y="737256"/>
                        </a:cubicBezTo>
                        <a:cubicBezTo>
                          <a:pt x="1095412" y="739884"/>
                          <a:pt x="903079" y="702205"/>
                          <a:pt x="754797" y="737256"/>
                        </a:cubicBezTo>
                        <a:cubicBezTo>
                          <a:pt x="606515" y="772307"/>
                          <a:pt x="305525" y="730898"/>
                          <a:pt x="122878" y="737256"/>
                        </a:cubicBezTo>
                        <a:cubicBezTo>
                          <a:pt x="66209" y="741174"/>
                          <a:pt x="5694" y="701421"/>
                          <a:pt x="0" y="614378"/>
                        </a:cubicBezTo>
                        <a:cubicBezTo>
                          <a:pt x="-23927" y="483817"/>
                          <a:pt x="22508" y="358107"/>
                          <a:pt x="0" y="122878"/>
                        </a:cubicBezTo>
                        <a:close/>
                      </a:path>
                      <a:path w="2034205" h="737256" stroke="0" extrusionOk="0">
                        <a:moveTo>
                          <a:pt x="0" y="122878"/>
                        </a:moveTo>
                        <a:cubicBezTo>
                          <a:pt x="-9685" y="49040"/>
                          <a:pt x="45337" y="3632"/>
                          <a:pt x="122878" y="0"/>
                        </a:cubicBezTo>
                        <a:cubicBezTo>
                          <a:pt x="287913" y="-8406"/>
                          <a:pt x="482652" y="57974"/>
                          <a:pt x="754797" y="0"/>
                        </a:cubicBezTo>
                        <a:cubicBezTo>
                          <a:pt x="1026942" y="-57974"/>
                          <a:pt x="1164446" y="33508"/>
                          <a:pt x="1333062" y="0"/>
                        </a:cubicBezTo>
                        <a:cubicBezTo>
                          <a:pt x="1501678" y="-33508"/>
                          <a:pt x="1729697" y="15223"/>
                          <a:pt x="1911327" y="0"/>
                        </a:cubicBezTo>
                        <a:cubicBezTo>
                          <a:pt x="1977155" y="-6557"/>
                          <a:pt x="2034773" y="52911"/>
                          <a:pt x="2034205" y="122878"/>
                        </a:cubicBezTo>
                        <a:cubicBezTo>
                          <a:pt x="2066924" y="273438"/>
                          <a:pt x="1988906" y="404238"/>
                          <a:pt x="2034205" y="614378"/>
                        </a:cubicBezTo>
                        <a:cubicBezTo>
                          <a:pt x="2032341" y="664465"/>
                          <a:pt x="1978193" y="738642"/>
                          <a:pt x="1911327" y="737256"/>
                        </a:cubicBezTo>
                        <a:cubicBezTo>
                          <a:pt x="1671606" y="787660"/>
                          <a:pt x="1578740" y="691815"/>
                          <a:pt x="1350946" y="737256"/>
                        </a:cubicBezTo>
                        <a:cubicBezTo>
                          <a:pt x="1123152" y="782697"/>
                          <a:pt x="993190" y="712286"/>
                          <a:pt x="754797" y="737256"/>
                        </a:cubicBezTo>
                        <a:cubicBezTo>
                          <a:pt x="516404" y="762226"/>
                          <a:pt x="369413" y="697494"/>
                          <a:pt x="122878" y="737256"/>
                        </a:cubicBezTo>
                        <a:cubicBezTo>
                          <a:pt x="69451" y="722990"/>
                          <a:pt x="4601" y="679275"/>
                          <a:pt x="0" y="614378"/>
                        </a:cubicBezTo>
                        <a:cubicBezTo>
                          <a:pt x="-43681" y="455927"/>
                          <a:pt x="10721" y="315616"/>
                          <a:pt x="0" y="122878"/>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1">
                    <a:lumMod val="75000"/>
                  </a:schemeClr>
                </a:solidFill>
              </a:rPr>
              <a:t>Transformer block</a:t>
            </a:r>
            <a:endParaRPr sz="1200" dirty="0">
              <a:solidFill>
                <a:schemeClr val="accent1">
                  <a:lumMod val="75000"/>
                </a:schemeClr>
              </a:solidFill>
            </a:endParaRPr>
          </a:p>
        </p:txBody>
      </p:sp>
      <p:sp>
        <p:nvSpPr>
          <p:cNvPr id="50" name="Google Shape;525;p12">
            <a:extLst>
              <a:ext uri="{FF2B5EF4-FFF2-40B4-BE49-F238E27FC236}">
                <a16:creationId xmlns:a16="http://schemas.microsoft.com/office/drawing/2014/main" id="{EAAB703E-3620-1E88-4CAF-C2BD82594AA0}"/>
              </a:ext>
            </a:extLst>
          </p:cNvPr>
          <p:cNvSpPr/>
          <p:nvPr/>
        </p:nvSpPr>
        <p:spPr>
          <a:xfrm>
            <a:off x="1767040" y="2748101"/>
            <a:ext cx="1164976" cy="494409"/>
          </a:xfrm>
          <a:prstGeom prst="roundRect">
            <a:avLst>
              <a:gd name="adj" fmla="val 11729"/>
            </a:avLst>
          </a:prstGeom>
          <a:solidFill>
            <a:srgbClr val="B4C7E7">
              <a:alpha val="50196"/>
            </a:srgbClr>
          </a:solidFill>
          <a:ln w="28575">
            <a:noFill/>
            <a:prstDash val="solid"/>
            <a:extLst>
              <a:ext uri="{C807C97D-BFC1-408E-A445-0C87EB9F89A2}">
                <ask:lineSketchStyleProps xmlns:ask="http://schemas.microsoft.com/office/drawing/2018/sketchyshapes" sd="1219033472">
                  <a:custGeom>
                    <a:avLst/>
                    <a:gdLst>
                      <a:gd name="connsiteX0" fmla="*/ 0 w 2034205"/>
                      <a:gd name="connsiteY0" fmla="*/ 122878 h 737256"/>
                      <a:gd name="connsiteX1" fmla="*/ 122878 w 2034205"/>
                      <a:gd name="connsiteY1" fmla="*/ 0 h 737256"/>
                      <a:gd name="connsiteX2" fmla="*/ 736912 w 2034205"/>
                      <a:gd name="connsiteY2" fmla="*/ 0 h 737256"/>
                      <a:gd name="connsiteX3" fmla="*/ 1333062 w 2034205"/>
                      <a:gd name="connsiteY3" fmla="*/ 0 h 737256"/>
                      <a:gd name="connsiteX4" fmla="*/ 1911327 w 2034205"/>
                      <a:gd name="connsiteY4" fmla="*/ 0 h 737256"/>
                      <a:gd name="connsiteX5" fmla="*/ 2034205 w 2034205"/>
                      <a:gd name="connsiteY5" fmla="*/ 122878 h 737256"/>
                      <a:gd name="connsiteX6" fmla="*/ 2034205 w 2034205"/>
                      <a:gd name="connsiteY6" fmla="*/ 614378 h 737256"/>
                      <a:gd name="connsiteX7" fmla="*/ 1911327 w 2034205"/>
                      <a:gd name="connsiteY7" fmla="*/ 737256 h 737256"/>
                      <a:gd name="connsiteX8" fmla="*/ 1297293 w 2034205"/>
                      <a:gd name="connsiteY8" fmla="*/ 737256 h 737256"/>
                      <a:gd name="connsiteX9" fmla="*/ 754797 w 2034205"/>
                      <a:gd name="connsiteY9" fmla="*/ 737256 h 737256"/>
                      <a:gd name="connsiteX10" fmla="*/ 122878 w 2034205"/>
                      <a:gd name="connsiteY10" fmla="*/ 737256 h 737256"/>
                      <a:gd name="connsiteX11" fmla="*/ 0 w 2034205"/>
                      <a:gd name="connsiteY11" fmla="*/ 614378 h 737256"/>
                      <a:gd name="connsiteX12" fmla="*/ 0 w 2034205"/>
                      <a:gd name="connsiteY12" fmla="*/ 122878 h 73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4205" h="737256" fill="none" extrusionOk="0">
                        <a:moveTo>
                          <a:pt x="0" y="122878"/>
                        </a:moveTo>
                        <a:cubicBezTo>
                          <a:pt x="-8377" y="56390"/>
                          <a:pt x="44506" y="-7250"/>
                          <a:pt x="122878" y="0"/>
                        </a:cubicBezTo>
                        <a:cubicBezTo>
                          <a:pt x="338875" y="-67540"/>
                          <a:pt x="534673" y="69283"/>
                          <a:pt x="736912" y="0"/>
                        </a:cubicBezTo>
                        <a:cubicBezTo>
                          <a:pt x="939151" y="-69283"/>
                          <a:pt x="1178945" y="45690"/>
                          <a:pt x="1333062" y="0"/>
                        </a:cubicBezTo>
                        <a:cubicBezTo>
                          <a:pt x="1487179" y="-45690"/>
                          <a:pt x="1707317" y="55733"/>
                          <a:pt x="1911327" y="0"/>
                        </a:cubicBezTo>
                        <a:cubicBezTo>
                          <a:pt x="1974364" y="199"/>
                          <a:pt x="2039870" y="44802"/>
                          <a:pt x="2034205" y="122878"/>
                        </a:cubicBezTo>
                        <a:cubicBezTo>
                          <a:pt x="2079178" y="355722"/>
                          <a:pt x="2026358" y="468253"/>
                          <a:pt x="2034205" y="614378"/>
                        </a:cubicBezTo>
                        <a:cubicBezTo>
                          <a:pt x="2037015" y="687807"/>
                          <a:pt x="1972465" y="740803"/>
                          <a:pt x="1911327" y="737256"/>
                        </a:cubicBezTo>
                        <a:cubicBezTo>
                          <a:pt x="1659221" y="764214"/>
                          <a:pt x="1499174" y="734628"/>
                          <a:pt x="1297293" y="737256"/>
                        </a:cubicBezTo>
                        <a:cubicBezTo>
                          <a:pt x="1095412" y="739884"/>
                          <a:pt x="903079" y="702205"/>
                          <a:pt x="754797" y="737256"/>
                        </a:cubicBezTo>
                        <a:cubicBezTo>
                          <a:pt x="606515" y="772307"/>
                          <a:pt x="305525" y="730898"/>
                          <a:pt x="122878" y="737256"/>
                        </a:cubicBezTo>
                        <a:cubicBezTo>
                          <a:pt x="66209" y="741174"/>
                          <a:pt x="5694" y="701421"/>
                          <a:pt x="0" y="614378"/>
                        </a:cubicBezTo>
                        <a:cubicBezTo>
                          <a:pt x="-23927" y="483817"/>
                          <a:pt x="22508" y="358107"/>
                          <a:pt x="0" y="122878"/>
                        </a:cubicBezTo>
                        <a:close/>
                      </a:path>
                      <a:path w="2034205" h="737256" stroke="0" extrusionOk="0">
                        <a:moveTo>
                          <a:pt x="0" y="122878"/>
                        </a:moveTo>
                        <a:cubicBezTo>
                          <a:pt x="-9685" y="49040"/>
                          <a:pt x="45337" y="3632"/>
                          <a:pt x="122878" y="0"/>
                        </a:cubicBezTo>
                        <a:cubicBezTo>
                          <a:pt x="287913" y="-8406"/>
                          <a:pt x="482652" y="57974"/>
                          <a:pt x="754797" y="0"/>
                        </a:cubicBezTo>
                        <a:cubicBezTo>
                          <a:pt x="1026942" y="-57974"/>
                          <a:pt x="1164446" y="33508"/>
                          <a:pt x="1333062" y="0"/>
                        </a:cubicBezTo>
                        <a:cubicBezTo>
                          <a:pt x="1501678" y="-33508"/>
                          <a:pt x="1729697" y="15223"/>
                          <a:pt x="1911327" y="0"/>
                        </a:cubicBezTo>
                        <a:cubicBezTo>
                          <a:pt x="1977155" y="-6557"/>
                          <a:pt x="2034773" y="52911"/>
                          <a:pt x="2034205" y="122878"/>
                        </a:cubicBezTo>
                        <a:cubicBezTo>
                          <a:pt x="2066924" y="273438"/>
                          <a:pt x="1988906" y="404238"/>
                          <a:pt x="2034205" y="614378"/>
                        </a:cubicBezTo>
                        <a:cubicBezTo>
                          <a:pt x="2032341" y="664465"/>
                          <a:pt x="1978193" y="738642"/>
                          <a:pt x="1911327" y="737256"/>
                        </a:cubicBezTo>
                        <a:cubicBezTo>
                          <a:pt x="1671606" y="787660"/>
                          <a:pt x="1578740" y="691815"/>
                          <a:pt x="1350946" y="737256"/>
                        </a:cubicBezTo>
                        <a:cubicBezTo>
                          <a:pt x="1123152" y="782697"/>
                          <a:pt x="993190" y="712286"/>
                          <a:pt x="754797" y="737256"/>
                        </a:cubicBezTo>
                        <a:cubicBezTo>
                          <a:pt x="516404" y="762226"/>
                          <a:pt x="369413" y="697494"/>
                          <a:pt x="122878" y="737256"/>
                        </a:cubicBezTo>
                        <a:cubicBezTo>
                          <a:pt x="69451" y="722990"/>
                          <a:pt x="4601" y="679275"/>
                          <a:pt x="0" y="614378"/>
                        </a:cubicBezTo>
                        <a:cubicBezTo>
                          <a:pt x="-43681" y="455927"/>
                          <a:pt x="10721" y="315616"/>
                          <a:pt x="0" y="122878"/>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1">
                    <a:lumMod val="75000"/>
                  </a:schemeClr>
                </a:solidFill>
              </a:rPr>
              <a:t>Transformer block</a:t>
            </a:r>
          </a:p>
        </p:txBody>
      </p:sp>
      <p:sp>
        <p:nvSpPr>
          <p:cNvPr id="51" name="Google Shape;525;p12">
            <a:extLst>
              <a:ext uri="{FF2B5EF4-FFF2-40B4-BE49-F238E27FC236}">
                <a16:creationId xmlns:a16="http://schemas.microsoft.com/office/drawing/2014/main" id="{A74B3B9E-39AC-8B94-83A6-556A75474463}"/>
              </a:ext>
            </a:extLst>
          </p:cNvPr>
          <p:cNvSpPr/>
          <p:nvPr/>
        </p:nvSpPr>
        <p:spPr>
          <a:xfrm>
            <a:off x="1747368" y="3599742"/>
            <a:ext cx="1164976" cy="494409"/>
          </a:xfrm>
          <a:prstGeom prst="roundRect">
            <a:avLst>
              <a:gd name="adj" fmla="val 11729"/>
            </a:avLst>
          </a:prstGeom>
          <a:solidFill>
            <a:srgbClr val="B4C7E7">
              <a:alpha val="50196"/>
            </a:srgbClr>
          </a:solidFill>
          <a:ln w="28575">
            <a:noFill/>
            <a:prstDash val="solid"/>
            <a:extLst>
              <a:ext uri="{C807C97D-BFC1-408E-A445-0C87EB9F89A2}">
                <ask:lineSketchStyleProps xmlns:ask="http://schemas.microsoft.com/office/drawing/2018/sketchyshapes" sd="1219033472">
                  <a:custGeom>
                    <a:avLst/>
                    <a:gdLst>
                      <a:gd name="connsiteX0" fmla="*/ 0 w 2034205"/>
                      <a:gd name="connsiteY0" fmla="*/ 122878 h 737256"/>
                      <a:gd name="connsiteX1" fmla="*/ 122878 w 2034205"/>
                      <a:gd name="connsiteY1" fmla="*/ 0 h 737256"/>
                      <a:gd name="connsiteX2" fmla="*/ 736912 w 2034205"/>
                      <a:gd name="connsiteY2" fmla="*/ 0 h 737256"/>
                      <a:gd name="connsiteX3" fmla="*/ 1333062 w 2034205"/>
                      <a:gd name="connsiteY3" fmla="*/ 0 h 737256"/>
                      <a:gd name="connsiteX4" fmla="*/ 1911327 w 2034205"/>
                      <a:gd name="connsiteY4" fmla="*/ 0 h 737256"/>
                      <a:gd name="connsiteX5" fmla="*/ 2034205 w 2034205"/>
                      <a:gd name="connsiteY5" fmla="*/ 122878 h 737256"/>
                      <a:gd name="connsiteX6" fmla="*/ 2034205 w 2034205"/>
                      <a:gd name="connsiteY6" fmla="*/ 614378 h 737256"/>
                      <a:gd name="connsiteX7" fmla="*/ 1911327 w 2034205"/>
                      <a:gd name="connsiteY7" fmla="*/ 737256 h 737256"/>
                      <a:gd name="connsiteX8" fmla="*/ 1297293 w 2034205"/>
                      <a:gd name="connsiteY8" fmla="*/ 737256 h 737256"/>
                      <a:gd name="connsiteX9" fmla="*/ 754797 w 2034205"/>
                      <a:gd name="connsiteY9" fmla="*/ 737256 h 737256"/>
                      <a:gd name="connsiteX10" fmla="*/ 122878 w 2034205"/>
                      <a:gd name="connsiteY10" fmla="*/ 737256 h 737256"/>
                      <a:gd name="connsiteX11" fmla="*/ 0 w 2034205"/>
                      <a:gd name="connsiteY11" fmla="*/ 614378 h 737256"/>
                      <a:gd name="connsiteX12" fmla="*/ 0 w 2034205"/>
                      <a:gd name="connsiteY12" fmla="*/ 122878 h 73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4205" h="737256" fill="none" extrusionOk="0">
                        <a:moveTo>
                          <a:pt x="0" y="122878"/>
                        </a:moveTo>
                        <a:cubicBezTo>
                          <a:pt x="-8377" y="56390"/>
                          <a:pt x="44506" y="-7250"/>
                          <a:pt x="122878" y="0"/>
                        </a:cubicBezTo>
                        <a:cubicBezTo>
                          <a:pt x="338875" y="-67540"/>
                          <a:pt x="534673" y="69283"/>
                          <a:pt x="736912" y="0"/>
                        </a:cubicBezTo>
                        <a:cubicBezTo>
                          <a:pt x="939151" y="-69283"/>
                          <a:pt x="1178945" y="45690"/>
                          <a:pt x="1333062" y="0"/>
                        </a:cubicBezTo>
                        <a:cubicBezTo>
                          <a:pt x="1487179" y="-45690"/>
                          <a:pt x="1707317" y="55733"/>
                          <a:pt x="1911327" y="0"/>
                        </a:cubicBezTo>
                        <a:cubicBezTo>
                          <a:pt x="1974364" y="199"/>
                          <a:pt x="2039870" y="44802"/>
                          <a:pt x="2034205" y="122878"/>
                        </a:cubicBezTo>
                        <a:cubicBezTo>
                          <a:pt x="2079178" y="355722"/>
                          <a:pt x="2026358" y="468253"/>
                          <a:pt x="2034205" y="614378"/>
                        </a:cubicBezTo>
                        <a:cubicBezTo>
                          <a:pt x="2037015" y="687807"/>
                          <a:pt x="1972465" y="740803"/>
                          <a:pt x="1911327" y="737256"/>
                        </a:cubicBezTo>
                        <a:cubicBezTo>
                          <a:pt x="1659221" y="764214"/>
                          <a:pt x="1499174" y="734628"/>
                          <a:pt x="1297293" y="737256"/>
                        </a:cubicBezTo>
                        <a:cubicBezTo>
                          <a:pt x="1095412" y="739884"/>
                          <a:pt x="903079" y="702205"/>
                          <a:pt x="754797" y="737256"/>
                        </a:cubicBezTo>
                        <a:cubicBezTo>
                          <a:pt x="606515" y="772307"/>
                          <a:pt x="305525" y="730898"/>
                          <a:pt x="122878" y="737256"/>
                        </a:cubicBezTo>
                        <a:cubicBezTo>
                          <a:pt x="66209" y="741174"/>
                          <a:pt x="5694" y="701421"/>
                          <a:pt x="0" y="614378"/>
                        </a:cubicBezTo>
                        <a:cubicBezTo>
                          <a:pt x="-23927" y="483817"/>
                          <a:pt x="22508" y="358107"/>
                          <a:pt x="0" y="122878"/>
                        </a:cubicBezTo>
                        <a:close/>
                      </a:path>
                      <a:path w="2034205" h="737256" stroke="0" extrusionOk="0">
                        <a:moveTo>
                          <a:pt x="0" y="122878"/>
                        </a:moveTo>
                        <a:cubicBezTo>
                          <a:pt x="-9685" y="49040"/>
                          <a:pt x="45337" y="3632"/>
                          <a:pt x="122878" y="0"/>
                        </a:cubicBezTo>
                        <a:cubicBezTo>
                          <a:pt x="287913" y="-8406"/>
                          <a:pt x="482652" y="57974"/>
                          <a:pt x="754797" y="0"/>
                        </a:cubicBezTo>
                        <a:cubicBezTo>
                          <a:pt x="1026942" y="-57974"/>
                          <a:pt x="1164446" y="33508"/>
                          <a:pt x="1333062" y="0"/>
                        </a:cubicBezTo>
                        <a:cubicBezTo>
                          <a:pt x="1501678" y="-33508"/>
                          <a:pt x="1729697" y="15223"/>
                          <a:pt x="1911327" y="0"/>
                        </a:cubicBezTo>
                        <a:cubicBezTo>
                          <a:pt x="1977155" y="-6557"/>
                          <a:pt x="2034773" y="52911"/>
                          <a:pt x="2034205" y="122878"/>
                        </a:cubicBezTo>
                        <a:cubicBezTo>
                          <a:pt x="2066924" y="273438"/>
                          <a:pt x="1988906" y="404238"/>
                          <a:pt x="2034205" y="614378"/>
                        </a:cubicBezTo>
                        <a:cubicBezTo>
                          <a:pt x="2032341" y="664465"/>
                          <a:pt x="1978193" y="738642"/>
                          <a:pt x="1911327" y="737256"/>
                        </a:cubicBezTo>
                        <a:cubicBezTo>
                          <a:pt x="1671606" y="787660"/>
                          <a:pt x="1578740" y="691815"/>
                          <a:pt x="1350946" y="737256"/>
                        </a:cubicBezTo>
                        <a:cubicBezTo>
                          <a:pt x="1123152" y="782697"/>
                          <a:pt x="993190" y="712286"/>
                          <a:pt x="754797" y="737256"/>
                        </a:cubicBezTo>
                        <a:cubicBezTo>
                          <a:pt x="516404" y="762226"/>
                          <a:pt x="369413" y="697494"/>
                          <a:pt x="122878" y="737256"/>
                        </a:cubicBezTo>
                        <a:cubicBezTo>
                          <a:pt x="69451" y="722990"/>
                          <a:pt x="4601" y="679275"/>
                          <a:pt x="0" y="614378"/>
                        </a:cubicBezTo>
                        <a:cubicBezTo>
                          <a:pt x="-43681" y="455927"/>
                          <a:pt x="10721" y="315616"/>
                          <a:pt x="0" y="122878"/>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1">
                    <a:lumMod val="75000"/>
                  </a:schemeClr>
                </a:solidFill>
              </a:rPr>
              <a:t>Transformer block</a:t>
            </a:r>
          </a:p>
        </p:txBody>
      </p:sp>
      <p:sp>
        <p:nvSpPr>
          <p:cNvPr id="52" name="Google Shape;525;p12">
            <a:extLst>
              <a:ext uri="{FF2B5EF4-FFF2-40B4-BE49-F238E27FC236}">
                <a16:creationId xmlns:a16="http://schemas.microsoft.com/office/drawing/2014/main" id="{8249BB89-35EA-9141-7DBA-A0EF6C320231}"/>
              </a:ext>
            </a:extLst>
          </p:cNvPr>
          <p:cNvSpPr/>
          <p:nvPr/>
        </p:nvSpPr>
        <p:spPr>
          <a:xfrm>
            <a:off x="5025523" y="2748101"/>
            <a:ext cx="1164976" cy="494409"/>
          </a:xfrm>
          <a:prstGeom prst="roundRect">
            <a:avLst>
              <a:gd name="adj" fmla="val 11729"/>
            </a:avLst>
          </a:prstGeom>
          <a:solidFill>
            <a:srgbClr val="B4C7E7">
              <a:alpha val="50196"/>
            </a:srgbClr>
          </a:solidFill>
          <a:ln w="28575">
            <a:noFill/>
            <a:prstDash val="solid"/>
            <a:extLst>
              <a:ext uri="{C807C97D-BFC1-408E-A445-0C87EB9F89A2}">
                <ask:lineSketchStyleProps xmlns:ask="http://schemas.microsoft.com/office/drawing/2018/sketchyshapes" sd="1219033472">
                  <a:custGeom>
                    <a:avLst/>
                    <a:gdLst>
                      <a:gd name="connsiteX0" fmla="*/ 0 w 2034205"/>
                      <a:gd name="connsiteY0" fmla="*/ 122878 h 737256"/>
                      <a:gd name="connsiteX1" fmla="*/ 122878 w 2034205"/>
                      <a:gd name="connsiteY1" fmla="*/ 0 h 737256"/>
                      <a:gd name="connsiteX2" fmla="*/ 736912 w 2034205"/>
                      <a:gd name="connsiteY2" fmla="*/ 0 h 737256"/>
                      <a:gd name="connsiteX3" fmla="*/ 1333062 w 2034205"/>
                      <a:gd name="connsiteY3" fmla="*/ 0 h 737256"/>
                      <a:gd name="connsiteX4" fmla="*/ 1911327 w 2034205"/>
                      <a:gd name="connsiteY4" fmla="*/ 0 h 737256"/>
                      <a:gd name="connsiteX5" fmla="*/ 2034205 w 2034205"/>
                      <a:gd name="connsiteY5" fmla="*/ 122878 h 737256"/>
                      <a:gd name="connsiteX6" fmla="*/ 2034205 w 2034205"/>
                      <a:gd name="connsiteY6" fmla="*/ 614378 h 737256"/>
                      <a:gd name="connsiteX7" fmla="*/ 1911327 w 2034205"/>
                      <a:gd name="connsiteY7" fmla="*/ 737256 h 737256"/>
                      <a:gd name="connsiteX8" fmla="*/ 1297293 w 2034205"/>
                      <a:gd name="connsiteY8" fmla="*/ 737256 h 737256"/>
                      <a:gd name="connsiteX9" fmla="*/ 754797 w 2034205"/>
                      <a:gd name="connsiteY9" fmla="*/ 737256 h 737256"/>
                      <a:gd name="connsiteX10" fmla="*/ 122878 w 2034205"/>
                      <a:gd name="connsiteY10" fmla="*/ 737256 h 737256"/>
                      <a:gd name="connsiteX11" fmla="*/ 0 w 2034205"/>
                      <a:gd name="connsiteY11" fmla="*/ 614378 h 737256"/>
                      <a:gd name="connsiteX12" fmla="*/ 0 w 2034205"/>
                      <a:gd name="connsiteY12" fmla="*/ 122878 h 73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4205" h="737256" fill="none" extrusionOk="0">
                        <a:moveTo>
                          <a:pt x="0" y="122878"/>
                        </a:moveTo>
                        <a:cubicBezTo>
                          <a:pt x="-8377" y="56390"/>
                          <a:pt x="44506" y="-7250"/>
                          <a:pt x="122878" y="0"/>
                        </a:cubicBezTo>
                        <a:cubicBezTo>
                          <a:pt x="338875" y="-67540"/>
                          <a:pt x="534673" y="69283"/>
                          <a:pt x="736912" y="0"/>
                        </a:cubicBezTo>
                        <a:cubicBezTo>
                          <a:pt x="939151" y="-69283"/>
                          <a:pt x="1178945" y="45690"/>
                          <a:pt x="1333062" y="0"/>
                        </a:cubicBezTo>
                        <a:cubicBezTo>
                          <a:pt x="1487179" y="-45690"/>
                          <a:pt x="1707317" y="55733"/>
                          <a:pt x="1911327" y="0"/>
                        </a:cubicBezTo>
                        <a:cubicBezTo>
                          <a:pt x="1974364" y="199"/>
                          <a:pt x="2039870" y="44802"/>
                          <a:pt x="2034205" y="122878"/>
                        </a:cubicBezTo>
                        <a:cubicBezTo>
                          <a:pt x="2079178" y="355722"/>
                          <a:pt x="2026358" y="468253"/>
                          <a:pt x="2034205" y="614378"/>
                        </a:cubicBezTo>
                        <a:cubicBezTo>
                          <a:pt x="2037015" y="687807"/>
                          <a:pt x="1972465" y="740803"/>
                          <a:pt x="1911327" y="737256"/>
                        </a:cubicBezTo>
                        <a:cubicBezTo>
                          <a:pt x="1659221" y="764214"/>
                          <a:pt x="1499174" y="734628"/>
                          <a:pt x="1297293" y="737256"/>
                        </a:cubicBezTo>
                        <a:cubicBezTo>
                          <a:pt x="1095412" y="739884"/>
                          <a:pt x="903079" y="702205"/>
                          <a:pt x="754797" y="737256"/>
                        </a:cubicBezTo>
                        <a:cubicBezTo>
                          <a:pt x="606515" y="772307"/>
                          <a:pt x="305525" y="730898"/>
                          <a:pt x="122878" y="737256"/>
                        </a:cubicBezTo>
                        <a:cubicBezTo>
                          <a:pt x="66209" y="741174"/>
                          <a:pt x="5694" y="701421"/>
                          <a:pt x="0" y="614378"/>
                        </a:cubicBezTo>
                        <a:cubicBezTo>
                          <a:pt x="-23927" y="483817"/>
                          <a:pt x="22508" y="358107"/>
                          <a:pt x="0" y="122878"/>
                        </a:cubicBezTo>
                        <a:close/>
                      </a:path>
                      <a:path w="2034205" h="737256" stroke="0" extrusionOk="0">
                        <a:moveTo>
                          <a:pt x="0" y="122878"/>
                        </a:moveTo>
                        <a:cubicBezTo>
                          <a:pt x="-9685" y="49040"/>
                          <a:pt x="45337" y="3632"/>
                          <a:pt x="122878" y="0"/>
                        </a:cubicBezTo>
                        <a:cubicBezTo>
                          <a:pt x="287913" y="-8406"/>
                          <a:pt x="482652" y="57974"/>
                          <a:pt x="754797" y="0"/>
                        </a:cubicBezTo>
                        <a:cubicBezTo>
                          <a:pt x="1026942" y="-57974"/>
                          <a:pt x="1164446" y="33508"/>
                          <a:pt x="1333062" y="0"/>
                        </a:cubicBezTo>
                        <a:cubicBezTo>
                          <a:pt x="1501678" y="-33508"/>
                          <a:pt x="1729697" y="15223"/>
                          <a:pt x="1911327" y="0"/>
                        </a:cubicBezTo>
                        <a:cubicBezTo>
                          <a:pt x="1977155" y="-6557"/>
                          <a:pt x="2034773" y="52911"/>
                          <a:pt x="2034205" y="122878"/>
                        </a:cubicBezTo>
                        <a:cubicBezTo>
                          <a:pt x="2066924" y="273438"/>
                          <a:pt x="1988906" y="404238"/>
                          <a:pt x="2034205" y="614378"/>
                        </a:cubicBezTo>
                        <a:cubicBezTo>
                          <a:pt x="2032341" y="664465"/>
                          <a:pt x="1978193" y="738642"/>
                          <a:pt x="1911327" y="737256"/>
                        </a:cubicBezTo>
                        <a:cubicBezTo>
                          <a:pt x="1671606" y="787660"/>
                          <a:pt x="1578740" y="691815"/>
                          <a:pt x="1350946" y="737256"/>
                        </a:cubicBezTo>
                        <a:cubicBezTo>
                          <a:pt x="1123152" y="782697"/>
                          <a:pt x="993190" y="712286"/>
                          <a:pt x="754797" y="737256"/>
                        </a:cubicBezTo>
                        <a:cubicBezTo>
                          <a:pt x="516404" y="762226"/>
                          <a:pt x="369413" y="697494"/>
                          <a:pt x="122878" y="737256"/>
                        </a:cubicBezTo>
                        <a:cubicBezTo>
                          <a:pt x="69451" y="722990"/>
                          <a:pt x="4601" y="679275"/>
                          <a:pt x="0" y="614378"/>
                        </a:cubicBezTo>
                        <a:cubicBezTo>
                          <a:pt x="-43681" y="455927"/>
                          <a:pt x="10721" y="315616"/>
                          <a:pt x="0" y="122878"/>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1">
                    <a:lumMod val="75000"/>
                  </a:schemeClr>
                </a:solidFill>
              </a:rPr>
              <a:t>Transformer block</a:t>
            </a:r>
            <a:endParaRPr sz="1200" dirty="0">
              <a:solidFill>
                <a:schemeClr val="accent1">
                  <a:lumMod val="75000"/>
                </a:schemeClr>
              </a:solidFill>
            </a:endParaRPr>
          </a:p>
        </p:txBody>
      </p:sp>
      <p:sp>
        <p:nvSpPr>
          <p:cNvPr id="53" name="Google Shape;525;p12">
            <a:extLst>
              <a:ext uri="{FF2B5EF4-FFF2-40B4-BE49-F238E27FC236}">
                <a16:creationId xmlns:a16="http://schemas.microsoft.com/office/drawing/2014/main" id="{6F1B09E5-B81C-DDC5-9AE0-7AE8006EAB7E}"/>
              </a:ext>
            </a:extLst>
          </p:cNvPr>
          <p:cNvSpPr/>
          <p:nvPr/>
        </p:nvSpPr>
        <p:spPr>
          <a:xfrm>
            <a:off x="5025523" y="3597849"/>
            <a:ext cx="1164976" cy="494409"/>
          </a:xfrm>
          <a:prstGeom prst="roundRect">
            <a:avLst>
              <a:gd name="adj" fmla="val 11729"/>
            </a:avLst>
          </a:prstGeom>
          <a:solidFill>
            <a:srgbClr val="B4C7E7">
              <a:alpha val="50196"/>
            </a:srgbClr>
          </a:solidFill>
          <a:ln w="28575">
            <a:noFill/>
            <a:prstDash val="solid"/>
            <a:extLst>
              <a:ext uri="{C807C97D-BFC1-408E-A445-0C87EB9F89A2}">
                <ask:lineSketchStyleProps xmlns:ask="http://schemas.microsoft.com/office/drawing/2018/sketchyshapes" sd="1219033472">
                  <a:custGeom>
                    <a:avLst/>
                    <a:gdLst>
                      <a:gd name="connsiteX0" fmla="*/ 0 w 2034205"/>
                      <a:gd name="connsiteY0" fmla="*/ 122878 h 737256"/>
                      <a:gd name="connsiteX1" fmla="*/ 122878 w 2034205"/>
                      <a:gd name="connsiteY1" fmla="*/ 0 h 737256"/>
                      <a:gd name="connsiteX2" fmla="*/ 736912 w 2034205"/>
                      <a:gd name="connsiteY2" fmla="*/ 0 h 737256"/>
                      <a:gd name="connsiteX3" fmla="*/ 1333062 w 2034205"/>
                      <a:gd name="connsiteY3" fmla="*/ 0 h 737256"/>
                      <a:gd name="connsiteX4" fmla="*/ 1911327 w 2034205"/>
                      <a:gd name="connsiteY4" fmla="*/ 0 h 737256"/>
                      <a:gd name="connsiteX5" fmla="*/ 2034205 w 2034205"/>
                      <a:gd name="connsiteY5" fmla="*/ 122878 h 737256"/>
                      <a:gd name="connsiteX6" fmla="*/ 2034205 w 2034205"/>
                      <a:gd name="connsiteY6" fmla="*/ 614378 h 737256"/>
                      <a:gd name="connsiteX7" fmla="*/ 1911327 w 2034205"/>
                      <a:gd name="connsiteY7" fmla="*/ 737256 h 737256"/>
                      <a:gd name="connsiteX8" fmla="*/ 1297293 w 2034205"/>
                      <a:gd name="connsiteY8" fmla="*/ 737256 h 737256"/>
                      <a:gd name="connsiteX9" fmla="*/ 754797 w 2034205"/>
                      <a:gd name="connsiteY9" fmla="*/ 737256 h 737256"/>
                      <a:gd name="connsiteX10" fmla="*/ 122878 w 2034205"/>
                      <a:gd name="connsiteY10" fmla="*/ 737256 h 737256"/>
                      <a:gd name="connsiteX11" fmla="*/ 0 w 2034205"/>
                      <a:gd name="connsiteY11" fmla="*/ 614378 h 737256"/>
                      <a:gd name="connsiteX12" fmla="*/ 0 w 2034205"/>
                      <a:gd name="connsiteY12" fmla="*/ 122878 h 73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4205" h="737256" fill="none" extrusionOk="0">
                        <a:moveTo>
                          <a:pt x="0" y="122878"/>
                        </a:moveTo>
                        <a:cubicBezTo>
                          <a:pt x="-8377" y="56390"/>
                          <a:pt x="44506" y="-7250"/>
                          <a:pt x="122878" y="0"/>
                        </a:cubicBezTo>
                        <a:cubicBezTo>
                          <a:pt x="338875" y="-67540"/>
                          <a:pt x="534673" y="69283"/>
                          <a:pt x="736912" y="0"/>
                        </a:cubicBezTo>
                        <a:cubicBezTo>
                          <a:pt x="939151" y="-69283"/>
                          <a:pt x="1178945" y="45690"/>
                          <a:pt x="1333062" y="0"/>
                        </a:cubicBezTo>
                        <a:cubicBezTo>
                          <a:pt x="1487179" y="-45690"/>
                          <a:pt x="1707317" y="55733"/>
                          <a:pt x="1911327" y="0"/>
                        </a:cubicBezTo>
                        <a:cubicBezTo>
                          <a:pt x="1974364" y="199"/>
                          <a:pt x="2039870" y="44802"/>
                          <a:pt x="2034205" y="122878"/>
                        </a:cubicBezTo>
                        <a:cubicBezTo>
                          <a:pt x="2079178" y="355722"/>
                          <a:pt x="2026358" y="468253"/>
                          <a:pt x="2034205" y="614378"/>
                        </a:cubicBezTo>
                        <a:cubicBezTo>
                          <a:pt x="2037015" y="687807"/>
                          <a:pt x="1972465" y="740803"/>
                          <a:pt x="1911327" y="737256"/>
                        </a:cubicBezTo>
                        <a:cubicBezTo>
                          <a:pt x="1659221" y="764214"/>
                          <a:pt x="1499174" y="734628"/>
                          <a:pt x="1297293" y="737256"/>
                        </a:cubicBezTo>
                        <a:cubicBezTo>
                          <a:pt x="1095412" y="739884"/>
                          <a:pt x="903079" y="702205"/>
                          <a:pt x="754797" y="737256"/>
                        </a:cubicBezTo>
                        <a:cubicBezTo>
                          <a:pt x="606515" y="772307"/>
                          <a:pt x="305525" y="730898"/>
                          <a:pt x="122878" y="737256"/>
                        </a:cubicBezTo>
                        <a:cubicBezTo>
                          <a:pt x="66209" y="741174"/>
                          <a:pt x="5694" y="701421"/>
                          <a:pt x="0" y="614378"/>
                        </a:cubicBezTo>
                        <a:cubicBezTo>
                          <a:pt x="-23927" y="483817"/>
                          <a:pt x="22508" y="358107"/>
                          <a:pt x="0" y="122878"/>
                        </a:cubicBezTo>
                        <a:close/>
                      </a:path>
                      <a:path w="2034205" h="737256" stroke="0" extrusionOk="0">
                        <a:moveTo>
                          <a:pt x="0" y="122878"/>
                        </a:moveTo>
                        <a:cubicBezTo>
                          <a:pt x="-9685" y="49040"/>
                          <a:pt x="45337" y="3632"/>
                          <a:pt x="122878" y="0"/>
                        </a:cubicBezTo>
                        <a:cubicBezTo>
                          <a:pt x="287913" y="-8406"/>
                          <a:pt x="482652" y="57974"/>
                          <a:pt x="754797" y="0"/>
                        </a:cubicBezTo>
                        <a:cubicBezTo>
                          <a:pt x="1026942" y="-57974"/>
                          <a:pt x="1164446" y="33508"/>
                          <a:pt x="1333062" y="0"/>
                        </a:cubicBezTo>
                        <a:cubicBezTo>
                          <a:pt x="1501678" y="-33508"/>
                          <a:pt x="1729697" y="15223"/>
                          <a:pt x="1911327" y="0"/>
                        </a:cubicBezTo>
                        <a:cubicBezTo>
                          <a:pt x="1977155" y="-6557"/>
                          <a:pt x="2034773" y="52911"/>
                          <a:pt x="2034205" y="122878"/>
                        </a:cubicBezTo>
                        <a:cubicBezTo>
                          <a:pt x="2066924" y="273438"/>
                          <a:pt x="1988906" y="404238"/>
                          <a:pt x="2034205" y="614378"/>
                        </a:cubicBezTo>
                        <a:cubicBezTo>
                          <a:pt x="2032341" y="664465"/>
                          <a:pt x="1978193" y="738642"/>
                          <a:pt x="1911327" y="737256"/>
                        </a:cubicBezTo>
                        <a:cubicBezTo>
                          <a:pt x="1671606" y="787660"/>
                          <a:pt x="1578740" y="691815"/>
                          <a:pt x="1350946" y="737256"/>
                        </a:cubicBezTo>
                        <a:cubicBezTo>
                          <a:pt x="1123152" y="782697"/>
                          <a:pt x="993190" y="712286"/>
                          <a:pt x="754797" y="737256"/>
                        </a:cubicBezTo>
                        <a:cubicBezTo>
                          <a:pt x="516404" y="762226"/>
                          <a:pt x="369413" y="697494"/>
                          <a:pt x="122878" y="737256"/>
                        </a:cubicBezTo>
                        <a:cubicBezTo>
                          <a:pt x="69451" y="722990"/>
                          <a:pt x="4601" y="679275"/>
                          <a:pt x="0" y="614378"/>
                        </a:cubicBezTo>
                        <a:cubicBezTo>
                          <a:pt x="-43681" y="455927"/>
                          <a:pt x="10721" y="315616"/>
                          <a:pt x="0" y="122878"/>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1">
                    <a:lumMod val="75000"/>
                  </a:schemeClr>
                </a:solidFill>
              </a:rPr>
              <a:t>Transformer block</a:t>
            </a:r>
            <a:endParaRPr sz="1200" dirty="0">
              <a:solidFill>
                <a:schemeClr val="accent1">
                  <a:lumMod val="75000"/>
                </a:schemeClr>
              </a:solidFill>
            </a:endParaRPr>
          </a:p>
        </p:txBody>
      </p:sp>
      <p:sp>
        <p:nvSpPr>
          <p:cNvPr id="54" name="Google Shape;525;p12">
            <a:extLst>
              <a:ext uri="{FF2B5EF4-FFF2-40B4-BE49-F238E27FC236}">
                <a16:creationId xmlns:a16="http://schemas.microsoft.com/office/drawing/2014/main" id="{6F1C6D22-7C96-EC24-1EFC-3B0B2827257D}"/>
              </a:ext>
            </a:extLst>
          </p:cNvPr>
          <p:cNvSpPr/>
          <p:nvPr/>
        </p:nvSpPr>
        <p:spPr>
          <a:xfrm>
            <a:off x="5025523" y="4422143"/>
            <a:ext cx="1164976" cy="494409"/>
          </a:xfrm>
          <a:prstGeom prst="roundRect">
            <a:avLst>
              <a:gd name="adj" fmla="val 11729"/>
            </a:avLst>
          </a:prstGeom>
          <a:solidFill>
            <a:srgbClr val="B4C7E7">
              <a:alpha val="50196"/>
            </a:srgbClr>
          </a:solidFill>
          <a:ln w="28575">
            <a:noFill/>
            <a:prstDash val="solid"/>
            <a:extLst>
              <a:ext uri="{C807C97D-BFC1-408E-A445-0C87EB9F89A2}">
                <ask:lineSketchStyleProps xmlns:ask="http://schemas.microsoft.com/office/drawing/2018/sketchyshapes" sd="1219033472">
                  <a:custGeom>
                    <a:avLst/>
                    <a:gdLst>
                      <a:gd name="connsiteX0" fmla="*/ 0 w 2034205"/>
                      <a:gd name="connsiteY0" fmla="*/ 122878 h 737256"/>
                      <a:gd name="connsiteX1" fmla="*/ 122878 w 2034205"/>
                      <a:gd name="connsiteY1" fmla="*/ 0 h 737256"/>
                      <a:gd name="connsiteX2" fmla="*/ 736912 w 2034205"/>
                      <a:gd name="connsiteY2" fmla="*/ 0 h 737256"/>
                      <a:gd name="connsiteX3" fmla="*/ 1333062 w 2034205"/>
                      <a:gd name="connsiteY3" fmla="*/ 0 h 737256"/>
                      <a:gd name="connsiteX4" fmla="*/ 1911327 w 2034205"/>
                      <a:gd name="connsiteY4" fmla="*/ 0 h 737256"/>
                      <a:gd name="connsiteX5" fmla="*/ 2034205 w 2034205"/>
                      <a:gd name="connsiteY5" fmla="*/ 122878 h 737256"/>
                      <a:gd name="connsiteX6" fmla="*/ 2034205 w 2034205"/>
                      <a:gd name="connsiteY6" fmla="*/ 614378 h 737256"/>
                      <a:gd name="connsiteX7" fmla="*/ 1911327 w 2034205"/>
                      <a:gd name="connsiteY7" fmla="*/ 737256 h 737256"/>
                      <a:gd name="connsiteX8" fmla="*/ 1297293 w 2034205"/>
                      <a:gd name="connsiteY8" fmla="*/ 737256 h 737256"/>
                      <a:gd name="connsiteX9" fmla="*/ 754797 w 2034205"/>
                      <a:gd name="connsiteY9" fmla="*/ 737256 h 737256"/>
                      <a:gd name="connsiteX10" fmla="*/ 122878 w 2034205"/>
                      <a:gd name="connsiteY10" fmla="*/ 737256 h 737256"/>
                      <a:gd name="connsiteX11" fmla="*/ 0 w 2034205"/>
                      <a:gd name="connsiteY11" fmla="*/ 614378 h 737256"/>
                      <a:gd name="connsiteX12" fmla="*/ 0 w 2034205"/>
                      <a:gd name="connsiteY12" fmla="*/ 122878 h 73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4205" h="737256" fill="none" extrusionOk="0">
                        <a:moveTo>
                          <a:pt x="0" y="122878"/>
                        </a:moveTo>
                        <a:cubicBezTo>
                          <a:pt x="-8377" y="56390"/>
                          <a:pt x="44506" y="-7250"/>
                          <a:pt x="122878" y="0"/>
                        </a:cubicBezTo>
                        <a:cubicBezTo>
                          <a:pt x="338875" y="-67540"/>
                          <a:pt x="534673" y="69283"/>
                          <a:pt x="736912" y="0"/>
                        </a:cubicBezTo>
                        <a:cubicBezTo>
                          <a:pt x="939151" y="-69283"/>
                          <a:pt x="1178945" y="45690"/>
                          <a:pt x="1333062" y="0"/>
                        </a:cubicBezTo>
                        <a:cubicBezTo>
                          <a:pt x="1487179" y="-45690"/>
                          <a:pt x="1707317" y="55733"/>
                          <a:pt x="1911327" y="0"/>
                        </a:cubicBezTo>
                        <a:cubicBezTo>
                          <a:pt x="1974364" y="199"/>
                          <a:pt x="2039870" y="44802"/>
                          <a:pt x="2034205" y="122878"/>
                        </a:cubicBezTo>
                        <a:cubicBezTo>
                          <a:pt x="2079178" y="355722"/>
                          <a:pt x="2026358" y="468253"/>
                          <a:pt x="2034205" y="614378"/>
                        </a:cubicBezTo>
                        <a:cubicBezTo>
                          <a:pt x="2037015" y="687807"/>
                          <a:pt x="1972465" y="740803"/>
                          <a:pt x="1911327" y="737256"/>
                        </a:cubicBezTo>
                        <a:cubicBezTo>
                          <a:pt x="1659221" y="764214"/>
                          <a:pt x="1499174" y="734628"/>
                          <a:pt x="1297293" y="737256"/>
                        </a:cubicBezTo>
                        <a:cubicBezTo>
                          <a:pt x="1095412" y="739884"/>
                          <a:pt x="903079" y="702205"/>
                          <a:pt x="754797" y="737256"/>
                        </a:cubicBezTo>
                        <a:cubicBezTo>
                          <a:pt x="606515" y="772307"/>
                          <a:pt x="305525" y="730898"/>
                          <a:pt x="122878" y="737256"/>
                        </a:cubicBezTo>
                        <a:cubicBezTo>
                          <a:pt x="66209" y="741174"/>
                          <a:pt x="5694" y="701421"/>
                          <a:pt x="0" y="614378"/>
                        </a:cubicBezTo>
                        <a:cubicBezTo>
                          <a:pt x="-23927" y="483817"/>
                          <a:pt x="22508" y="358107"/>
                          <a:pt x="0" y="122878"/>
                        </a:cubicBezTo>
                        <a:close/>
                      </a:path>
                      <a:path w="2034205" h="737256" stroke="0" extrusionOk="0">
                        <a:moveTo>
                          <a:pt x="0" y="122878"/>
                        </a:moveTo>
                        <a:cubicBezTo>
                          <a:pt x="-9685" y="49040"/>
                          <a:pt x="45337" y="3632"/>
                          <a:pt x="122878" y="0"/>
                        </a:cubicBezTo>
                        <a:cubicBezTo>
                          <a:pt x="287913" y="-8406"/>
                          <a:pt x="482652" y="57974"/>
                          <a:pt x="754797" y="0"/>
                        </a:cubicBezTo>
                        <a:cubicBezTo>
                          <a:pt x="1026942" y="-57974"/>
                          <a:pt x="1164446" y="33508"/>
                          <a:pt x="1333062" y="0"/>
                        </a:cubicBezTo>
                        <a:cubicBezTo>
                          <a:pt x="1501678" y="-33508"/>
                          <a:pt x="1729697" y="15223"/>
                          <a:pt x="1911327" y="0"/>
                        </a:cubicBezTo>
                        <a:cubicBezTo>
                          <a:pt x="1977155" y="-6557"/>
                          <a:pt x="2034773" y="52911"/>
                          <a:pt x="2034205" y="122878"/>
                        </a:cubicBezTo>
                        <a:cubicBezTo>
                          <a:pt x="2066924" y="273438"/>
                          <a:pt x="1988906" y="404238"/>
                          <a:pt x="2034205" y="614378"/>
                        </a:cubicBezTo>
                        <a:cubicBezTo>
                          <a:pt x="2032341" y="664465"/>
                          <a:pt x="1978193" y="738642"/>
                          <a:pt x="1911327" y="737256"/>
                        </a:cubicBezTo>
                        <a:cubicBezTo>
                          <a:pt x="1671606" y="787660"/>
                          <a:pt x="1578740" y="691815"/>
                          <a:pt x="1350946" y="737256"/>
                        </a:cubicBezTo>
                        <a:cubicBezTo>
                          <a:pt x="1123152" y="782697"/>
                          <a:pt x="993190" y="712286"/>
                          <a:pt x="754797" y="737256"/>
                        </a:cubicBezTo>
                        <a:cubicBezTo>
                          <a:pt x="516404" y="762226"/>
                          <a:pt x="369413" y="697494"/>
                          <a:pt x="122878" y="737256"/>
                        </a:cubicBezTo>
                        <a:cubicBezTo>
                          <a:pt x="69451" y="722990"/>
                          <a:pt x="4601" y="679275"/>
                          <a:pt x="0" y="614378"/>
                        </a:cubicBezTo>
                        <a:cubicBezTo>
                          <a:pt x="-43681" y="455927"/>
                          <a:pt x="10721" y="315616"/>
                          <a:pt x="0" y="122878"/>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1">
                    <a:lumMod val="75000"/>
                  </a:schemeClr>
                </a:solidFill>
              </a:rPr>
              <a:t>Transformer block</a:t>
            </a:r>
            <a:endParaRPr sz="1200" dirty="0">
              <a:solidFill>
                <a:schemeClr val="accent1">
                  <a:lumMod val="75000"/>
                </a:schemeClr>
              </a:solidFill>
            </a:endParaRPr>
          </a:p>
        </p:txBody>
      </p:sp>
      <p:sp>
        <p:nvSpPr>
          <p:cNvPr id="55" name="Google Shape;525;p12">
            <a:extLst>
              <a:ext uri="{FF2B5EF4-FFF2-40B4-BE49-F238E27FC236}">
                <a16:creationId xmlns:a16="http://schemas.microsoft.com/office/drawing/2014/main" id="{2767B5A2-3425-1821-53EF-4A7D608C3384}"/>
              </a:ext>
            </a:extLst>
          </p:cNvPr>
          <p:cNvSpPr/>
          <p:nvPr/>
        </p:nvSpPr>
        <p:spPr>
          <a:xfrm>
            <a:off x="5025523" y="5227013"/>
            <a:ext cx="1164976" cy="494409"/>
          </a:xfrm>
          <a:prstGeom prst="roundRect">
            <a:avLst>
              <a:gd name="adj" fmla="val 11729"/>
            </a:avLst>
          </a:prstGeom>
          <a:solidFill>
            <a:srgbClr val="B4C7E7">
              <a:alpha val="50196"/>
            </a:srgbClr>
          </a:solidFill>
          <a:ln w="28575">
            <a:noFill/>
            <a:prstDash val="solid"/>
            <a:extLst>
              <a:ext uri="{C807C97D-BFC1-408E-A445-0C87EB9F89A2}">
                <ask:lineSketchStyleProps xmlns:ask="http://schemas.microsoft.com/office/drawing/2018/sketchyshapes" sd="1219033472">
                  <a:custGeom>
                    <a:avLst/>
                    <a:gdLst>
                      <a:gd name="connsiteX0" fmla="*/ 0 w 2034205"/>
                      <a:gd name="connsiteY0" fmla="*/ 122878 h 737256"/>
                      <a:gd name="connsiteX1" fmla="*/ 122878 w 2034205"/>
                      <a:gd name="connsiteY1" fmla="*/ 0 h 737256"/>
                      <a:gd name="connsiteX2" fmla="*/ 736912 w 2034205"/>
                      <a:gd name="connsiteY2" fmla="*/ 0 h 737256"/>
                      <a:gd name="connsiteX3" fmla="*/ 1333062 w 2034205"/>
                      <a:gd name="connsiteY3" fmla="*/ 0 h 737256"/>
                      <a:gd name="connsiteX4" fmla="*/ 1911327 w 2034205"/>
                      <a:gd name="connsiteY4" fmla="*/ 0 h 737256"/>
                      <a:gd name="connsiteX5" fmla="*/ 2034205 w 2034205"/>
                      <a:gd name="connsiteY5" fmla="*/ 122878 h 737256"/>
                      <a:gd name="connsiteX6" fmla="*/ 2034205 w 2034205"/>
                      <a:gd name="connsiteY6" fmla="*/ 614378 h 737256"/>
                      <a:gd name="connsiteX7" fmla="*/ 1911327 w 2034205"/>
                      <a:gd name="connsiteY7" fmla="*/ 737256 h 737256"/>
                      <a:gd name="connsiteX8" fmla="*/ 1297293 w 2034205"/>
                      <a:gd name="connsiteY8" fmla="*/ 737256 h 737256"/>
                      <a:gd name="connsiteX9" fmla="*/ 754797 w 2034205"/>
                      <a:gd name="connsiteY9" fmla="*/ 737256 h 737256"/>
                      <a:gd name="connsiteX10" fmla="*/ 122878 w 2034205"/>
                      <a:gd name="connsiteY10" fmla="*/ 737256 h 737256"/>
                      <a:gd name="connsiteX11" fmla="*/ 0 w 2034205"/>
                      <a:gd name="connsiteY11" fmla="*/ 614378 h 737256"/>
                      <a:gd name="connsiteX12" fmla="*/ 0 w 2034205"/>
                      <a:gd name="connsiteY12" fmla="*/ 122878 h 73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4205" h="737256" fill="none" extrusionOk="0">
                        <a:moveTo>
                          <a:pt x="0" y="122878"/>
                        </a:moveTo>
                        <a:cubicBezTo>
                          <a:pt x="-8377" y="56390"/>
                          <a:pt x="44506" y="-7250"/>
                          <a:pt x="122878" y="0"/>
                        </a:cubicBezTo>
                        <a:cubicBezTo>
                          <a:pt x="338875" y="-67540"/>
                          <a:pt x="534673" y="69283"/>
                          <a:pt x="736912" y="0"/>
                        </a:cubicBezTo>
                        <a:cubicBezTo>
                          <a:pt x="939151" y="-69283"/>
                          <a:pt x="1178945" y="45690"/>
                          <a:pt x="1333062" y="0"/>
                        </a:cubicBezTo>
                        <a:cubicBezTo>
                          <a:pt x="1487179" y="-45690"/>
                          <a:pt x="1707317" y="55733"/>
                          <a:pt x="1911327" y="0"/>
                        </a:cubicBezTo>
                        <a:cubicBezTo>
                          <a:pt x="1974364" y="199"/>
                          <a:pt x="2039870" y="44802"/>
                          <a:pt x="2034205" y="122878"/>
                        </a:cubicBezTo>
                        <a:cubicBezTo>
                          <a:pt x="2079178" y="355722"/>
                          <a:pt x="2026358" y="468253"/>
                          <a:pt x="2034205" y="614378"/>
                        </a:cubicBezTo>
                        <a:cubicBezTo>
                          <a:pt x="2037015" y="687807"/>
                          <a:pt x="1972465" y="740803"/>
                          <a:pt x="1911327" y="737256"/>
                        </a:cubicBezTo>
                        <a:cubicBezTo>
                          <a:pt x="1659221" y="764214"/>
                          <a:pt x="1499174" y="734628"/>
                          <a:pt x="1297293" y="737256"/>
                        </a:cubicBezTo>
                        <a:cubicBezTo>
                          <a:pt x="1095412" y="739884"/>
                          <a:pt x="903079" y="702205"/>
                          <a:pt x="754797" y="737256"/>
                        </a:cubicBezTo>
                        <a:cubicBezTo>
                          <a:pt x="606515" y="772307"/>
                          <a:pt x="305525" y="730898"/>
                          <a:pt x="122878" y="737256"/>
                        </a:cubicBezTo>
                        <a:cubicBezTo>
                          <a:pt x="66209" y="741174"/>
                          <a:pt x="5694" y="701421"/>
                          <a:pt x="0" y="614378"/>
                        </a:cubicBezTo>
                        <a:cubicBezTo>
                          <a:pt x="-23927" y="483817"/>
                          <a:pt x="22508" y="358107"/>
                          <a:pt x="0" y="122878"/>
                        </a:cubicBezTo>
                        <a:close/>
                      </a:path>
                      <a:path w="2034205" h="737256" stroke="0" extrusionOk="0">
                        <a:moveTo>
                          <a:pt x="0" y="122878"/>
                        </a:moveTo>
                        <a:cubicBezTo>
                          <a:pt x="-9685" y="49040"/>
                          <a:pt x="45337" y="3632"/>
                          <a:pt x="122878" y="0"/>
                        </a:cubicBezTo>
                        <a:cubicBezTo>
                          <a:pt x="287913" y="-8406"/>
                          <a:pt x="482652" y="57974"/>
                          <a:pt x="754797" y="0"/>
                        </a:cubicBezTo>
                        <a:cubicBezTo>
                          <a:pt x="1026942" y="-57974"/>
                          <a:pt x="1164446" y="33508"/>
                          <a:pt x="1333062" y="0"/>
                        </a:cubicBezTo>
                        <a:cubicBezTo>
                          <a:pt x="1501678" y="-33508"/>
                          <a:pt x="1729697" y="15223"/>
                          <a:pt x="1911327" y="0"/>
                        </a:cubicBezTo>
                        <a:cubicBezTo>
                          <a:pt x="1977155" y="-6557"/>
                          <a:pt x="2034773" y="52911"/>
                          <a:pt x="2034205" y="122878"/>
                        </a:cubicBezTo>
                        <a:cubicBezTo>
                          <a:pt x="2066924" y="273438"/>
                          <a:pt x="1988906" y="404238"/>
                          <a:pt x="2034205" y="614378"/>
                        </a:cubicBezTo>
                        <a:cubicBezTo>
                          <a:pt x="2032341" y="664465"/>
                          <a:pt x="1978193" y="738642"/>
                          <a:pt x="1911327" y="737256"/>
                        </a:cubicBezTo>
                        <a:cubicBezTo>
                          <a:pt x="1671606" y="787660"/>
                          <a:pt x="1578740" y="691815"/>
                          <a:pt x="1350946" y="737256"/>
                        </a:cubicBezTo>
                        <a:cubicBezTo>
                          <a:pt x="1123152" y="782697"/>
                          <a:pt x="993190" y="712286"/>
                          <a:pt x="754797" y="737256"/>
                        </a:cubicBezTo>
                        <a:cubicBezTo>
                          <a:pt x="516404" y="762226"/>
                          <a:pt x="369413" y="697494"/>
                          <a:pt x="122878" y="737256"/>
                        </a:cubicBezTo>
                        <a:cubicBezTo>
                          <a:pt x="69451" y="722990"/>
                          <a:pt x="4601" y="679275"/>
                          <a:pt x="0" y="614378"/>
                        </a:cubicBezTo>
                        <a:cubicBezTo>
                          <a:pt x="-43681" y="455927"/>
                          <a:pt x="10721" y="315616"/>
                          <a:pt x="0" y="122878"/>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1">
                    <a:lumMod val="75000"/>
                  </a:schemeClr>
                </a:solidFill>
              </a:rPr>
              <a:t>Transformer block</a:t>
            </a:r>
            <a:endParaRPr sz="1200" dirty="0">
              <a:solidFill>
                <a:schemeClr val="accent1">
                  <a:lumMod val="75000"/>
                </a:schemeClr>
              </a:solidFill>
            </a:endParaRPr>
          </a:p>
        </p:txBody>
      </p:sp>
      <p:sp>
        <p:nvSpPr>
          <p:cNvPr id="99" name="TextBox 98">
            <a:extLst>
              <a:ext uri="{FF2B5EF4-FFF2-40B4-BE49-F238E27FC236}">
                <a16:creationId xmlns:a16="http://schemas.microsoft.com/office/drawing/2014/main" id="{F9E6CB6D-5E69-9554-16AD-2A0D97A1BBEE}"/>
              </a:ext>
            </a:extLst>
          </p:cNvPr>
          <p:cNvSpPr txBox="1"/>
          <p:nvPr/>
        </p:nvSpPr>
        <p:spPr>
          <a:xfrm>
            <a:off x="7821466" y="2163870"/>
            <a:ext cx="4260902" cy="923330"/>
          </a:xfrm>
          <a:prstGeom prst="rect">
            <a:avLst/>
          </a:prstGeom>
          <a:noFill/>
        </p:spPr>
        <p:txBody>
          <a:bodyPr wrap="square" rtlCol="0">
            <a:spAutoFit/>
          </a:bodyPr>
          <a:lstStyle/>
          <a:p>
            <a:pPr marL="285750" indent="-285750">
              <a:buFont typeface="Arial" panose="020B0604020202020204" pitchFamily="34" charset="0"/>
              <a:buChar char="•"/>
            </a:pPr>
            <a:r>
              <a:rPr lang="en-US" dirty="0"/>
              <a:t>Intra-passage token compression reduces redundant information in each passage in the encoder</a:t>
            </a:r>
          </a:p>
        </p:txBody>
      </p:sp>
      <p:sp>
        <p:nvSpPr>
          <p:cNvPr id="102" name="TextBox 101">
            <a:extLst>
              <a:ext uri="{FF2B5EF4-FFF2-40B4-BE49-F238E27FC236}">
                <a16:creationId xmlns:a16="http://schemas.microsoft.com/office/drawing/2014/main" id="{220E491A-46EA-8778-65A5-C8FE7C6CC873}"/>
              </a:ext>
            </a:extLst>
          </p:cNvPr>
          <p:cNvSpPr txBox="1"/>
          <p:nvPr/>
        </p:nvSpPr>
        <p:spPr>
          <a:xfrm>
            <a:off x="7766067" y="3734756"/>
            <a:ext cx="4260902" cy="1200329"/>
          </a:xfrm>
          <a:prstGeom prst="rect">
            <a:avLst/>
          </a:prstGeom>
          <a:noFill/>
        </p:spPr>
        <p:txBody>
          <a:bodyPr wrap="square">
            <a:spAutoFit/>
          </a:bodyPr>
          <a:lstStyle/>
          <a:p>
            <a:pPr marL="285750" indent="-285750">
              <a:buFont typeface="Arial" panose="020B0604020202020204" pitchFamily="34" charset="0"/>
              <a:buChar char="•"/>
            </a:pPr>
            <a:r>
              <a:rPr lang="en-US" dirty="0"/>
              <a:t>Cross-passage token compression reduces similar semantic information across different query-relevant passages</a:t>
            </a:r>
          </a:p>
        </p:txBody>
      </p:sp>
      <p:sp>
        <p:nvSpPr>
          <p:cNvPr id="3" name="Footer Placeholder 2">
            <a:extLst>
              <a:ext uri="{FF2B5EF4-FFF2-40B4-BE49-F238E27FC236}">
                <a16:creationId xmlns:a16="http://schemas.microsoft.com/office/drawing/2014/main" id="{9C3FE050-9B77-DA7D-25F2-39C6ACEA37DA}"/>
              </a:ext>
            </a:extLst>
          </p:cNvPr>
          <p:cNvSpPr>
            <a:spLocks noGrp="1"/>
          </p:cNvSpPr>
          <p:nvPr>
            <p:ph type="ftr" sz="quarter" idx="11"/>
          </p:nvPr>
        </p:nvSpPr>
        <p:spPr/>
        <p:txBody>
          <a:bodyPr/>
          <a:lstStyle/>
          <a:p>
            <a:r>
              <a:rPr lang="en-US"/>
              <a:t>BTR, ICLR2024</a:t>
            </a:r>
            <a:endParaRPr lang="en-US" dirty="0"/>
          </a:p>
        </p:txBody>
      </p:sp>
    </p:spTree>
    <p:extLst>
      <p:ext uri="{BB962C8B-B14F-4D97-AF65-F5344CB8AC3E}">
        <p14:creationId xmlns:p14="http://schemas.microsoft.com/office/powerpoint/2010/main" val="273421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par>
                                <p:cTn id="11" presetID="9"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dissolve">
                                      <p:cBhvr>
                                        <p:cTn id="13" dur="500"/>
                                        <p:tgtEl>
                                          <p:spTgt spid="17"/>
                                        </p:tgtEl>
                                      </p:cBhvr>
                                    </p:animEffect>
                                  </p:childTnLst>
                                </p:cTn>
                              </p:par>
                              <p:par>
                                <p:cTn id="14" presetID="9"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dissolve">
                                      <p:cBhvr>
                                        <p:cTn id="16" dur="500"/>
                                        <p:tgtEl>
                                          <p:spTgt spid="14"/>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dissolve">
                                      <p:cBhvr>
                                        <p:cTn id="19" dur="500"/>
                                        <p:tgtEl>
                                          <p:spTgt spid="15"/>
                                        </p:tgtEl>
                                      </p:cBhvr>
                                    </p:animEffect>
                                  </p:childTnLst>
                                </p:cTn>
                              </p:par>
                              <p:par>
                                <p:cTn id="20" presetID="9"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99"/>
                                        </p:tgtEl>
                                        <p:attrNameLst>
                                          <p:attrName>style.visibility</p:attrName>
                                        </p:attrNameLst>
                                      </p:cBhvr>
                                      <p:to>
                                        <p:strVal val="visible"/>
                                      </p:to>
                                    </p:set>
                                    <p:animEffect transition="in" filter="dissolve">
                                      <p:cBhvr>
                                        <p:cTn id="25" dur="500"/>
                                        <p:tgtEl>
                                          <p:spTgt spid="99"/>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checkerboard(across)">
                                      <p:cBhvr>
                                        <p:cTn id="30" dur="500"/>
                                        <p:tgtEl>
                                          <p:spTgt spid="36"/>
                                        </p:tgtEl>
                                      </p:cBhvr>
                                    </p:animEffect>
                                  </p:childTnLst>
                                </p:cTn>
                              </p:par>
                              <p:par>
                                <p:cTn id="31" presetID="5" presetClass="entr" presetSubtype="1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checkerboard(across)">
                                      <p:cBhvr>
                                        <p:cTn id="33" dur="500"/>
                                        <p:tgtEl>
                                          <p:spTgt spid="38"/>
                                        </p:tgtEl>
                                      </p:cBhvr>
                                    </p:animEffect>
                                  </p:childTnLst>
                                </p:cTn>
                              </p:par>
                              <p:par>
                                <p:cTn id="34" presetID="5" presetClass="entr" presetSubtype="10" fill="hold" nodeType="with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checkerboard(across)">
                                      <p:cBhvr>
                                        <p:cTn id="36" dur="500"/>
                                        <p:tgtEl>
                                          <p:spTgt spid="39"/>
                                        </p:tgtEl>
                                      </p:cBhvr>
                                    </p:animEffect>
                                  </p:childTnLst>
                                </p:cTn>
                              </p:par>
                              <p:par>
                                <p:cTn id="37" presetID="5" presetClass="entr" presetSubtype="10" fill="hold"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checkerboard(across)">
                                      <p:cBhvr>
                                        <p:cTn id="39" dur="500"/>
                                        <p:tgtEl>
                                          <p:spTgt spid="40"/>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checkerboard(across)">
                                      <p:cBhvr>
                                        <p:cTn id="42" dur="500"/>
                                        <p:tgtEl>
                                          <p:spTgt spid="37"/>
                                        </p:tgtEl>
                                      </p:cBhvr>
                                    </p:animEffect>
                                  </p:childTnLst>
                                </p:cTn>
                              </p:par>
                              <p:par>
                                <p:cTn id="43" presetID="5" presetClass="entr" presetSubtype="10"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checkerboard(across)">
                                      <p:cBhvr>
                                        <p:cTn id="45" dur="500"/>
                                        <p:tgtEl>
                                          <p:spTgt spid="41"/>
                                        </p:tgtEl>
                                      </p:cBhvr>
                                    </p:animEffect>
                                  </p:childTnLst>
                                </p:cTn>
                              </p:par>
                            </p:childTnLst>
                          </p:cTn>
                        </p:par>
                        <p:par>
                          <p:cTn id="46" fill="hold">
                            <p:stCondLst>
                              <p:cond delay="500"/>
                            </p:stCondLst>
                            <p:childTnLst>
                              <p:par>
                                <p:cTn id="47" presetID="5" presetClass="entr" presetSubtype="10" fill="hold" grpId="0" nodeType="afterEffect">
                                  <p:stCondLst>
                                    <p:cond delay="0"/>
                                  </p:stCondLst>
                                  <p:childTnLst>
                                    <p:set>
                                      <p:cBhvr>
                                        <p:cTn id="48" dur="1" fill="hold">
                                          <p:stCondLst>
                                            <p:cond delay="0"/>
                                          </p:stCondLst>
                                        </p:cTn>
                                        <p:tgtEl>
                                          <p:spTgt spid="102"/>
                                        </p:tgtEl>
                                        <p:attrNameLst>
                                          <p:attrName>style.visibility</p:attrName>
                                        </p:attrNameLst>
                                      </p:cBhvr>
                                      <p:to>
                                        <p:strVal val="visible"/>
                                      </p:to>
                                    </p:set>
                                    <p:animEffect transition="in" filter="checkerboard(across)">
                                      <p:cBhvr>
                                        <p:cTn id="49"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36" grpId="0" animBg="1"/>
      <p:bldP spid="37" grpId="0" animBg="1"/>
      <p:bldP spid="99" grpId="0"/>
      <p:bldP spid="10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8.1|9.9"/>
</p:tagLst>
</file>

<file path=ppt/theme/theme1.xml><?xml version="1.0" encoding="utf-8"?>
<a:theme xmlns:a="http://schemas.openxmlformats.org/drawingml/2006/main" name="Office Theme">
  <a:themeElements>
    <a:clrScheme name="Custom 1">
      <a:dk1>
        <a:srgbClr val="4B2E83"/>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Custom 2">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51434</TotalTime>
  <Words>2138</Words>
  <Application>Microsoft Macintosh PowerPoint</Application>
  <PresentationFormat>Widescreen</PresentationFormat>
  <Paragraphs>309</Paragraphs>
  <Slides>13</Slides>
  <Notes>13</Notes>
  <HiddenSlides>4</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13</vt:i4>
      </vt:variant>
    </vt:vector>
  </HeadingPairs>
  <TitlesOfParts>
    <vt:vector size="28" baseType="lpstr">
      <vt:lpstr>Encode Sans Normal Black</vt:lpstr>
      <vt:lpstr>Uni Sans</vt:lpstr>
      <vt:lpstr>Arial</vt:lpstr>
      <vt:lpstr>Calibri</vt:lpstr>
      <vt:lpstr>Cambria Math</vt:lpstr>
      <vt:lpstr>FiraCode-Retina</vt:lpstr>
      <vt:lpstr>Georgia</vt:lpstr>
      <vt:lpstr>Helvetica</vt:lpstr>
      <vt:lpstr>Lucida Grande</vt:lpstr>
      <vt:lpstr>Open Sans</vt:lpstr>
      <vt:lpstr>Open Sans Light</vt:lpstr>
      <vt:lpstr>Segoe UI</vt:lpstr>
      <vt:lpstr>Wingdings</vt:lpstr>
      <vt:lpstr>Office Theme</vt:lpstr>
      <vt:lpstr>1_Custom Design</vt:lpstr>
      <vt:lpstr>BTR: Binary Token Representations for Efficient Retrieval Augmented Language Models</vt:lpstr>
      <vt:lpstr>Retrieval LMs address issues like hallucination</vt:lpstr>
      <vt:lpstr>Retrieval-augmented language models are slow</vt:lpstr>
      <vt:lpstr>BTR Overview</vt:lpstr>
      <vt:lpstr>Cacheable binary passage token representations</vt:lpstr>
      <vt:lpstr>Calibrated binarization</vt:lpstr>
      <vt:lpstr>Offline compression to further save storage</vt:lpstr>
      <vt:lpstr>BTR training improves accuracy</vt:lpstr>
      <vt:lpstr>Runtime compression for faster BTR inference</vt:lpstr>
      <vt:lpstr>Evaluation setup</vt:lpstr>
      <vt:lpstr>BTR is more efficient and accurate </vt:lpstr>
      <vt:lpstr>Each component in BTR is effective</vt:lpstr>
      <vt:lpstr>BTR takeaways and impact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Efficient and Practical AI for Diverse Platforms</dc:title>
  <dc:creator>Qingqing Cao</dc:creator>
  <cp:lastModifiedBy>Qingqing Cao</cp:lastModifiedBy>
  <cp:revision>3</cp:revision>
  <dcterms:created xsi:type="dcterms:W3CDTF">2023-10-08T05:23:18Z</dcterms:created>
  <dcterms:modified xsi:type="dcterms:W3CDTF">2024-04-29T04:20:04Z</dcterms:modified>
</cp:coreProperties>
</file>