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9F8C78A-1B29-46B6-89D7-C9826B48BBBB}">
  <a:tblStyle styleId="{E9F8C78A-1B29-46B6-89D7-C9826B48BBB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df5e863ec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df5e863ec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work, we focus on one class of commodity mobile DNN </a:t>
            </a:r>
            <a:r>
              <a:rPr lang="en"/>
              <a:t>accelerators</a:t>
            </a:r>
            <a:r>
              <a:rPr lang="en"/>
              <a:t> called Intel Neural Compute Stick or NCS.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a:t>
            </a:r>
            <a:r>
              <a:rPr lang="en"/>
              <a:t>ntel Movidius Neural Compute Stick (NCS) is one of the first commercially available accelerators for mobile, wearable, and embedded systems. It is powered by a low-power, high-performance Vision Processing Unit (VPU) designed to handle DNN applications. The architecture difference between VPU and mobile CPU/GPU/DSP is that  it contains twelve 128-bit vector processing cores called SHAVE which compute most of the neural network load.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NCS1 ...</a:t>
            </a:r>
            <a:endParaRPr/>
          </a:p>
          <a:p>
            <a:pPr indent="0" lvl="0" marL="0" rtl="0" algn="l">
              <a:spcBef>
                <a:spcPts val="0"/>
              </a:spcBef>
              <a:spcAft>
                <a:spcPts val="0"/>
              </a:spcAft>
              <a:buNone/>
            </a:pPr>
            <a:r>
              <a:rPr lang="en"/>
              <a:t>NCS version 2 has a more powerful VPU and increases the number of SHAVE cores from 12 to 16. Additionally, it includes a new "neural compute engine" dedicated for DNN workloads. Both of the two NCS devices aim to accelerate DNN computations with higher efficiency.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df5e863ec0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df5e863ec0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why would NCS accelerators matter? Or How these accelerators achieve better energy efficiency for DNN computation?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you already know, CPUs and GPUs have SIMD technology and essentially the ALUs are performing the computation.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previous research has shown that for the energy bottleneck is the memory access in CPUs and GPUs.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example, this right figure shows a simple multiply and accumulation operation, and the ALU has to read DRAM for input data and write results back to DRAM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a:t>
            </a:r>
            <a:r>
              <a:rPr lang="en"/>
              <a:t> DNN like AlexNet has over 700 millions of s</a:t>
            </a:r>
            <a:r>
              <a:rPr lang="en"/>
              <a:t>uch data movement operations.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df5e863ec0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df5e863ec0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DNN accelerators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key is to reduce data movement in memory. Most accelerators have local memory hierarchy in the ALU compute unit.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extra local memory can reduce the memory access like loading model weights and writing computation results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a:t>
            </a:r>
            <a:r>
              <a:rPr lang="en"/>
              <a:t>example, these local memory can cache and reuse CNN filters and feature maps, which means there is no need to repeatedly perform memory reads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Due to extra local memory in, saving the intermediate computation results does not have to access energy-intensive DRAMs.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a result, a sample DNN accelerator looks like this one: for each processing element, the ALU has a local memory hierarchy, that reduce the accesses the external memory, which is faster and more energy efficient.</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df9c966673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df9c966673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DNN accelerators like NCS devices should run faster since they have stronger computation</a:t>
            </a:r>
            <a:r>
              <a:rPr lang="en"/>
              <a:t>al power,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a:t>
            </a:r>
            <a:r>
              <a:rPr lang="en"/>
              <a:t>example, this table shows that NCS accelerators have </a:t>
            </a:r>
            <a:r>
              <a:rPr lang="en"/>
              <a:t>4G op/s</a:t>
            </a:r>
            <a:endParaRPr/>
          </a:p>
          <a:p>
            <a:pPr indent="0" lvl="0" marL="0" rtl="0" algn="l">
              <a:spcBef>
                <a:spcPts val="0"/>
              </a:spcBef>
              <a:spcAft>
                <a:spcPts val="0"/>
              </a:spcAft>
              <a:buNone/>
            </a:pPr>
            <a:r>
              <a:rPr lang="en"/>
              <a:t>And power around 1W. In comparison, CPU/GPU/DSP power on a qualcomm snapdragon Soc is 5W.</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df5e863ec0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df5e863ec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quantify the </a:t>
            </a:r>
            <a:r>
              <a:rPr lang="en"/>
              <a:t>performance</a:t>
            </a:r>
            <a:r>
              <a:rPr lang="en"/>
              <a:t> and power of DNNs, we benchmark </a:t>
            </a:r>
            <a:endParaRPr/>
          </a:p>
          <a:p>
            <a:pPr indent="0" lvl="0" marL="0" rtl="0" algn="l">
              <a:spcBef>
                <a:spcPts val="0"/>
              </a:spcBef>
              <a:spcAft>
                <a:spcPts val="0"/>
              </a:spcAft>
              <a:buNone/>
            </a:pPr>
            <a:r>
              <a:rPr lang="en"/>
              <a:t>three set of hardware devices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df5e863ec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df5e863ec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df5e863ec0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df5e863ec0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df5e863ec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df5e863ec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NCS1 armed with the vision-oriented SHAVE cores turns out to be slower than conventional mobile GPU and DSP.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likely the reason that the NCS2 abandoned the SHAVE cores for CNN acceleration,and instead opted to add a dedicated neural compute engine (NCE)specifically for DNNs.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reflected in our latency measurements: NCS2 consistently beats NCS1 as expected, and is often faster than GPUs as well.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DSPs, however, are still the fastest accelerator for CNNs over all of our workloads.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df5e863ec0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df5e863ec0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Fig. 1b shows the network energy consumption of over the five platforms.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NCS1/2 consume more energy than the GPU, but much less than the CPU in all cases. This is surprising because mobile accelerators like NCS1 and NCS2 are designed to run the CNNs in a more energy-efficient way due to specialized chip design.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Conventional mobile processors like GPU and DSP are the winners compared to NCS accelerators in both latency and energy efficiency.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df5e863ec0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df5e863ec0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highlight>
                  <a:schemeClr val="lt1"/>
                </a:highlight>
              </a:rPr>
              <a:t>We study why these CNNs are slower on the NCS than the GPU and DSP via a roofline analysis. </a:t>
            </a:r>
            <a:endParaRPr>
              <a:solidFill>
                <a:schemeClr val="dk1"/>
              </a:solidFill>
              <a:highlight>
                <a:schemeClr val="lt1"/>
              </a:highlight>
            </a:endParaRPr>
          </a:p>
          <a:p>
            <a:pPr indent="0" lvl="0" marL="0" rtl="0" algn="l">
              <a:lnSpc>
                <a:spcPct val="115000"/>
              </a:lnSpc>
              <a:spcBef>
                <a:spcPts val="0"/>
              </a:spcBef>
              <a:spcAft>
                <a:spcPts val="0"/>
              </a:spcAft>
              <a:buNone/>
            </a:pPr>
            <a:r>
              <a:t/>
            </a:r>
            <a:endParaRPr>
              <a:solidFill>
                <a:schemeClr val="dk1"/>
              </a:solidFill>
              <a:highlight>
                <a:schemeClr val="lt1"/>
              </a:highlight>
            </a:endParaRPr>
          </a:p>
          <a:p>
            <a:pPr indent="0" lvl="0" marL="0" rtl="0" algn="l">
              <a:spcBef>
                <a:spcPts val="0"/>
              </a:spcBef>
              <a:spcAft>
                <a:spcPts val="0"/>
              </a:spcAft>
              <a:buNone/>
            </a:pPr>
            <a:r>
              <a:rPr lang="en">
                <a:solidFill>
                  <a:schemeClr val="dk1"/>
                </a:solidFill>
              </a:rPr>
              <a:t>Roofline plots</a:t>
            </a:r>
            <a:r>
              <a:rPr lang="en">
                <a:solidFill>
                  <a:schemeClr val="dk1"/>
                </a:solidFill>
              </a:rPr>
              <a:t> visualize and compare the performance of different kinds of processors, we can easily analyze processor bottlenecks for given workloads (either compute- or memory- bound)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t>On the x-axis shows operational intensity, while the y-axis displays peak performance.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A</a:t>
            </a:r>
            <a:r>
              <a:rPr lang="en">
                <a:solidFill>
                  <a:schemeClr val="dk1"/>
                </a:solidFill>
              </a:rPr>
              <a:t> workload that intersects the roofline in the first (slanted) portion is hitting memory bandwidth limitations (memory-bound), and a workload that intersects the horizontal portion is compute bound.</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FF"/>
                </a:highlight>
              </a:rPr>
              <a:t>NCS accelerators are memory-bound due to limited available memory</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FF"/>
                </a:highlight>
              </a:rPr>
              <a:t>(e.g. NCS1 has 2MB on-chip memory).</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FF"/>
                </a:highlight>
              </a:rPr>
              <a:t>This means for all studied CNNs except SqueezeNet, they cannot fit into NCS memory even the </a:t>
            </a:r>
            <a:r>
              <a:rPr lang="en">
                <a:solidFill>
                  <a:schemeClr val="dk1"/>
                </a:solidFill>
                <a:highlight>
                  <a:schemeClr val="lt1"/>
                </a:highlight>
              </a:rPr>
              <a:t>accelerator has better local memory architecture.</a:t>
            </a:r>
            <a:endParaRPr>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chemeClr val="lt1"/>
                </a:highlight>
              </a:rPr>
              <a:t>In that case, more parallelization does not help because the workload is memory bound.</a:t>
            </a:r>
            <a:endParaRPr>
              <a:solidFill>
                <a:schemeClr val="dk1"/>
              </a:solidFill>
              <a:highlight>
                <a:schemeClr val="lt1"/>
              </a:highlight>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df5e863ec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df5e863ec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Are becoming more popular today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example, mobile users… machine translation..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Alex, siri to help daily tasks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More deep learning application include face </a:t>
            </a:r>
            <a:r>
              <a:rPr lang="en"/>
              <a:t>recognition</a:t>
            </a:r>
            <a:r>
              <a:rPr lang="en"/>
              <a:t> and landmark </a:t>
            </a:r>
            <a:r>
              <a:rPr lang="en">
                <a:solidFill>
                  <a:schemeClr val="dk1"/>
                </a:solidFill>
              </a:rPr>
              <a:t>detection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df5e863ec0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df5e863ec0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continue to increase the filter depths to study macro-scaling effects at larger filter sizes. We consistently observe a much larger jump (which we call the “memory wall") for different filter window sizes as shown on the plot. This dramatic increase in latency is likely due to each individual filter exceeding the sizeof the filter on-chip memory capacity on the NCS2, causing the filter reads to occur through external memory (which is often an order of magnitude slower). Curiously, the memory wall occurs at smaller filter depths for smaller filter window sizes. </a:t>
            </a:r>
            <a:endParaRPr/>
          </a:p>
          <a:p>
            <a:pPr indent="0" lvl="0" marL="0" rtl="0" algn="l">
              <a:spcBef>
                <a:spcPts val="0"/>
              </a:spcBef>
              <a:spcAft>
                <a:spcPts val="0"/>
              </a:spcAft>
              <a:buNone/>
            </a:pPr>
            <a:r>
              <a:rPr lang="en"/>
              <a:t>For 1×1 filters, it occurs at 1053, for3×3at 1316 and for5×5at 1755.</a:t>
            </a:r>
            <a:endParaRPr/>
          </a:p>
          <a:p>
            <a:pPr indent="0" lvl="0" marL="0" rtl="0" algn="l">
              <a:spcBef>
                <a:spcPts val="0"/>
              </a:spcBef>
              <a:spcAft>
                <a:spcPts val="0"/>
              </a:spcAft>
              <a:buNone/>
            </a:pPr>
            <a:r>
              <a:rPr lang="en"/>
              <a:t>This raises the question of whether OpenVINO software limitation could also be a contributing culprit to these memory walls.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Another possible reason could be that different filter window sizes are laid out differently in on-chip memory causing larger window sizes to more efficiently use the on-chip memory resources.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In any case, it is important to identify these memory walls for non-flexible dedicated DNN accelerators such as the NCE on NCS2 as they can impact performance by a large margin.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df5e863ec0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df5e863ec0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if we can’t change the hardware easily, can we vary the model parameters?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change some parameters to see when NCS can help. We changed the CNN </a:t>
            </a:r>
            <a:r>
              <a:rPr lang="en">
                <a:solidFill>
                  <a:schemeClr val="dk1"/>
                </a:solidFill>
              </a:rPr>
              <a:t> filter size, </a:t>
            </a:r>
            <a:r>
              <a:rPr lang="en"/>
              <a:t> #of filters (network width) and #of layers (network depth). I am going to show the effect of changing filter size vs network depth. </a:t>
            </a:r>
            <a:endParaRPr/>
          </a:p>
          <a:p>
            <a:pPr indent="0" lvl="0" marL="0" rtl="0" algn="l">
              <a:spcBef>
                <a:spcPts val="0"/>
              </a:spcBef>
              <a:spcAft>
                <a:spcPts val="0"/>
              </a:spcAft>
              <a:buClr>
                <a:schemeClr val="dk1"/>
              </a:buClr>
              <a:buSzPts val="1100"/>
              <a:buFont typeface="Arial"/>
              <a:buNone/>
            </a:pPr>
            <a:r>
              <a:rPr lang="en">
                <a:solidFill>
                  <a:schemeClr val="dk1"/>
                </a:solidFill>
              </a:rPr>
              <a:t>we vary the filter depths of common1×1,3×3 and 5×5 filters to investigate the impact on latency on the NCS2 accelerator.</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As we increase the filter depths, we observe abrupt increases in latency at specific depths. We call these vectorization effects as they are due to the filter size exceeds the vector instruction parallelism in the NCS2.</a:t>
            </a:r>
            <a:endParaRPr/>
          </a:p>
          <a:p>
            <a:pPr indent="0" lvl="0" marL="0" rtl="0" algn="l">
              <a:spcBef>
                <a:spcPts val="0"/>
              </a:spcBef>
              <a:spcAft>
                <a:spcPts val="0"/>
              </a:spcAft>
              <a:buNone/>
            </a:pPr>
            <a:r>
              <a:rPr lang="en"/>
              <a:t>thereby issuing a new (underutilized) vector instruction to complete the computation.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example, if vecto</a:t>
            </a:r>
            <a:r>
              <a:rPr lang="en"/>
              <a:t>r </a:t>
            </a:r>
            <a:r>
              <a:rPr lang="en"/>
              <a:t>width is 16 for multiply-accumulate instructions (MACs), and we have 17 MACs in our filter, then two vector instructions will need to be issued to compute the 17 MACs – the first will be fully utilized(16/16 MACs) while the second will be underutilized (1/16 MACs).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Other devices such as CPU/GPU have much finer-grained parallelism. Even NCS1 uses SHAVE cores for DNN acceleration, which has a finer-grained and more complex computation paradigm. In these cases, we expect that if 17 MACs need to be computed, a CPU (for example) can issue one vector instruction for 16 of the MACs, and one normal non-vector instruction for the remaining MAC, thereby displaying a smoother execution profile. However,the NCS2 is important to study in this detail as it is indicative of future dedicated accelerators for DNNs. We therefore recommend the careful design of DNNs to align to take advantage of such vectorization effects in DNN accelerators.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df5e863ec0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df5e863ec0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NCS2 becomes 15% faster than DSP after pruning, even though it was 3% before pruning. </a:t>
            </a:r>
            <a:r>
              <a:rPr lang="en"/>
              <a:t>However, the DSP still winsin overall efficiency as it consumes less power.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df5e863ec0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df5e863ec0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benchmarked NLP models on NCS1 and NCS2 devices, due to smartphone software limitations running NLP models, we use the Nvidia TX2 jetson board for CPU and GPU testing.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all 4 studied NLP models,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NCS1 and NCS2 are 5 ~ 10x slower than the CPU and are 20 ~ 60 slower than the GPU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Hypothesis: NCS accelerators are not optimized for NLP models like BERT;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BERT models use attention mechanism which has different properties compared to CNNs</a:t>
            </a:r>
            <a:endParaRPr/>
          </a:p>
          <a:p>
            <a:pPr indent="0" lvl="0" marL="0" rtl="0" algn="l">
              <a:spcBef>
                <a:spcPts val="0"/>
              </a:spcBef>
              <a:spcAft>
                <a:spcPts val="0"/>
              </a:spcAft>
              <a:buNone/>
            </a:pPr>
            <a:r>
              <a:rPr lang="en"/>
              <a:t>For example, CNN models often have filters that are easily paralizeable and can be cached into device memory, but attention-based NLP models often need to look at all input data at once and cannot </a:t>
            </a:r>
            <a:r>
              <a:rPr lang="en"/>
              <a:t>easily</a:t>
            </a:r>
            <a:r>
              <a:rPr lang="en"/>
              <a:t> fit into memory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Energy numbers are similar, </a:t>
            </a:r>
            <a:endParaRPr/>
          </a:p>
          <a:p>
            <a:pPr indent="0" lvl="0" marL="0" rtl="0" algn="l">
              <a:spcBef>
                <a:spcPts val="0"/>
              </a:spcBef>
              <a:spcAft>
                <a:spcPts val="0"/>
              </a:spcAft>
              <a:buNone/>
            </a:pPr>
            <a:r>
              <a:rPr lang="en"/>
              <a:t>(</a:t>
            </a:r>
            <a:r>
              <a:rPr lang="en"/>
              <a:t>NCS devices consume (3∼12)x more energy than the CPU and GPU)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are preliminary experiments showing the NCS devices latency and energy behaviors, to </a:t>
            </a:r>
            <a:r>
              <a:rPr lang="en"/>
              <a:t>understand why NCS are not good alternatives to conventional mobile processors like GPUs/DSPs, we need further investigation.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df5e863ec0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df5e863ec0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hypothesize this is likely because neural accelerators designed for vision tasks are optimized for CNNs not for other types of model architectures.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df5e863ec0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df5e863ec0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highlight>
                <a:srgbClr val="FFFFFF"/>
              </a:high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df5e863ec0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df5e863ec0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df5e863ec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df5e863ec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However, challenges still exist when running dnns on mobile devices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For example, deep learning workloads often consume significant energy but mobile processors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Moreover,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Running DNNs requires large amounts of computation resources, but mobile processors often have limited processing power.</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For instance, desktop GPUs often has 3 orders of magnitude processing power than a mobile phone. Embedded devices like a microcontroller have even less computational power.</a:t>
            </a:r>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f5e863ec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f5e863ec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make DNNs run more efficiently on mobile platforms, many customized </a:t>
            </a:r>
            <a:r>
              <a:rPr lang="en"/>
              <a:t>commercial</a:t>
            </a:r>
            <a:r>
              <a:rPr lang="en"/>
              <a:t> DNN </a:t>
            </a:r>
            <a:r>
              <a:rPr lang="en"/>
              <a:t>accelerators called xPU like VPU, TPU or IPU, have been developed.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accelerators often claim to have better energy efficiency than conventional processor like </a:t>
            </a:r>
            <a:r>
              <a:rPr lang="en">
                <a:solidFill>
                  <a:schemeClr val="dk1"/>
                </a:solidFill>
              </a:rPr>
              <a:t>mobile</a:t>
            </a:r>
            <a:r>
              <a:rPr lang="en"/>
              <a:t> CPUs or GPUs.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this work, we want to ask are mobile DNN accelerators the solutions to solve the energy and computation power challenges?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we talk about the answer, let me introduce a bit of the background of mobile processors in the context of DNN computation.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df5e863ec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df5e863ec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First, </a:t>
            </a:r>
            <a:r>
              <a:rPr lang="en" sz="1200">
                <a:solidFill>
                  <a:schemeClr val="dk1"/>
                </a:solidFill>
                <a:highlight>
                  <a:srgbClr val="FFFFFF"/>
                </a:highlight>
                <a:latin typeface="Calibri"/>
                <a:ea typeface="Calibri"/>
                <a:cs typeface="Calibri"/>
                <a:sym typeface="Calibri"/>
              </a:rPr>
              <a:t>Mobile CPUs such as ARM processors as shown in the figure have many ALUs that perform math operations which are prevalent in DNNs.</a:t>
            </a:r>
            <a:endParaRPr sz="12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These ALUs have single instruction multiple data (SIMD) capabilities to parallelize compute intensive operations.</a:t>
            </a:r>
            <a:endParaRPr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However, CPUs are often designed for more general tasks and have complex control logic and lower compute density, which are mainly optimized for serial, control-heavy operations.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 contrast, </a:t>
            </a:r>
            <a:r>
              <a:rPr lang="en">
                <a:solidFill>
                  <a:schemeClr val="dk1"/>
                </a:solidFill>
              </a:rPr>
              <a:t>DNN workloads are very computationally-intensive, but have relatively simple, coarse-grained control flow. </a:t>
            </a:r>
            <a:endParaRPr sz="12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df5e863ec0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df5e863ec0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GPUs are designed to accelerate graphics applications thus havingstronger SIMD capabilities built for massively parallel workloads.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Deep learning execution frameworks using GPUs typically utilize many GPU shader cores (usually range from tens to hundreds) to parallelize the mathematical computations. The figure shows the high-level GPU SIMD architectures, GPUs are built to have high compute density and high computations per memory access, which are optimized for parallel operations.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mobile GPUs often share memory with CPUs, whereas memory accesses are energy-consuming.</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df5e863ec0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df5e863ec0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type of mobile processor is DSP. Mobile DSPs </a:t>
            </a:r>
            <a:r>
              <a:rPr lang="en"/>
              <a:t>(e.g. Hexagon DSP) use SIMD extentions, which enhance the original SIMD by introducing vector execution unit in addition to ALUs as mentioned in the CPU architecture.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Another feature of DSPs is that they usually support </a:t>
            </a:r>
            <a:r>
              <a:rPr lang="en">
                <a:solidFill>
                  <a:schemeClr val="dk1"/>
                </a:solidFill>
              </a:rPr>
              <a:t>8bit</a:t>
            </a:r>
            <a:r>
              <a:rPr lang="en"/>
              <a:t> integer based operations instead of 32bit floating point operations to further reduce compute clock cycles and energy footprints.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df9c96667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df9c96667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df5e863ec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df5e863ec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81000" lvl="0" marL="457200" algn="ctr">
              <a:spcBef>
                <a:spcPts val="0"/>
              </a:spcBef>
              <a:spcAft>
                <a:spcPts val="0"/>
              </a:spcAft>
              <a:buSzPts val="2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dl"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48375" y="10307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961300"/>
            <a:ext cx="8520600" cy="3416400"/>
          </a:xfrm>
          <a:prstGeom prst="rect">
            <a:avLst/>
          </a:prstGeom>
        </p:spPr>
        <p:txBody>
          <a:bodyPr anchorCtr="0" anchor="t" bIns="91425" lIns="91425" spcFirstLastPara="1" rIns="91425" wrap="square" tIns="91425">
            <a:normAutofit/>
          </a:bodyPr>
          <a:lstStyle>
            <a:lvl1pPr indent="-368300" lvl="0" marL="457200">
              <a:spcBef>
                <a:spcPts val="0"/>
              </a:spcBef>
              <a:spcAft>
                <a:spcPts val="0"/>
              </a:spcAft>
              <a:buSzPts val="2200"/>
              <a:buChar char="●"/>
              <a:defRPr sz="2200"/>
            </a:lvl1pPr>
            <a:lvl2pPr indent="-355600" lvl="1" marL="914400">
              <a:spcBef>
                <a:spcPts val="0"/>
              </a:spcBef>
              <a:spcAft>
                <a:spcPts val="0"/>
              </a:spcAft>
              <a:buSzPts val="2000"/>
              <a:buChar char="○"/>
              <a:defRPr sz="2000"/>
            </a:lvl2pPr>
            <a:lvl3pPr indent="-342900" lvl="2" marL="1371600">
              <a:spcBef>
                <a:spcPts val="0"/>
              </a:spcBef>
              <a:spcAft>
                <a:spcPts val="0"/>
              </a:spcAft>
              <a:buSzPts val="1800"/>
              <a:buChar char="■"/>
              <a:defRPr sz="1800"/>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48375" y="10307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48375" y="10307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81000" lvl="0" marL="457200">
              <a:spcBef>
                <a:spcPts val="0"/>
              </a:spcBef>
              <a:spcAft>
                <a:spcPts val="0"/>
              </a:spcAft>
              <a:buSzPts val="2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8375" y="10307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81000" lvl="0" marL="457200">
              <a:lnSpc>
                <a:spcPct val="115000"/>
              </a:lnSpc>
              <a:spcBef>
                <a:spcPts val="0"/>
              </a:spcBef>
              <a:spcAft>
                <a:spcPts val="0"/>
              </a:spcAft>
              <a:buClr>
                <a:schemeClr val="dk2"/>
              </a:buClr>
              <a:buSzPts val="2400"/>
              <a:buFont typeface="Calibri"/>
              <a:buChar char="●"/>
              <a:defRPr sz="2400">
                <a:solidFill>
                  <a:schemeClr val="dk2"/>
                </a:solidFill>
                <a:latin typeface="Calibri"/>
                <a:ea typeface="Calibri"/>
                <a:cs typeface="Calibri"/>
                <a:sym typeface="Calibri"/>
              </a:defRPr>
            </a:lvl1pPr>
            <a:lvl2pPr indent="-317500" lvl="1" marL="9144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7.png"/><Relationship Id="rId5" Type="http://schemas.openxmlformats.org/officeDocument/2006/relationships/image" Target="../media/image18.png"/><Relationship Id="rId6" Type="http://schemas.openxmlformats.org/officeDocument/2006/relationships/image" Target="../media/image21.png"/><Relationship Id="rId7" Type="http://schemas.openxmlformats.org/officeDocument/2006/relationships/image" Target="../media/image31.png"/><Relationship Id="rId8"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0" y="467975"/>
            <a:ext cx="9144000" cy="1209900"/>
          </a:xfrm>
          <a:prstGeom prst="rect">
            <a:avLst/>
          </a:prstGeom>
          <a:noFill/>
          <a:ln>
            <a:noFill/>
          </a:ln>
        </p:spPr>
        <p:txBody>
          <a:bodyPr anchorCtr="0" anchor="ctr" bIns="31425" lIns="31425" spcFirstLastPara="1" rIns="31425" wrap="square" tIns="31425">
            <a:noAutofit/>
          </a:bodyPr>
          <a:lstStyle/>
          <a:p>
            <a:pPr indent="0" lvl="0" marL="0" rtl="0" algn="ctr">
              <a:lnSpc>
                <a:spcPct val="90000"/>
              </a:lnSpc>
              <a:spcBef>
                <a:spcPts val="0"/>
              </a:spcBef>
              <a:spcAft>
                <a:spcPts val="0"/>
              </a:spcAft>
              <a:buNone/>
            </a:pPr>
            <a:r>
              <a:rPr lang="en" sz="3200">
                <a:solidFill>
                  <a:srgbClr val="000000"/>
                </a:solidFill>
                <a:latin typeface="Calibri"/>
                <a:ea typeface="Calibri"/>
                <a:cs typeface="Calibri"/>
                <a:sym typeface="Calibri"/>
              </a:rPr>
              <a:t>Are Mobile DNN Accelerators Accelerating DNNs?</a:t>
            </a:r>
            <a:endParaRPr b="1" sz="3200">
              <a:latin typeface="Calibri"/>
              <a:ea typeface="Calibri"/>
              <a:cs typeface="Calibri"/>
              <a:sym typeface="Calibri"/>
            </a:endParaRPr>
          </a:p>
        </p:txBody>
      </p:sp>
      <p:sp>
        <p:nvSpPr>
          <p:cNvPr id="55" name="Google Shape;55;p13"/>
          <p:cNvSpPr txBox="1"/>
          <p:nvPr/>
        </p:nvSpPr>
        <p:spPr>
          <a:xfrm>
            <a:off x="100" y="1793150"/>
            <a:ext cx="9144000" cy="778500"/>
          </a:xfrm>
          <a:prstGeom prst="rect">
            <a:avLst/>
          </a:prstGeom>
          <a:noFill/>
          <a:ln>
            <a:noFill/>
          </a:ln>
        </p:spPr>
        <p:txBody>
          <a:bodyPr anchorCtr="0" anchor="ctr" bIns="91425" lIns="91425" spcFirstLastPara="1" rIns="91425" wrap="square" tIns="91425">
            <a:noAutofit/>
          </a:bodyPr>
          <a:lstStyle/>
          <a:p>
            <a:pPr indent="-50800" lvl="0" marL="203200" rtl="0" algn="ctr">
              <a:spcBef>
                <a:spcPts val="0"/>
              </a:spcBef>
              <a:spcAft>
                <a:spcPts val="0"/>
              </a:spcAft>
              <a:buNone/>
            </a:pPr>
            <a:r>
              <a:rPr b="1" lang="en" sz="2000">
                <a:solidFill>
                  <a:srgbClr val="000000"/>
                </a:solidFill>
                <a:latin typeface="Calibri"/>
                <a:ea typeface="Calibri"/>
                <a:cs typeface="Calibri"/>
                <a:sym typeface="Calibri"/>
              </a:rPr>
              <a:t>Qingqing Cao</a:t>
            </a:r>
            <a:r>
              <a:rPr lang="en" sz="2000">
                <a:solidFill>
                  <a:srgbClr val="000000"/>
                </a:solidFill>
                <a:latin typeface="Calibri"/>
                <a:ea typeface="Calibri"/>
                <a:cs typeface="Calibri"/>
                <a:sym typeface="Calibri"/>
              </a:rPr>
              <a:t>*, Alexandru E. Irimiea‡, Mohamed Abdelfattah⋄,</a:t>
            </a:r>
            <a:endParaRPr sz="2000">
              <a:solidFill>
                <a:srgbClr val="000000"/>
              </a:solidFill>
              <a:latin typeface="Calibri"/>
              <a:ea typeface="Calibri"/>
              <a:cs typeface="Calibri"/>
              <a:sym typeface="Calibri"/>
            </a:endParaRPr>
          </a:p>
          <a:p>
            <a:pPr indent="-50800" lvl="0" marL="203200" rtl="0" algn="ctr">
              <a:spcBef>
                <a:spcPts val="0"/>
              </a:spcBef>
              <a:spcAft>
                <a:spcPts val="0"/>
              </a:spcAft>
              <a:buNone/>
            </a:pPr>
            <a:r>
              <a:rPr lang="en" sz="2000">
                <a:solidFill>
                  <a:srgbClr val="000000"/>
                </a:solidFill>
                <a:latin typeface="Calibri"/>
                <a:ea typeface="Calibri"/>
                <a:cs typeface="Calibri"/>
                <a:sym typeface="Calibri"/>
              </a:rPr>
              <a:t>Aruna Balasubramanian*, Nicholas D. Lane†⋄</a:t>
            </a:r>
            <a:endParaRPr sz="2000">
              <a:latin typeface="Calibri"/>
              <a:ea typeface="Calibri"/>
              <a:cs typeface="Calibri"/>
              <a:sym typeface="Calibri"/>
            </a:endParaRPr>
          </a:p>
        </p:txBody>
      </p:sp>
      <p:sp>
        <p:nvSpPr>
          <p:cNvPr id="56" name="Google Shape;56;p13"/>
          <p:cNvSpPr txBox="1"/>
          <p:nvPr/>
        </p:nvSpPr>
        <p:spPr>
          <a:xfrm>
            <a:off x="311700" y="4569925"/>
            <a:ext cx="8520600" cy="480000"/>
          </a:xfrm>
          <a:prstGeom prst="rect">
            <a:avLst/>
          </a:prstGeom>
          <a:noFill/>
          <a:ln>
            <a:noFill/>
          </a:ln>
        </p:spPr>
        <p:txBody>
          <a:bodyPr anchorCtr="0" anchor="ctr" bIns="58925" lIns="58925" spcFirstLastPara="1" rIns="58925" wrap="square" tIns="58925">
            <a:noAutofit/>
          </a:bodyPr>
          <a:lstStyle/>
          <a:p>
            <a:pPr indent="-50800" lvl="0" marL="203200" rtl="0" algn="ctr">
              <a:spcBef>
                <a:spcPts val="0"/>
              </a:spcBef>
              <a:spcAft>
                <a:spcPts val="0"/>
              </a:spcAft>
              <a:buNone/>
            </a:pPr>
            <a:r>
              <a:rPr lang="en" sz="1600">
                <a:latin typeface="Calibri"/>
                <a:ea typeface="Calibri"/>
                <a:cs typeface="Calibri"/>
                <a:sym typeface="Calibri"/>
              </a:rPr>
              <a:t>5th International Workshop on Embedded and Mobile Deep Learning (EMDL 2021)</a:t>
            </a:r>
            <a:endParaRPr sz="1600">
              <a:latin typeface="Calibri"/>
              <a:ea typeface="Calibri"/>
              <a:cs typeface="Calibri"/>
              <a:sym typeface="Calibri"/>
            </a:endParaRPr>
          </a:p>
        </p:txBody>
      </p:sp>
      <p:grpSp>
        <p:nvGrpSpPr>
          <p:cNvPr id="57" name="Google Shape;57;p13"/>
          <p:cNvGrpSpPr/>
          <p:nvPr/>
        </p:nvGrpSpPr>
        <p:grpSpPr>
          <a:xfrm>
            <a:off x="1766042" y="2928425"/>
            <a:ext cx="1042528" cy="1204925"/>
            <a:chOff x="1766042" y="2893175"/>
            <a:chExt cx="1042528" cy="1204925"/>
          </a:xfrm>
        </p:grpSpPr>
        <p:pic>
          <p:nvPicPr>
            <p:cNvPr id="58" name="Google Shape;58;p13"/>
            <p:cNvPicPr preferRelativeResize="0"/>
            <p:nvPr/>
          </p:nvPicPr>
          <p:blipFill>
            <a:blip r:embed="rId3">
              <a:alphaModFix/>
            </a:blip>
            <a:stretch>
              <a:fillRect/>
            </a:stretch>
          </p:blipFill>
          <p:spPr>
            <a:xfrm>
              <a:off x="1766042" y="2893175"/>
              <a:ext cx="1042528" cy="865925"/>
            </a:xfrm>
            <a:prstGeom prst="rect">
              <a:avLst/>
            </a:prstGeom>
            <a:noFill/>
            <a:ln>
              <a:noFill/>
            </a:ln>
          </p:spPr>
        </p:pic>
        <p:sp>
          <p:nvSpPr>
            <p:cNvPr id="59" name="Google Shape;59;p13"/>
            <p:cNvSpPr txBox="1"/>
            <p:nvPr/>
          </p:nvSpPr>
          <p:spPr>
            <a:xfrm>
              <a:off x="2085113" y="3759100"/>
              <a:ext cx="404400" cy="33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Calibri"/>
                  <a:ea typeface="Calibri"/>
                  <a:cs typeface="Calibri"/>
                  <a:sym typeface="Calibri"/>
                </a:rPr>
                <a:t>*</a:t>
              </a:r>
              <a:endParaRPr sz="2000">
                <a:latin typeface="Calibri"/>
                <a:ea typeface="Calibri"/>
                <a:cs typeface="Calibri"/>
                <a:sym typeface="Calibri"/>
              </a:endParaRPr>
            </a:p>
          </p:txBody>
        </p:sp>
      </p:grpSp>
      <p:grpSp>
        <p:nvGrpSpPr>
          <p:cNvPr id="60" name="Google Shape;60;p13"/>
          <p:cNvGrpSpPr/>
          <p:nvPr/>
        </p:nvGrpSpPr>
        <p:grpSpPr>
          <a:xfrm>
            <a:off x="3550013" y="2928425"/>
            <a:ext cx="865925" cy="1313975"/>
            <a:chOff x="3550013" y="2893175"/>
            <a:chExt cx="865925" cy="1313975"/>
          </a:xfrm>
        </p:grpSpPr>
        <p:pic>
          <p:nvPicPr>
            <p:cNvPr id="61" name="Google Shape;61;p13"/>
            <p:cNvPicPr preferRelativeResize="0"/>
            <p:nvPr/>
          </p:nvPicPr>
          <p:blipFill>
            <a:blip r:embed="rId4">
              <a:alphaModFix/>
            </a:blip>
            <a:stretch>
              <a:fillRect/>
            </a:stretch>
          </p:blipFill>
          <p:spPr>
            <a:xfrm>
              <a:off x="3550013" y="2893175"/>
              <a:ext cx="865925" cy="865925"/>
            </a:xfrm>
            <a:prstGeom prst="rect">
              <a:avLst/>
            </a:prstGeom>
            <a:noFill/>
            <a:ln>
              <a:noFill/>
            </a:ln>
          </p:spPr>
        </p:pic>
        <p:sp>
          <p:nvSpPr>
            <p:cNvPr id="62" name="Google Shape;62;p13"/>
            <p:cNvSpPr txBox="1"/>
            <p:nvPr/>
          </p:nvSpPr>
          <p:spPr>
            <a:xfrm>
              <a:off x="3577825" y="3650050"/>
              <a:ext cx="810300" cy="5571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 sz="2000">
                  <a:solidFill>
                    <a:schemeClr val="dk1"/>
                  </a:solidFill>
                  <a:latin typeface="Calibri"/>
                  <a:ea typeface="Calibri"/>
                  <a:cs typeface="Calibri"/>
                  <a:sym typeface="Calibri"/>
                </a:rPr>
                <a:t>‡</a:t>
              </a:r>
              <a:endParaRPr sz="2000">
                <a:latin typeface="Calibri"/>
                <a:ea typeface="Calibri"/>
                <a:cs typeface="Calibri"/>
                <a:sym typeface="Calibri"/>
              </a:endParaRPr>
            </a:p>
          </p:txBody>
        </p:sp>
      </p:grpSp>
      <p:grpSp>
        <p:nvGrpSpPr>
          <p:cNvPr id="63" name="Google Shape;63;p13"/>
          <p:cNvGrpSpPr/>
          <p:nvPr/>
        </p:nvGrpSpPr>
        <p:grpSpPr>
          <a:xfrm>
            <a:off x="5131150" y="2933075"/>
            <a:ext cx="975679" cy="1275425"/>
            <a:chOff x="5157375" y="2893175"/>
            <a:chExt cx="975679" cy="1275425"/>
          </a:xfrm>
        </p:grpSpPr>
        <p:pic>
          <p:nvPicPr>
            <p:cNvPr id="64" name="Google Shape;64;p13"/>
            <p:cNvPicPr preferRelativeResize="0"/>
            <p:nvPr/>
          </p:nvPicPr>
          <p:blipFill>
            <a:blip r:embed="rId5">
              <a:alphaModFix/>
            </a:blip>
            <a:stretch>
              <a:fillRect/>
            </a:stretch>
          </p:blipFill>
          <p:spPr>
            <a:xfrm>
              <a:off x="5157375" y="2893175"/>
              <a:ext cx="975679" cy="865925"/>
            </a:xfrm>
            <a:prstGeom prst="rect">
              <a:avLst/>
            </a:prstGeom>
            <a:noFill/>
            <a:ln>
              <a:noFill/>
            </a:ln>
          </p:spPr>
        </p:pic>
        <p:sp>
          <p:nvSpPr>
            <p:cNvPr id="65" name="Google Shape;65;p13"/>
            <p:cNvSpPr txBox="1"/>
            <p:nvPr/>
          </p:nvSpPr>
          <p:spPr>
            <a:xfrm>
              <a:off x="5240050" y="3688600"/>
              <a:ext cx="810300" cy="4800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a:t>
              </a:r>
              <a:endParaRPr/>
            </a:p>
          </p:txBody>
        </p:sp>
      </p:grpSp>
      <p:grpSp>
        <p:nvGrpSpPr>
          <p:cNvPr id="66" name="Google Shape;66;p13"/>
          <p:cNvGrpSpPr/>
          <p:nvPr/>
        </p:nvGrpSpPr>
        <p:grpSpPr>
          <a:xfrm>
            <a:off x="6822050" y="2947700"/>
            <a:ext cx="865925" cy="1275425"/>
            <a:chOff x="6822050" y="2893175"/>
            <a:chExt cx="865925" cy="1275425"/>
          </a:xfrm>
        </p:grpSpPr>
        <p:pic>
          <p:nvPicPr>
            <p:cNvPr id="67" name="Google Shape;67;p13"/>
            <p:cNvPicPr preferRelativeResize="0"/>
            <p:nvPr/>
          </p:nvPicPr>
          <p:blipFill>
            <a:blip r:embed="rId6">
              <a:alphaModFix/>
            </a:blip>
            <a:stretch>
              <a:fillRect/>
            </a:stretch>
          </p:blipFill>
          <p:spPr>
            <a:xfrm>
              <a:off x="6822050" y="2893175"/>
              <a:ext cx="865925" cy="865925"/>
            </a:xfrm>
            <a:prstGeom prst="rect">
              <a:avLst/>
            </a:prstGeom>
            <a:noFill/>
            <a:ln>
              <a:noFill/>
            </a:ln>
          </p:spPr>
        </p:pic>
        <p:sp>
          <p:nvSpPr>
            <p:cNvPr id="68" name="Google Shape;68;p13"/>
            <p:cNvSpPr txBox="1"/>
            <p:nvPr/>
          </p:nvSpPr>
          <p:spPr>
            <a:xfrm>
              <a:off x="6849863" y="3688600"/>
              <a:ext cx="810300" cy="480000"/>
            </a:xfrm>
            <a:prstGeom prst="rect">
              <a:avLst/>
            </a:prstGeom>
            <a:noFill/>
            <a:ln>
              <a:noFill/>
            </a:ln>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000">
                  <a:solidFill>
                    <a:schemeClr val="dk1"/>
                  </a:solidFill>
                  <a:latin typeface="Calibri"/>
                  <a:ea typeface="Calibri"/>
                  <a:cs typeface="Calibri"/>
                  <a:sym typeface="Calibri"/>
                </a:rPr>
                <a:t>⋄</a:t>
              </a:r>
              <a:endParaRPr sz="2000">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2"/>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Mobile </a:t>
            </a:r>
            <a:r>
              <a:rPr lang="en"/>
              <a:t>DNN Accelerators: The architecture of NCS VPU </a:t>
            </a:r>
            <a:endParaRPr/>
          </a:p>
        </p:txBody>
      </p:sp>
      <p:sp>
        <p:nvSpPr>
          <p:cNvPr id="152" name="Google Shape;152;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53" name="Google Shape;153;p22"/>
          <p:cNvPicPr preferRelativeResize="0"/>
          <p:nvPr/>
        </p:nvPicPr>
        <p:blipFill>
          <a:blip r:embed="rId3">
            <a:alphaModFix/>
          </a:blip>
          <a:stretch>
            <a:fillRect/>
          </a:stretch>
        </p:blipFill>
        <p:spPr>
          <a:xfrm>
            <a:off x="690300" y="1773375"/>
            <a:ext cx="2976350" cy="2458300"/>
          </a:xfrm>
          <a:prstGeom prst="rect">
            <a:avLst/>
          </a:prstGeom>
          <a:noFill/>
          <a:ln>
            <a:noFill/>
          </a:ln>
        </p:spPr>
      </p:pic>
      <p:sp>
        <p:nvSpPr>
          <p:cNvPr id="154" name="Google Shape;154;p22"/>
          <p:cNvSpPr txBox="1"/>
          <p:nvPr/>
        </p:nvSpPr>
        <p:spPr>
          <a:xfrm>
            <a:off x="139175" y="1119638"/>
            <a:ext cx="4788000" cy="48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Calibri"/>
                <a:ea typeface="Calibri"/>
                <a:cs typeface="Calibri"/>
                <a:sym typeface="Calibri"/>
              </a:rPr>
              <a:t>VPU of Neural Compute Stick (NCS)</a:t>
            </a:r>
            <a:endParaRPr sz="2200">
              <a:latin typeface="Calibri"/>
              <a:ea typeface="Calibri"/>
              <a:cs typeface="Calibri"/>
              <a:sym typeface="Calibri"/>
            </a:endParaRPr>
          </a:p>
        </p:txBody>
      </p:sp>
      <p:sp>
        <p:nvSpPr>
          <p:cNvPr id="155" name="Google Shape;155;p22"/>
          <p:cNvSpPr txBox="1"/>
          <p:nvPr/>
        </p:nvSpPr>
        <p:spPr>
          <a:xfrm>
            <a:off x="4744050" y="1240450"/>
            <a:ext cx="4277100" cy="1121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128-bit vector processing cores (SHAVE processors), SIMD support controlled via VLIW instructions</a:t>
            </a:r>
            <a:endParaRPr sz="1800">
              <a:solidFill>
                <a:schemeClr val="dk1"/>
              </a:solidFill>
              <a:highlight>
                <a:srgbClr val="FFFFFF"/>
              </a:highlight>
              <a:latin typeface="Calibri"/>
              <a:ea typeface="Calibri"/>
              <a:cs typeface="Calibri"/>
              <a:sym typeface="Calibri"/>
            </a:endParaRPr>
          </a:p>
        </p:txBody>
      </p:sp>
      <p:sp>
        <p:nvSpPr>
          <p:cNvPr id="156" name="Google Shape;156;p22"/>
          <p:cNvSpPr txBox="1"/>
          <p:nvPr/>
        </p:nvSpPr>
        <p:spPr>
          <a:xfrm>
            <a:off x="4744050" y="2489375"/>
            <a:ext cx="4277100" cy="2324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NCS1: 12 SHAVE cores, 2MB on-chip memory (SRAM)</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NCS2: 16 SHAVE cores, 2.5 MB SRAM, additional neural compute engine </a:t>
            </a:r>
            <a:r>
              <a:rPr lang="en" sz="1800">
                <a:solidFill>
                  <a:schemeClr val="dk1"/>
                </a:solidFill>
                <a:highlight>
                  <a:srgbClr val="FFFFFF"/>
                </a:highlight>
                <a:latin typeface="Calibri"/>
                <a:ea typeface="Calibri"/>
                <a:cs typeface="Calibri"/>
                <a:sym typeface="Calibri"/>
              </a:rPr>
              <a:t>dedicated for DNN workloads with higher efficiency</a:t>
            </a:r>
            <a:endParaRPr sz="1800">
              <a:solidFill>
                <a:schemeClr val="dk1"/>
              </a:solidFill>
              <a:highlight>
                <a:srgbClr val="FFFFFF"/>
              </a:highlight>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NCS Matters? Relationships to DNN Accelerators</a:t>
            </a:r>
            <a:endParaRPr/>
          </a:p>
        </p:txBody>
      </p:sp>
      <p:sp>
        <p:nvSpPr>
          <p:cNvPr id="162" name="Google Shape;16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3" name="Google Shape;163;p23"/>
          <p:cNvSpPr/>
          <p:nvPr/>
        </p:nvSpPr>
        <p:spPr>
          <a:xfrm>
            <a:off x="969925" y="986400"/>
            <a:ext cx="2285100" cy="643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i="0" lang="en" sz="1800" u="none" cap="none" strike="noStrike">
                <a:solidFill>
                  <a:srgbClr val="000000"/>
                </a:solidFill>
                <a:latin typeface="Calibri"/>
                <a:ea typeface="Calibri"/>
                <a:cs typeface="Calibri"/>
                <a:sym typeface="Calibri"/>
              </a:rPr>
              <a:t>CPUs and GPUs</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i="0" lang="en" sz="1800" u="none" cap="none" strike="noStrike">
                <a:solidFill>
                  <a:srgbClr val="000000"/>
                </a:solidFill>
                <a:latin typeface="Calibri"/>
                <a:ea typeface="Calibri"/>
                <a:cs typeface="Calibri"/>
                <a:sym typeface="Calibri"/>
              </a:rPr>
              <a:t>(SIMD/SIMT)</a:t>
            </a:r>
            <a:endParaRPr sz="1800">
              <a:latin typeface="Calibri"/>
              <a:ea typeface="Calibri"/>
              <a:cs typeface="Calibri"/>
              <a:sym typeface="Calibri"/>
            </a:endParaRPr>
          </a:p>
        </p:txBody>
      </p:sp>
      <p:sp>
        <p:nvSpPr>
          <p:cNvPr id="164" name="Google Shape;164;p23"/>
          <p:cNvSpPr/>
          <p:nvPr/>
        </p:nvSpPr>
        <p:spPr>
          <a:xfrm>
            <a:off x="3900450" y="3322025"/>
            <a:ext cx="4572000" cy="643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en" sz="1700" u="none" cap="none" strike="noStrike">
                <a:solidFill>
                  <a:srgbClr val="000000"/>
                </a:solidFill>
                <a:latin typeface="Calibri"/>
                <a:ea typeface="Calibri"/>
                <a:cs typeface="Calibri"/>
                <a:sym typeface="Calibri"/>
              </a:rPr>
              <a:t>Example: AlexNet has </a:t>
            </a:r>
            <a:r>
              <a:rPr b="1" i="0" lang="en" sz="1700" u="none" cap="none" strike="noStrike">
                <a:solidFill>
                  <a:srgbClr val="000000"/>
                </a:solidFill>
                <a:latin typeface="Calibri"/>
                <a:ea typeface="Calibri"/>
                <a:cs typeface="Calibri"/>
                <a:sym typeface="Calibri"/>
              </a:rPr>
              <a:t>724M</a:t>
            </a:r>
            <a:r>
              <a:rPr i="0" lang="en" sz="1700" u="none" cap="none" strike="noStrike">
                <a:solidFill>
                  <a:srgbClr val="000000"/>
                </a:solidFill>
                <a:latin typeface="Calibri"/>
                <a:ea typeface="Calibri"/>
                <a:cs typeface="Calibri"/>
                <a:sym typeface="Calibri"/>
              </a:rPr>
              <a:t> MACs , but </a:t>
            </a:r>
            <a:r>
              <a:rPr b="1" i="0" lang="en" sz="1700" u="none" cap="none" strike="noStrike">
                <a:solidFill>
                  <a:srgbClr val="000000"/>
                </a:solidFill>
                <a:latin typeface="Calibri"/>
                <a:ea typeface="Calibri"/>
                <a:cs typeface="Calibri"/>
                <a:sym typeface="Calibri"/>
              </a:rPr>
              <a:t>2896M</a:t>
            </a:r>
            <a:r>
              <a:rPr i="0" lang="en" sz="1700" u="none" cap="none" strike="noStrike">
                <a:solidFill>
                  <a:srgbClr val="000000"/>
                </a:solidFill>
                <a:latin typeface="Calibri"/>
                <a:ea typeface="Calibri"/>
                <a:cs typeface="Calibri"/>
                <a:sym typeface="Calibri"/>
              </a:rPr>
              <a:t> DRAM accesses required!</a:t>
            </a:r>
            <a:endParaRPr i="0" sz="1700" u="none" cap="none" strike="noStrike">
              <a:solidFill>
                <a:srgbClr val="000000"/>
              </a:solidFill>
              <a:latin typeface="Calibri"/>
              <a:ea typeface="Calibri"/>
              <a:cs typeface="Calibri"/>
              <a:sym typeface="Calibri"/>
            </a:endParaRPr>
          </a:p>
        </p:txBody>
      </p:sp>
      <p:sp>
        <p:nvSpPr>
          <p:cNvPr id="165" name="Google Shape;165;p23"/>
          <p:cNvSpPr/>
          <p:nvPr/>
        </p:nvSpPr>
        <p:spPr>
          <a:xfrm>
            <a:off x="3688200" y="1023250"/>
            <a:ext cx="5080800" cy="48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en" sz="1800" u="none" cap="none" strike="noStrike">
                <a:solidFill>
                  <a:srgbClr val="000000"/>
                </a:solidFill>
                <a:latin typeface="Calibri"/>
                <a:ea typeface="Calibri"/>
                <a:cs typeface="Calibri"/>
                <a:sym typeface="Calibri"/>
              </a:rPr>
              <a:t>Memory access is the bottleneck for CPUs and GPUs</a:t>
            </a:r>
            <a:endParaRPr sz="1800">
              <a:latin typeface="Calibri"/>
              <a:ea typeface="Calibri"/>
              <a:cs typeface="Calibri"/>
              <a:sym typeface="Calibri"/>
            </a:endParaRPr>
          </a:p>
        </p:txBody>
      </p:sp>
      <p:grpSp>
        <p:nvGrpSpPr>
          <p:cNvPr id="166" name="Google Shape;166;p23"/>
          <p:cNvGrpSpPr/>
          <p:nvPr/>
        </p:nvGrpSpPr>
        <p:grpSpPr>
          <a:xfrm>
            <a:off x="969922" y="1592720"/>
            <a:ext cx="4755867" cy="3233953"/>
            <a:chOff x="1013947" y="1909570"/>
            <a:chExt cx="4755867" cy="3233953"/>
          </a:xfrm>
        </p:grpSpPr>
        <p:pic>
          <p:nvPicPr>
            <p:cNvPr id="167" name="Google Shape;167;p23"/>
            <p:cNvPicPr preferRelativeResize="0"/>
            <p:nvPr/>
          </p:nvPicPr>
          <p:blipFill rotWithShape="1">
            <a:blip r:embed="rId3">
              <a:alphaModFix/>
            </a:blip>
            <a:srcRect b="0" l="0" r="0" t="15139"/>
            <a:stretch/>
          </p:blipFill>
          <p:spPr>
            <a:xfrm>
              <a:off x="1013947" y="1909570"/>
              <a:ext cx="2273560" cy="2684867"/>
            </a:xfrm>
            <a:prstGeom prst="rect">
              <a:avLst/>
            </a:prstGeom>
            <a:noFill/>
            <a:ln>
              <a:noFill/>
            </a:ln>
          </p:spPr>
        </p:pic>
        <p:sp>
          <p:nvSpPr>
            <p:cNvPr id="168" name="Google Shape;168;p23"/>
            <p:cNvSpPr txBox="1"/>
            <p:nvPr/>
          </p:nvSpPr>
          <p:spPr>
            <a:xfrm>
              <a:off x="3381814" y="4835723"/>
              <a:ext cx="2388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5A5A5"/>
                </a:buClr>
                <a:buSzPts val="1400"/>
                <a:buFont typeface="Arial"/>
                <a:buNone/>
              </a:pPr>
              <a:r>
                <a:rPr b="0" i="0" lang="en" sz="1400" u="none" cap="none" strike="noStrike">
                  <a:solidFill>
                    <a:srgbClr val="A5A5A5"/>
                  </a:solidFill>
                  <a:latin typeface="Arial"/>
                  <a:ea typeface="Arial"/>
                  <a:cs typeface="Arial"/>
                  <a:sym typeface="Arial"/>
                </a:rPr>
                <a:t>Credit: Eyeriss [ISCA 2016]</a:t>
              </a:r>
              <a:endParaRPr b="0" i="0" sz="1400" u="none" cap="none" strike="noStrike">
                <a:solidFill>
                  <a:srgbClr val="A5A5A5"/>
                </a:solidFill>
                <a:latin typeface="Arial"/>
                <a:ea typeface="Arial"/>
                <a:cs typeface="Arial"/>
                <a:sym typeface="Arial"/>
              </a:endParaRPr>
            </a:p>
          </p:txBody>
        </p:sp>
      </p:grpSp>
      <p:grpSp>
        <p:nvGrpSpPr>
          <p:cNvPr id="169" name="Google Shape;169;p23"/>
          <p:cNvGrpSpPr/>
          <p:nvPr/>
        </p:nvGrpSpPr>
        <p:grpSpPr>
          <a:xfrm>
            <a:off x="3783212" y="1684647"/>
            <a:ext cx="4448829" cy="1462293"/>
            <a:chOff x="3783212" y="1684647"/>
            <a:chExt cx="4448829" cy="1462293"/>
          </a:xfrm>
        </p:grpSpPr>
        <p:pic>
          <p:nvPicPr>
            <p:cNvPr id="170" name="Google Shape;170;p23"/>
            <p:cNvPicPr preferRelativeResize="0"/>
            <p:nvPr/>
          </p:nvPicPr>
          <p:blipFill rotWithShape="1">
            <a:blip r:embed="rId4">
              <a:alphaModFix/>
            </a:blip>
            <a:srcRect b="0" l="0" r="0" t="0"/>
            <a:stretch/>
          </p:blipFill>
          <p:spPr>
            <a:xfrm>
              <a:off x="3783212" y="1684647"/>
              <a:ext cx="4448829" cy="1462293"/>
            </a:xfrm>
            <a:prstGeom prst="rect">
              <a:avLst/>
            </a:prstGeom>
            <a:noFill/>
            <a:ln>
              <a:noFill/>
            </a:ln>
          </p:spPr>
        </p:pic>
        <p:sp>
          <p:nvSpPr>
            <p:cNvPr id="171" name="Google Shape;171;p23"/>
            <p:cNvSpPr txBox="1"/>
            <p:nvPr/>
          </p:nvSpPr>
          <p:spPr>
            <a:xfrm>
              <a:off x="5295488" y="2854770"/>
              <a:ext cx="1227000" cy="215400"/>
            </a:xfrm>
            <a:prstGeom prst="rect">
              <a:avLst/>
            </a:prstGeom>
            <a:blipFill rotWithShape="1">
              <a:blip r:embed="rId5">
                <a:alphaModFix/>
              </a:blip>
              <a:stretch>
                <a:fillRect b="-172203" l="-1489" r="-4479" t="-1360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Font typeface="Arial"/>
                <a:buNone/>
              </a:pPr>
              <a:r>
                <a:rPr b="0" i="0" lang="en" sz="1400" u="none" cap="none" strike="noStrike">
                  <a:latin typeface="Arial"/>
                  <a:ea typeface="Arial"/>
                  <a:cs typeface="Arial"/>
                  <a:sym typeface="Arial"/>
                </a:rPr>
                <a:t>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NCS Matters? Relationships to DNN Accelerators</a:t>
            </a:r>
            <a:endParaRPr/>
          </a:p>
        </p:txBody>
      </p:sp>
      <p:sp>
        <p:nvSpPr>
          <p:cNvPr id="177" name="Google Shape;177;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8" name="Google Shape;178;p24"/>
          <p:cNvSpPr/>
          <p:nvPr/>
        </p:nvSpPr>
        <p:spPr>
          <a:xfrm>
            <a:off x="4598979" y="1085372"/>
            <a:ext cx="36141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Accelerators </a:t>
            </a:r>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(Dataflow Processing)</a:t>
            </a:r>
            <a:endParaRPr b="0" i="0" sz="1400" u="none" cap="none" strike="noStrike">
              <a:solidFill>
                <a:srgbClr val="000000"/>
              </a:solidFill>
              <a:latin typeface="Arial"/>
              <a:ea typeface="Arial"/>
              <a:cs typeface="Arial"/>
              <a:sym typeface="Arial"/>
            </a:endParaRPr>
          </a:p>
        </p:txBody>
      </p:sp>
      <p:sp>
        <p:nvSpPr>
          <p:cNvPr id="179" name="Google Shape;179;p24"/>
          <p:cNvSpPr txBox="1"/>
          <p:nvPr/>
        </p:nvSpPr>
        <p:spPr>
          <a:xfrm>
            <a:off x="3340889" y="4591323"/>
            <a:ext cx="2388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5A5A5"/>
              </a:buClr>
              <a:buSzPts val="1400"/>
              <a:buFont typeface="Arial"/>
              <a:buNone/>
            </a:pPr>
            <a:r>
              <a:rPr b="0" i="0" lang="en" sz="1400" u="none" cap="none" strike="noStrike">
                <a:solidFill>
                  <a:srgbClr val="A5A5A5"/>
                </a:solidFill>
                <a:latin typeface="Arial"/>
                <a:ea typeface="Arial"/>
                <a:cs typeface="Arial"/>
                <a:sym typeface="Arial"/>
              </a:rPr>
              <a:t>Credit: Eyeriss [ISCA 2016]</a:t>
            </a:r>
            <a:endParaRPr b="0" i="0" sz="1400" u="none" cap="none" strike="noStrike">
              <a:solidFill>
                <a:srgbClr val="A5A5A5"/>
              </a:solidFill>
              <a:latin typeface="Arial"/>
              <a:ea typeface="Arial"/>
              <a:cs typeface="Arial"/>
              <a:sym typeface="Arial"/>
            </a:endParaRPr>
          </a:p>
        </p:txBody>
      </p:sp>
      <p:pic>
        <p:nvPicPr>
          <p:cNvPr id="180" name="Google Shape;180;p24"/>
          <p:cNvPicPr preferRelativeResize="0"/>
          <p:nvPr/>
        </p:nvPicPr>
        <p:blipFill rotWithShape="1">
          <a:blip r:embed="rId3">
            <a:alphaModFix/>
          </a:blip>
          <a:srcRect b="0" l="0" r="0" t="0"/>
          <a:stretch/>
        </p:blipFill>
        <p:spPr>
          <a:xfrm>
            <a:off x="944917" y="2598455"/>
            <a:ext cx="3136083" cy="1093829"/>
          </a:xfrm>
          <a:prstGeom prst="rect">
            <a:avLst/>
          </a:prstGeom>
          <a:noFill/>
          <a:ln>
            <a:noFill/>
          </a:ln>
        </p:spPr>
      </p:pic>
      <p:grpSp>
        <p:nvGrpSpPr>
          <p:cNvPr id="181" name="Google Shape;181;p24"/>
          <p:cNvGrpSpPr/>
          <p:nvPr/>
        </p:nvGrpSpPr>
        <p:grpSpPr>
          <a:xfrm>
            <a:off x="501357" y="3793800"/>
            <a:ext cx="4505016" cy="291256"/>
            <a:chOff x="542282" y="4038200"/>
            <a:chExt cx="4505016" cy="291256"/>
          </a:xfrm>
        </p:grpSpPr>
        <p:sp>
          <p:nvSpPr>
            <p:cNvPr id="182" name="Google Shape;182;p24"/>
            <p:cNvSpPr txBox="1"/>
            <p:nvPr/>
          </p:nvSpPr>
          <p:spPr>
            <a:xfrm>
              <a:off x="747698" y="4038200"/>
              <a:ext cx="42996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Data reuse reduces DRAM reads of </a:t>
              </a:r>
              <a:r>
                <a:rPr b="0" i="0" lang="en" sz="1200" u="none" cap="none" strike="noStrike">
                  <a:solidFill>
                    <a:srgbClr val="00B050"/>
                  </a:solidFill>
                  <a:latin typeface="Arial"/>
                  <a:ea typeface="Arial"/>
                  <a:cs typeface="Arial"/>
                  <a:sym typeface="Arial"/>
                </a:rPr>
                <a:t>filter</a:t>
              </a:r>
              <a:r>
                <a:rPr b="0" i="0" lang="en" sz="1200" u="none" cap="none" strike="noStrike">
                  <a:solidFill>
                    <a:srgbClr val="000000"/>
                  </a:solidFill>
                  <a:latin typeface="Arial"/>
                  <a:ea typeface="Arial"/>
                  <a:cs typeface="Arial"/>
                  <a:sym typeface="Arial"/>
                </a:rPr>
                <a:t>/</a:t>
              </a:r>
              <a:r>
                <a:rPr b="0" i="0" lang="en" sz="1200" u="none" cap="none" strike="noStrike">
                  <a:solidFill>
                    <a:srgbClr val="0000FD"/>
                  </a:solidFill>
                  <a:latin typeface="Arial"/>
                  <a:ea typeface="Arial"/>
                  <a:cs typeface="Arial"/>
                  <a:sym typeface="Arial"/>
                </a:rPr>
                <a:t>fmap</a:t>
              </a:r>
              <a:r>
                <a:rPr b="0" i="0" lang="en" sz="1200" u="none" cap="none" strike="noStrike">
                  <a:solidFill>
                    <a:srgbClr val="000000"/>
                  </a:solidFill>
                  <a:latin typeface="Arial"/>
                  <a:ea typeface="Arial"/>
                  <a:cs typeface="Arial"/>
                  <a:sym typeface="Arial"/>
                </a:rPr>
                <a:t> by up to 500x</a:t>
              </a:r>
              <a:endParaRPr b="0" i="0" sz="1200" u="none" cap="none" strike="noStrike">
                <a:solidFill>
                  <a:srgbClr val="000000"/>
                </a:solidFill>
                <a:latin typeface="Arial"/>
                <a:ea typeface="Arial"/>
                <a:cs typeface="Arial"/>
                <a:sym typeface="Arial"/>
              </a:endParaRPr>
            </a:p>
          </p:txBody>
        </p:sp>
        <p:pic>
          <p:nvPicPr>
            <p:cNvPr id="183" name="Google Shape;183;p24"/>
            <p:cNvPicPr preferRelativeResize="0"/>
            <p:nvPr/>
          </p:nvPicPr>
          <p:blipFill rotWithShape="1">
            <a:blip r:embed="rId4">
              <a:alphaModFix/>
            </a:blip>
            <a:srcRect b="0" l="4001" r="4001" t="0"/>
            <a:stretch/>
          </p:blipFill>
          <p:spPr>
            <a:xfrm>
              <a:off x="542282" y="4055209"/>
              <a:ext cx="274320" cy="274247"/>
            </a:xfrm>
            <a:prstGeom prst="rect">
              <a:avLst/>
            </a:prstGeom>
            <a:noFill/>
            <a:ln>
              <a:noFill/>
            </a:ln>
          </p:spPr>
        </p:pic>
      </p:grpSp>
      <p:grpSp>
        <p:nvGrpSpPr>
          <p:cNvPr id="184" name="Google Shape;184;p24"/>
          <p:cNvGrpSpPr/>
          <p:nvPr/>
        </p:nvGrpSpPr>
        <p:grpSpPr>
          <a:xfrm>
            <a:off x="2620022" y="1136025"/>
            <a:ext cx="1554302" cy="1188831"/>
            <a:chOff x="363299" y="2953986"/>
            <a:chExt cx="1603200" cy="1385100"/>
          </a:xfrm>
        </p:grpSpPr>
        <p:sp>
          <p:nvSpPr>
            <p:cNvPr id="185" name="Google Shape;185;p24"/>
            <p:cNvSpPr txBox="1"/>
            <p:nvPr/>
          </p:nvSpPr>
          <p:spPr>
            <a:xfrm>
              <a:off x="363299" y="2953986"/>
              <a:ext cx="1603200" cy="1385100"/>
            </a:xfrm>
            <a:prstGeom prst="rect">
              <a:avLst/>
            </a:prstGeom>
            <a:solidFill>
              <a:srgbClr val="FFFFFF"/>
            </a:solidFill>
            <a:ln cap="flat" cmpd="sng" w="12700">
              <a:solidFill>
                <a:srgbClr val="5B9BD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Reuse Feature Maps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186" name="Google Shape;186;p24"/>
            <p:cNvPicPr preferRelativeResize="0"/>
            <p:nvPr/>
          </p:nvPicPr>
          <p:blipFill rotWithShape="1">
            <a:blip r:embed="rId5">
              <a:alphaModFix/>
            </a:blip>
            <a:srcRect b="0" l="0" r="0" t="0"/>
            <a:stretch/>
          </p:blipFill>
          <p:spPr>
            <a:xfrm>
              <a:off x="503319" y="3223077"/>
              <a:ext cx="1296958" cy="1070800"/>
            </a:xfrm>
            <a:prstGeom prst="rect">
              <a:avLst/>
            </a:prstGeom>
            <a:noFill/>
            <a:ln>
              <a:noFill/>
            </a:ln>
          </p:spPr>
        </p:pic>
      </p:grpSp>
      <p:grpSp>
        <p:nvGrpSpPr>
          <p:cNvPr id="187" name="Google Shape;187;p24"/>
          <p:cNvGrpSpPr/>
          <p:nvPr/>
        </p:nvGrpSpPr>
        <p:grpSpPr>
          <a:xfrm>
            <a:off x="480021" y="4102138"/>
            <a:ext cx="4431852" cy="310772"/>
            <a:chOff x="520946" y="4346538"/>
            <a:chExt cx="4431852" cy="310772"/>
          </a:xfrm>
        </p:grpSpPr>
        <p:sp>
          <p:nvSpPr>
            <p:cNvPr id="188" name="Google Shape;188;p24"/>
            <p:cNvSpPr txBox="1"/>
            <p:nvPr/>
          </p:nvSpPr>
          <p:spPr>
            <a:xfrm>
              <a:off x="747698" y="4371654"/>
              <a:ext cx="42051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200"/>
                <a:buFont typeface="Arial"/>
                <a:buNone/>
              </a:pPr>
              <a:r>
                <a:rPr b="0" i="0" lang="en" sz="1200" u="none" cap="none" strike="noStrike">
                  <a:solidFill>
                    <a:srgbClr val="FF0000"/>
                  </a:solidFill>
                  <a:latin typeface="Arial"/>
                  <a:ea typeface="Arial"/>
                  <a:cs typeface="Arial"/>
                  <a:sym typeface="Arial"/>
                </a:rPr>
                <a:t>Partial sum </a:t>
              </a:r>
              <a:r>
                <a:rPr b="0" i="0" lang="en" sz="1200" u="none" cap="none" strike="noStrike">
                  <a:solidFill>
                    <a:srgbClr val="000000"/>
                  </a:solidFill>
                  <a:latin typeface="Arial"/>
                  <a:ea typeface="Arial"/>
                  <a:cs typeface="Arial"/>
                  <a:sym typeface="Arial"/>
                </a:rPr>
                <a:t>accumulation does NOT have to access DRAM</a:t>
              </a:r>
              <a:endParaRPr b="0" i="0" sz="1200" u="none" cap="none" strike="noStrike">
                <a:solidFill>
                  <a:srgbClr val="000000"/>
                </a:solidFill>
                <a:latin typeface="Arial"/>
                <a:ea typeface="Arial"/>
                <a:cs typeface="Arial"/>
                <a:sym typeface="Arial"/>
              </a:endParaRPr>
            </a:p>
          </p:txBody>
        </p:sp>
        <p:pic>
          <p:nvPicPr>
            <p:cNvPr id="189" name="Google Shape;189;p24"/>
            <p:cNvPicPr preferRelativeResize="0"/>
            <p:nvPr/>
          </p:nvPicPr>
          <p:blipFill rotWithShape="1">
            <a:blip r:embed="rId6">
              <a:alphaModFix/>
            </a:blip>
            <a:srcRect b="0" l="0" r="0" t="0"/>
            <a:stretch/>
          </p:blipFill>
          <p:spPr>
            <a:xfrm>
              <a:off x="520946" y="4346538"/>
              <a:ext cx="316760" cy="310772"/>
            </a:xfrm>
            <a:prstGeom prst="rect">
              <a:avLst/>
            </a:prstGeom>
            <a:noFill/>
            <a:ln>
              <a:noFill/>
            </a:ln>
          </p:spPr>
        </p:pic>
      </p:grpSp>
      <p:grpSp>
        <p:nvGrpSpPr>
          <p:cNvPr id="190" name="Google Shape;190;p24"/>
          <p:cNvGrpSpPr/>
          <p:nvPr/>
        </p:nvGrpSpPr>
        <p:grpSpPr>
          <a:xfrm>
            <a:off x="5340759" y="1760125"/>
            <a:ext cx="3736585" cy="2452671"/>
            <a:chOff x="5151401" y="1793773"/>
            <a:chExt cx="3736585" cy="2452671"/>
          </a:xfrm>
        </p:grpSpPr>
        <p:pic>
          <p:nvPicPr>
            <p:cNvPr id="191" name="Google Shape;191;p24"/>
            <p:cNvPicPr preferRelativeResize="0"/>
            <p:nvPr/>
          </p:nvPicPr>
          <p:blipFill rotWithShape="1">
            <a:blip r:embed="rId7">
              <a:alphaModFix/>
            </a:blip>
            <a:srcRect b="0" l="0" r="0" t="0"/>
            <a:stretch/>
          </p:blipFill>
          <p:spPr>
            <a:xfrm>
              <a:off x="5151401" y="1793773"/>
              <a:ext cx="3687916" cy="2452671"/>
            </a:xfrm>
            <a:prstGeom prst="rect">
              <a:avLst/>
            </a:prstGeom>
            <a:noFill/>
            <a:ln>
              <a:noFill/>
            </a:ln>
          </p:spPr>
        </p:pic>
        <p:sp>
          <p:nvSpPr>
            <p:cNvPr id="192" name="Google Shape;192;p24"/>
            <p:cNvSpPr/>
            <p:nvPr/>
          </p:nvSpPr>
          <p:spPr>
            <a:xfrm>
              <a:off x="7007586" y="1793773"/>
              <a:ext cx="1880400" cy="1324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cxnSp>
        <p:nvCxnSpPr>
          <p:cNvPr id="193" name="Google Shape;193;p24"/>
          <p:cNvCxnSpPr>
            <a:stCxn id="194" idx="2"/>
          </p:cNvCxnSpPr>
          <p:nvPr/>
        </p:nvCxnSpPr>
        <p:spPr>
          <a:xfrm>
            <a:off x="1526286" y="2324598"/>
            <a:ext cx="437400" cy="273900"/>
          </a:xfrm>
          <a:prstGeom prst="straightConnector1">
            <a:avLst/>
          </a:prstGeom>
          <a:noFill/>
          <a:ln cap="flat" cmpd="sng" w="9525">
            <a:solidFill>
              <a:srgbClr val="5B9BD5"/>
            </a:solidFill>
            <a:prstDash val="solid"/>
            <a:miter lim="800000"/>
            <a:headEnd len="sm" w="sm" type="none"/>
            <a:tailEnd len="med" w="med" type="triangle"/>
          </a:ln>
        </p:spPr>
      </p:cxnSp>
      <p:grpSp>
        <p:nvGrpSpPr>
          <p:cNvPr id="195" name="Google Shape;195;p24"/>
          <p:cNvGrpSpPr/>
          <p:nvPr/>
        </p:nvGrpSpPr>
        <p:grpSpPr>
          <a:xfrm>
            <a:off x="748994" y="1135941"/>
            <a:ext cx="1554584" cy="1188657"/>
            <a:chOff x="429573" y="1386350"/>
            <a:chExt cx="1609800" cy="1200300"/>
          </a:xfrm>
        </p:grpSpPr>
        <p:sp>
          <p:nvSpPr>
            <p:cNvPr id="194" name="Google Shape;194;p24"/>
            <p:cNvSpPr txBox="1"/>
            <p:nvPr/>
          </p:nvSpPr>
          <p:spPr>
            <a:xfrm>
              <a:off x="429573" y="1386350"/>
              <a:ext cx="1609800" cy="1200300"/>
            </a:xfrm>
            <a:prstGeom prst="rect">
              <a:avLst/>
            </a:prstGeom>
            <a:solidFill>
              <a:srgbClr val="FFFFFF"/>
            </a:solidFill>
            <a:ln cap="flat" cmpd="sng" w="12700">
              <a:solidFill>
                <a:srgbClr val="5B9BD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Reuse Filter Weights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196" name="Google Shape;196;p24"/>
            <p:cNvPicPr preferRelativeResize="0"/>
            <p:nvPr/>
          </p:nvPicPr>
          <p:blipFill rotWithShape="1">
            <a:blip r:embed="rId8">
              <a:alphaModFix/>
            </a:blip>
            <a:srcRect b="0" l="0" r="0" t="0"/>
            <a:stretch/>
          </p:blipFill>
          <p:spPr>
            <a:xfrm>
              <a:off x="487295" y="1631826"/>
              <a:ext cx="1469750" cy="953246"/>
            </a:xfrm>
            <a:prstGeom prst="rect">
              <a:avLst/>
            </a:prstGeom>
            <a:noFill/>
            <a:ln>
              <a:noFill/>
            </a:ln>
          </p:spPr>
        </p:pic>
      </p:grpSp>
      <p:cxnSp>
        <p:nvCxnSpPr>
          <p:cNvPr id="197" name="Google Shape;197;p24"/>
          <p:cNvCxnSpPr>
            <a:stCxn id="185" idx="2"/>
          </p:cNvCxnSpPr>
          <p:nvPr/>
        </p:nvCxnSpPr>
        <p:spPr>
          <a:xfrm flipH="1">
            <a:off x="3006873" y="2324857"/>
            <a:ext cx="390300" cy="273900"/>
          </a:xfrm>
          <a:prstGeom prst="straightConnector1">
            <a:avLst/>
          </a:prstGeom>
          <a:noFill/>
          <a:ln cap="flat" cmpd="sng" w="9525">
            <a:solidFill>
              <a:srgbClr val="5B9BD5"/>
            </a:solidFill>
            <a:prstDash val="solid"/>
            <a:miter lim="800000"/>
            <a:headEnd len="sm" w="sm" type="none"/>
            <a:tailEnd len="med" w="med" type="triangle"/>
          </a:ln>
        </p:spPr>
      </p:cxnSp>
      <p:sp>
        <p:nvSpPr>
          <p:cNvPr id="198" name="Google Shape;198;p24"/>
          <p:cNvSpPr/>
          <p:nvPr/>
        </p:nvSpPr>
        <p:spPr>
          <a:xfrm>
            <a:off x="4404798" y="2928290"/>
            <a:ext cx="777000" cy="345000"/>
          </a:xfrm>
          <a:prstGeom prst="rightArrow">
            <a:avLst>
              <a:gd fmla="val 50000" name="adj1"/>
              <a:gd fmla="val 50000" name="adj2"/>
            </a:avLst>
          </a:prstGeom>
          <a:gradFill>
            <a:gsLst>
              <a:gs pos="0">
                <a:srgbClr val="7F7F7F"/>
              </a:gs>
              <a:gs pos="34000">
                <a:srgbClr val="FFFFFF"/>
              </a:gs>
              <a:gs pos="57000">
                <a:srgbClr val="FFFFFF"/>
              </a:gs>
              <a:gs pos="100000">
                <a:srgbClr val="0070C0"/>
              </a:gs>
            </a:gsLst>
            <a:lin ang="0" scaled="0"/>
          </a:gradFill>
          <a:ln cap="flat" cmpd="sng" w="9525">
            <a:solidFill>
              <a:srgbClr val="5B9B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5"/>
          <p:cNvSpPr txBox="1"/>
          <p:nvPr>
            <p:ph type="title"/>
          </p:nvPr>
        </p:nvSpPr>
        <p:spPr>
          <a:xfrm>
            <a:off x="248375" y="103075"/>
            <a:ext cx="8772900" cy="911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DNN </a:t>
            </a:r>
            <a:r>
              <a:rPr lang="en"/>
              <a:t>Accelerators Should Run Faster and Be More Energy-Efficient</a:t>
            </a:r>
            <a:endParaRPr/>
          </a:p>
        </p:txBody>
      </p:sp>
      <p:sp>
        <p:nvSpPr>
          <p:cNvPr id="204" name="Google Shape;204;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205" name="Google Shape;205;p25"/>
          <p:cNvGraphicFramePr/>
          <p:nvPr/>
        </p:nvGraphicFramePr>
        <p:xfrm>
          <a:off x="841725" y="1252750"/>
          <a:ext cx="3000000" cy="3000000"/>
        </p:xfrm>
        <a:graphic>
          <a:graphicData uri="http://schemas.openxmlformats.org/drawingml/2006/table">
            <a:tbl>
              <a:tblPr>
                <a:noFill/>
                <a:tableStyleId>{E9F8C78A-1B29-46B6-89D7-C9826B48BBBB}</a:tableStyleId>
              </a:tblPr>
              <a:tblGrid>
                <a:gridCol w="1360800"/>
                <a:gridCol w="1360800"/>
                <a:gridCol w="1360800"/>
                <a:gridCol w="1360800"/>
                <a:gridCol w="1360800"/>
              </a:tblGrid>
              <a:tr h="555125">
                <a:tc rowSpan="2">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Device</a:t>
                      </a:r>
                      <a:endParaRPr sz="18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rowSpan="2">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Maximum On-Chip</a:t>
                      </a:r>
                      <a:endParaRPr sz="1800">
                        <a:latin typeface="Calibri"/>
                        <a:ea typeface="Calibri"/>
                        <a:cs typeface="Calibri"/>
                        <a:sym typeface="Calibri"/>
                      </a:endParaRPr>
                    </a:p>
                    <a:p>
                      <a:pPr indent="0" lvl="0" marL="0" rtl="0" algn="ctr">
                        <a:lnSpc>
                          <a:spcPct val="115000"/>
                        </a:lnSpc>
                        <a:spcBef>
                          <a:spcPts val="0"/>
                        </a:spcBef>
                        <a:spcAft>
                          <a:spcPts val="0"/>
                        </a:spcAft>
                        <a:buNone/>
                      </a:pPr>
                      <a:r>
                        <a:rPr lang="en" sz="1800">
                          <a:latin typeface="Calibri"/>
                          <a:ea typeface="Calibri"/>
                          <a:cs typeface="Calibri"/>
                          <a:sym typeface="Calibri"/>
                        </a:rPr>
                        <a:t>GOPs/s</a:t>
                      </a:r>
                      <a:endParaRPr sz="18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rowSpan="2">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Ext. Memory</a:t>
                      </a:r>
                      <a:endParaRPr sz="1800">
                        <a:latin typeface="Calibri"/>
                        <a:ea typeface="Calibri"/>
                        <a:cs typeface="Calibri"/>
                        <a:sym typeface="Calibri"/>
                      </a:endParaRPr>
                    </a:p>
                    <a:p>
                      <a:pPr indent="0" lvl="0" marL="0" rtl="0" algn="ctr">
                        <a:lnSpc>
                          <a:spcPct val="115000"/>
                        </a:lnSpc>
                        <a:spcBef>
                          <a:spcPts val="0"/>
                        </a:spcBef>
                        <a:spcAft>
                          <a:spcPts val="0"/>
                        </a:spcAft>
                        <a:buNone/>
                      </a:pPr>
                      <a:r>
                        <a:rPr lang="en" sz="1800">
                          <a:latin typeface="Calibri"/>
                          <a:ea typeface="Calibri"/>
                          <a:cs typeface="Calibri"/>
                          <a:sym typeface="Calibri"/>
                        </a:rPr>
                        <a:t>(kB)</a:t>
                      </a:r>
                      <a:endParaRPr sz="18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rowSpan="2">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Maximum BW</a:t>
                      </a:r>
                      <a:endParaRPr sz="1800">
                        <a:latin typeface="Calibri"/>
                        <a:ea typeface="Calibri"/>
                        <a:cs typeface="Calibri"/>
                        <a:sym typeface="Calibri"/>
                      </a:endParaRPr>
                    </a:p>
                    <a:p>
                      <a:pPr indent="0" lvl="0" marL="0" rtl="0" algn="ctr">
                        <a:lnSpc>
                          <a:spcPct val="115000"/>
                        </a:lnSpc>
                        <a:spcBef>
                          <a:spcPts val="0"/>
                        </a:spcBef>
                        <a:spcAft>
                          <a:spcPts val="0"/>
                        </a:spcAft>
                        <a:buNone/>
                      </a:pPr>
                      <a:r>
                        <a:rPr lang="en" sz="1800">
                          <a:latin typeface="Calibri"/>
                          <a:ea typeface="Calibri"/>
                          <a:cs typeface="Calibri"/>
                          <a:sym typeface="Calibri"/>
                        </a:rPr>
                        <a:t>(GB/s)</a:t>
                      </a:r>
                      <a:endParaRPr sz="18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rowSpan="2">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Power (W)</a:t>
                      </a:r>
                      <a:endParaRPr sz="18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557350">
                <a:tc vMerge="1"/>
                <a:tc vMerge="1"/>
                <a:tc vMerge="1"/>
                <a:tc vMerge="1"/>
                <a:tc vMerge="1"/>
              </a:tr>
              <a:tr h="313650">
                <a:tc>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CPU</a:t>
                      </a:r>
                      <a:endParaRPr sz="1800">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17.6/core</a:t>
                      </a:r>
                      <a:endParaRPr sz="1800">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1536</a:t>
                      </a:r>
                      <a:endParaRPr sz="1800">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rowSpan="3">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27.8</a:t>
                      </a:r>
                      <a:endParaRPr sz="18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rowSpan="3">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5</a:t>
                      </a:r>
                      <a:endParaRPr sz="18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3650">
                <a:tc>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GPU</a:t>
                      </a:r>
                      <a:endParaRPr sz="1800">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519</a:t>
                      </a:r>
                      <a:endParaRPr sz="1800">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1024</a:t>
                      </a:r>
                      <a:endParaRPr sz="1800">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vMerge="1"/>
                <a:tc vMerge="1"/>
              </a:tr>
              <a:tr h="313650">
                <a:tc>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DSP</a:t>
                      </a:r>
                      <a:endParaRPr sz="1800">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128</a:t>
                      </a:r>
                      <a:endParaRPr sz="1800">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512</a:t>
                      </a:r>
                      <a:endParaRPr sz="1800">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vMerge="1"/>
                <a:tc vMerge="1"/>
              </a:tr>
              <a:tr h="313650">
                <a:tc>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NCS1</a:t>
                      </a:r>
                      <a:endParaRPr sz="1800">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1000</a:t>
                      </a:r>
                      <a:endParaRPr sz="1800">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2048</a:t>
                      </a:r>
                      <a:endParaRPr sz="1800">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7</a:t>
                      </a:r>
                      <a:endParaRPr sz="1800">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1</a:t>
                      </a:r>
                      <a:endParaRPr sz="1800">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3650">
                <a:tc>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NCS2</a:t>
                      </a:r>
                      <a:endParaRPr sz="1800">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4000</a:t>
                      </a:r>
                      <a:endParaRPr sz="1800">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2560</a:t>
                      </a:r>
                      <a:endParaRPr sz="1800">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11.9</a:t>
                      </a:r>
                      <a:endParaRPr sz="1800">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Calibri"/>
                          <a:ea typeface="Calibri"/>
                          <a:cs typeface="Calibri"/>
                          <a:sym typeface="Calibri"/>
                        </a:rPr>
                        <a:t>1</a:t>
                      </a:r>
                      <a:endParaRPr sz="1800">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206" name="Google Shape;206;p25"/>
          <p:cNvSpPr/>
          <p:nvPr/>
        </p:nvSpPr>
        <p:spPr>
          <a:xfrm>
            <a:off x="2202525" y="3420150"/>
            <a:ext cx="2721900" cy="768900"/>
          </a:xfrm>
          <a:prstGeom prst="roundRect">
            <a:avLst>
              <a:gd fmla="val 16667"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5"/>
          <p:cNvSpPr/>
          <p:nvPr/>
        </p:nvSpPr>
        <p:spPr>
          <a:xfrm>
            <a:off x="6284925" y="3358450"/>
            <a:ext cx="1360800" cy="768900"/>
          </a:xfrm>
          <a:prstGeom prst="roundRect">
            <a:avLst>
              <a:gd fmla="val 16667"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6"/>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Study</a:t>
            </a:r>
            <a:r>
              <a:rPr lang="en"/>
              <a:t> Setup</a:t>
            </a:r>
            <a:endParaRPr/>
          </a:p>
        </p:txBody>
      </p:sp>
      <p:sp>
        <p:nvSpPr>
          <p:cNvPr id="213" name="Google Shape;213;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4" name="Google Shape;214;p26"/>
          <p:cNvPicPr preferRelativeResize="0"/>
          <p:nvPr/>
        </p:nvPicPr>
        <p:blipFill>
          <a:blip r:embed="rId3">
            <a:alphaModFix/>
          </a:blip>
          <a:stretch>
            <a:fillRect/>
          </a:stretch>
        </p:blipFill>
        <p:spPr>
          <a:xfrm>
            <a:off x="5343475" y="675775"/>
            <a:ext cx="2752550" cy="3670052"/>
          </a:xfrm>
          <a:prstGeom prst="rect">
            <a:avLst/>
          </a:prstGeom>
          <a:noFill/>
          <a:ln>
            <a:noFill/>
          </a:ln>
        </p:spPr>
      </p:pic>
      <p:sp>
        <p:nvSpPr>
          <p:cNvPr id="215" name="Google Shape;215;p26"/>
          <p:cNvSpPr txBox="1"/>
          <p:nvPr/>
        </p:nvSpPr>
        <p:spPr>
          <a:xfrm>
            <a:off x="655475" y="729950"/>
            <a:ext cx="4576800" cy="129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alibri"/>
                <a:ea typeface="Calibri"/>
                <a:cs typeface="Calibri"/>
                <a:sym typeface="Calibri"/>
              </a:rPr>
              <a:t>Hardware:  </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Android Smartphone (OnePlus 3), </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NCS1 and NCS2, </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Jetson TX2 board (w/ CUDA GPU)</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p:txBody>
      </p:sp>
      <p:sp>
        <p:nvSpPr>
          <p:cNvPr id="216" name="Google Shape;216;p26"/>
          <p:cNvSpPr txBox="1"/>
          <p:nvPr/>
        </p:nvSpPr>
        <p:spPr>
          <a:xfrm>
            <a:off x="655475" y="1972925"/>
            <a:ext cx="3643800" cy="17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alibri"/>
                <a:ea typeface="Calibri"/>
                <a:cs typeface="Calibri"/>
                <a:sym typeface="Calibri"/>
              </a:rPr>
              <a:t>Software:  </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OpenVINO SDK for NCS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TensorFlow Lite for CPU</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Snapdragon Neural Processing Engine(SNPE) for GPU and DSP</a:t>
            </a:r>
            <a:endParaRPr sz="1800">
              <a:latin typeface="Calibri"/>
              <a:ea typeface="Calibri"/>
              <a:cs typeface="Calibri"/>
              <a:sym typeface="Calibri"/>
            </a:endParaRPr>
          </a:p>
        </p:txBody>
      </p:sp>
      <p:sp>
        <p:nvSpPr>
          <p:cNvPr id="217" name="Google Shape;217;p26"/>
          <p:cNvSpPr txBox="1"/>
          <p:nvPr/>
        </p:nvSpPr>
        <p:spPr>
          <a:xfrm>
            <a:off x="655475" y="3492075"/>
            <a:ext cx="4388100" cy="14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alibri"/>
                <a:ea typeface="Calibri"/>
                <a:cs typeface="Calibri"/>
                <a:sym typeface="Calibri"/>
              </a:rPr>
              <a:t>Power measurements</a:t>
            </a:r>
            <a:r>
              <a:rPr lang="en" sz="1800">
                <a:latin typeface="Calibri"/>
                <a:ea typeface="Calibri"/>
                <a:cs typeface="Calibri"/>
                <a:sym typeface="Calibri"/>
              </a:rPr>
              <a:t>:  </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Monsoon power monitor for </a:t>
            </a:r>
            <a:r>
              <a:rPr lang="en" sz="1800">
                <a:solidFill>
                  <a:schemeClr val="dk1"/>
                </a:solidFill>
                <a:latin typeface="Calibri"/>
                <a:ea typeface="Calibri"/>
                <a:cs typeface="Calibri"/>
                <a:sym typeface="Calibri"/>
              </a:rPr>
              <a:t>OnePlus 3</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MakerHawk UM34C for NCS on PC</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On-board power module for TX2</a:t>
            </a:r>
            <a:endParaRPr sz="18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1" name="Shape 221"/>
        <p:cNvGrpSpPr/>
        <p:nvPr/>
      </p:nvGrpSpPr>
      <p:grpSpPr>
        <a:xfrm>
          <a:off x="0" y="0"/>
          <a:ext cx="0" cy="0"/>
          <a:chOff x="0" y="0"/>
          <a:chExt cx="0" cy="0"/>
        </a:xfrm>
      </p:grpSpPr>
      <p:sp>
        <p:nvSpPr>
          <p:cNvPr id="222" name="Google Shape;222;p27"/>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NCS DNN Accelerator Workflow</a:t>
            </a:r>
            <a:endParaRPr/>
          </a:p>
        </p:txBody>
      </p:sp>
      <p:sp>
        <p:nvSpPr>
          <p:cNvPr id="223" name="Google Shape;223;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24" name="Google Shape;224;p27"/>
          <p:cNvPicPr preferRelativeResize="0"/>
          <p:nvPr/>
        </p:nvPicPr>
        <p:blipFill>
          <a:blip r:embed="rId3">
            <a:alphaModFix/>
          </a:blip>
          <a:stretch>
            <a:fillRect/>
          </a:stretch>
        </p:blipFill>
        <p:spPr>
          <a:xfrm>
            <a:off x="1063325" y="1098726"/>
            <a:ext cx="6742350" cy="3000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8"/>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Study Methodology</a:t>
            </a:r>
            <a:endParaRPr/>
          </a:p>
        </p:txBody>
      </p:sp>
      <p:sp>
        <p:nvSpPr>
          <p:cNvPr id="230" name="Google Shape;230;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1" name="Google Shape;231;p28"/>
          <p:cNvSpPr txBox="1"/>
          <p:nvPr/>
        </p:nvSpPr>
        <p:spPr>
          <a:xfrm>
            <a:off x="632300" y="1608200"/>
            <a:ext cx="8343900" cy="6534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Calibri"/>
              <a:buChar char="➔"/>
            </a:pPr>
            <a:r>
              <a:rPr lang="en" sz="1800">
                <a:latin typeface="Calibri"/>
                <a:ea typeface="Calibri"/>
                <a:cs typeface="Calibri"/>
                <a:sym typeface="Calibri"/>
              </a:rPr>
              <a:t>4 Popular CNNs: SqueezeNet, MobileNetV2, ResNet50, InceptionV3</a:t>
            </a:r>
            <a:endParaRPr sz="1800">
              <a:latin typeface="Calibri"/>
              <a:ea typeface="Calibri"/>
              <a:cs typeface="Calibri"/>
              <a:sym typeface="Calibri"/>
            </a:endParaRPr>
          </a:p>
        </p:txBody>
      </p:sp>
      <p:sp>
        <p:nvSpPr>
          <p:cNvPr id="232" name="Google Shape;232;p28"/>
          <p:cNvSpPr txBox="1"/>
          <p:nvPr/>
        </p:nvSpPr>
        <p:spPr>
          <a:xfrm>
            <a:off x="632300" y="2261600"/>
            <a:ext cx="8343900" cy="653400"/>
          </a:xfrm>
          <a:prstGeom prst="rect">
            <a:avLst/>
          </a:prstGeom>
          <a:noFill/>
          <a:ln>
            <a:noFill/>
          </a:ln>
        </p:spPr>
        <p:txBody>
          <a:bodyPr anchorCtr="0" anchor="ctr" bIns="91425" lIns="91425" spcFirstLastPara="1" rIns="91425" wrap="square" tIns="91425">
            <a:normAutofit/>
          </a:bodyPr>
          <a:lstStyle/>
          <a:p>
            <a:pPr indent="-342900" lvl="0" marL="457200" rtl="0" algn="l">
              <a:spcBef>
                <a:spcPts val="0"/>
              </a:spcBef>
              <a:spcAft>
                <a:spcPts val="0"/>
              </a:spcAft>
              <a:buSzPts val="1800"/>
              <a:buFont typeface="Calibri"/>
              <a:buChar char="➔"/>
            </a:pPr>
            <a:r>
              <a:rPr lang="en" sz="1800">
                <a:latin typeface="Calibri"/>
                <a:ea typeface="Calibri"/>
                <a:cs typeface="Calibri"/>
                <a:sym typeface="Calibri"/>
              </a:rPr>
              <a:t>4 NLP Transformer (BERT) models: BERT-tiny, </a:t>
            </a:r>
            <a:r>
              <a:rPr lang="en" sz="1800">
                <a:solidFill>
                  <a:schemeClr val="dk1"/>
                </a:solidFill>
                <a:latin typeface="Calibri"/>
                <a:ea typeface="Calibri"/>
                <a:cs typeface="Calibri"/>
                <a:sym typeface="Calibri"/>
              </a:rPr>
              <a:t>BERT-mini, BERT-small, BERT-medium </a:t>
            </a:r>
            <a:endParaRPr sz="1800">
              <a:latin typeface="Calibri"/>
              <a:ea typeface="Calibri"/>
              <a:cs typeface="Calibri"/>
              <a:sym typeface="Calibri"/>
            </a:endParaRPr>
          </a:p>
        </p:txBody>
      </p:sp>
      <p:sp>
        <p:nvSpPr>
          <p:cNvPr id="233" name="Google Shape;233;p28"/>
          <p:cNvSpPr txBox="1"/>
          <p:nvPr/>
        </p:nvSpPr>
        <p:spPr>
          <a:xfrm>
            <a:off x="632300" y="1035000"/>
            <a:ext cx="2991900" cy="572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2400">
                <a:solidFill>
                  <a:schemeClr val="dk1"/>
                </a:solidFill>
                <a:latin typeface="Calibri"/>
                <a:ea typeface="Calibri"/>
                <a:cs typeface="Calibri"/>
                <a:sym typeface="Calibri"/>
              </a:rPr>
              <a:t>DNN Workloads</a:t>
            </a:r>
            <a:endParaRPr sz="2400">
              <a:solidFill>
                <a:schemeClr val="dk1"/>
              </a:solidFill>
              <a:latin typeface="Calibri"/>
              <a:ea typeface="Calibri"/>
              <a:cs typeface="Calibri"/>
              <a:sym typeface="Calibri"/>
            </a:endParaRPr>
          </a:p>
        </p:txBody>
      </p:sp>
      <p:sp>
        <p:nvSpPr>
          <p:cNvPr id="234" name="Google Shape;234;p28"/>
          <p:cNvSpPr txBox="1"/>
          <p:nvPr/>
        </p:nvSpPr>
        <p:spPr>
          <a:xfrm>
            <a:off x="632300" y="3053950"/>
            <a:ext cx="2991900" cy="572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2400">
                <a:solidFill>
                  <a:schemeClr val="dk1"/>
                </a:solidFill>
                <a:latin typeface="Calibri"/>
                <a:ea typeface="Calibri"/>
                <a:cs typeface="Calibri"/>
                <a:sym typeface="Calibri"/>
              </a:rPr>
              <a:t>Measurement Setup</a:t>
            </a:r>
            <a:endParaRPr sz="2400">
              <a:solidFill>
                <a:schemeClr val="dk1"/>
              </a:solidFill>
              <a:latin typeface="Calibri"/>
              <a:ea typeface="Calibri"/>
              <a:cs typeface="Calibri"/>
              <a:sym typeface="Calibri"/>
            </a:endParaRPr>
          </a:p>
        </p:txBody>
      </p:sp>
      <p:sp>
        <p:nvSpPr>
          <p:cNvPr id="235" name="Google Shape;235;p28"/>
          <p:cNvSpPr txBox="1"/>
          <p:nvPr/>
        </p:nvSpPr>
        <p:spPr>
          <a:xfrm>
            <a:off x="632300" y="3669100"/>
            <a:ext cx="8343900" cy="6534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Calibri"/>
              <a:buChar char="●"/>
            </a:pPr>
            <a:r>
              <a:rPr lang="en" sz="1800">
                <a:latin typeface="Calibri"/>
                <a:ea typeface="Calibri"/>
                <a:cs typeface="Calibri"/>
                <a:sym typeface="Calibri"/>
              </a:rPr>
              <a:t>Measure inference latency and energy and average across 10 runs</a:t>
            </a:r>
            <a:endParaRPr sz="1800">
              <a:latin typeface="Calibri"/>
              <a:ea typeface="Calibri"/>
              <a:cs typeface="Calibri"/>
              <a:sym typeface="Calibri"/>
            </a:endParaRPr>
          </a:p>
        </p:txBody>
      </p:sp>
      <p:sp>
        <p:nvSpPr>
          <p:cNvPr id="236" name="Google Shape;236;p28"/>
          <p:cNvSpPr txBox="1"/>
          <p:nvPr/>
        </p:nvSpPr>
        <p:spPr>
          <a:xfrm>
            <a:off x="632300" y="4322500"/>
            <a:ext cx="7530900" cy="6534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Calibri"/>
              <a:buChar char="●"/>
            </a:pPr>
            <a:r>
              <a:rPr lang="en" sz="1800">
                <a:latin typeface="Calibri"/>
                <a:ea typeface="Calibri"/>
                <a:cs typeface="Calibri"/>
                <a:sym typeface="Calibri"/>
              </a:rPr>
              <a:t>Scale the voltage and current measurements to make them comparable</a:t>
            </a:r>
            <a:endParaRPr sz="1800">
              <a:latin typeface="Calibri"/>
              <a:ea typeface="Calibri"/>
              <a:cs typeface="Calibri"/>
              <a:sym typeface="Calibri"/>
            </a:endParaRPr>
          </a:p>
        </p:txBody>
      </p:sp>
      <p:pic>
        <p:nvPicPr>
          <p:cNvPr id="237" name="Google Shape;237;p28"/>
          <p:cNvPicPr preferRelativeResize="0"/>
          <p:nvPr/>
        </p:nvPicPr>
        <p:blipFill>
          <a:blip r:embed="rId3">
            <a:alphaModFix/>
          </a:blip>
          <a:stretch>
            <a:fillRect/>
          </a:stretch>
        </p:blipFill>
        <p:spPr>
          <a:xfrm>
            <a:off x="4953022" y="791875"/>
            <a:ext cx="1657003" cy="931925"/>
          </a:xfrm>
          <a:prstGeom prst="rect">
            <a:avLst/>
          </a:prstGeom>
          <a:noFill/>
          <a:ln>
            <a:noFill/>
          </a:ln>
        </p:spPr>
      </p:pic>
      <p:pic>
        <p:nvPicPr>
          <p:cNvPr id="238" name="Google Shape;238;p28"/>
          <p:cNvPicPr preferRelativeResize="0"/>
          <p:nvPr/>
        </p:nvPicPr>
        <p:blipFill>
          <a:blip r:embed="rId4">
            <a:alphaModFix/>
          </a:blip>
          <a:stretch>
            <a:fillRect/>
          </a:stretch>
        </p:blipFill>
        <p:spPr>
          <a:xfrm>
            <a:off x="3229751" y="918888"/>
            <a:ext cx="1299874" cy="804925"/>
          </a:xfrm>
          <a:prstGeom prst="rect">
            <a:avLst/>
          </a:prstGeom>
          <a:noFill/>
          <a:ln>
            <a:noFill/>
          </a:ln>
        </p:spPr>
      </p:pic>
      <p:pic>
        <p:nvPicPr>
          <p:cNvPr id="239" name="Google Shape;239;p28"/>
          <p:cNvPicPr preferRelativeResize="0"/>
          <p:nvPr/>
        </p:nvPicPr>
        <p:blipFill rotWithShape="1">
          <a:blip r:embed="rId5">
            <a:alphaModFix/>
          </a:blip>
          <a:srcRect b="0" l="0" r="0" t="0"/>
          <a:stretch/>
        </p:blipFill>
        <p:spPr>
          <a:xfrm>
            <a:off x="3510533" y="3013597"/>
            <a:ext cx="738304" cy="653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9"/>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GPU and DSP Are Faster than NCS1 for CNN Workloads</a:t>
            </a:r>
            <a:endParaRPr/>
          </a:p>
        </p:txBody>
      </p:sp>
      <p:sp>
        <p:nvSpPr>
          <p:cNvPr id="245" name="Google Shape;245;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46" name="Google Shape;246;p29"/>
          <p:cNvPicPr preferRelativeResize="0"/>
          <p:nvPr/>
        </p:nvPicPr>
        <p:blipFill>
          <a:blip r:embed="rId3">
            <a:alphaModFix/>
          </a:blip>
          <a:stretch>
            <a:fillRect/>
          </a:stretch>
        </p:blipFill>
        <p:spPr>
          <a:xfrm>
            <a:off x="248375" y="800850"/>
            <a:ext cx="5426671" cy="4162925"/>
          </a:xfrm>
          <a:prstGeom prst="rect">
            <a:avLst/>
          </a:prstGeom>
          <a:noFill/>
          <a:ln>
            <a:noFill/>
          </a:ln>
        </p:spPr>
      </p:pic>
      <p:sp>
        <p:nvSpPr>
          <p:cNvPr id="247" name="Google Shape;247;p29"/>
          <p:cNvSpPr txBox="1"/>
          <p:nvPr/>
        </p:nvSpPr>
        <p:spPr>
          <a:xfrm>
            <a:off x="5732425" y="1010450"/>
            <a:ext cx="3346200" cy="10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NCS1 is slower than GPU and DSP, likely because the SHAVE cores are not optimized for CNNs.</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29"/>
          <p:cNvSpPr txBox="1"/>
          <p:nvPr/>
        </p:nvSpPr>
        <p:spPr>
          <a:xfrm>
            <a:off x="5732425" y="2202575"/>
            <a:ext cx="3346200" cy="12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Due to dedicated neural compute engine, </a:t>
            </a:r>
            <a:r>
              <a:rPr lang="en" sz="1800">
                <a:solidFill>
                  <a:schemeClr val="dk1"/>
                </a:solidFill>
                <a:latin typeface="Calibri"/>
                <a:ea typeface="Calibri"/>
                <a:cs typeface="Calibri"/>
                <a:sym typeface="Calibri"/>
              </a:rPr>
              <a:t>NCS2 consistently beats NCS1 as expected, and is often faster than GPUs.</a:t>
            </a:r>
            <a:endParaRPr sz="1800">
              <a:solidFill>
                <a:schemeClr val="dk1"/>
              </a:solidFill>
              <a:latin typeface="Calibri"/>
              <a:ea typeface="Calibri"/>
              <a:cs typeface="Calibri"/>
              <a:sym typeface="Calibri"/>
            </a:endParaRPr>
          </a:p>
        </p:txBody>
      </p:sp>
      <p:sp>
        <p:nvSpPr>
          <p:cNvPr id="249" name="Google Shape;249;p29"/>
          <p:cNvSpPr txBox="1"/>
          <p:nvPr/>
        </p:nvSpPr>
        <p:spPr>
          <a:xfrm>
            <a:off x="5732425" y="3625200"/>
            <a:ext cx="33462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Calibri"/>
                <a:ea typeface="Calibri"/>
                <a:cs typeface="Calibri"/>
                <a:sym typeface="Calibri"/>
              </a:rPr>
              <a:t>DSP is still the fastest accelerator for all studied CNN workloads.</a:t>
            </a:r>
            <a:endParaRPr b="1"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0"/>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CNN: GPU and DSP Are More Energy-Efficient than NCS</a:t>
            </a:r>
            <a:endParaRPr/>
          </a:p>
        </p:txBody>
      </p:sp>
      <p:sp>
        <p:nvSpPr>
          <p:cNvPr id="255" name="Google Shape;255;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56" name="Google Shape;256;p30"/>
          <p:cNvPicPr preferRelativeResize="0"/>
          <p:nvPr/>
        </p:nvPicPr>
        <p:blipFill>
          <a:blip r:embed="rId3">
            <a:alphaModFix/>
          </a:blip>
          <a:stretch>
            <a:fillRect/>
          </a:stretch>
        </p:blipFill>
        <p:spPr>
          <a:xfrm>
            <a:off x="152400" y="828175"/>
            <a:ext cx="5426671" cy="4162925"/>
          </a:xfrm>
          <a:prstGeom prst="rect">
            <a:avLst/>
          </a:prstGeom>
          <a:noFill/>
          <a:ln>
            <a:noFill/>
          </a:ln>
        </p:spPr>
      </p:pic>
      <p:sp>
        <p:nvSpPr>
          <p:cNvPr id="257" name="Google Shape;257;p30"/>
          <p:cNvSpPr txBox="1"/>
          <p:nvPr/>
        </p:nvSpPr>
        <p:spPr>
          <a:xfrm>
            <a:off x="5732425" y="2866100"/>
            <a:ext cx="33462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DSP consumes least energy for all studied CNN workloads.</a:t>
            </a:r>
            <a:endParaRPr sz="1800">
              <a:solidFill>
                <a:schemeClr val="dk1"/>
              </a:solidFill>
              <a:latin typeface="Calibri"/>
              <a:ea typeface="Calibri"/>
              <a:cs typeface="Calibri"/>
              <a:sym typeface="Calibri"/>
            </a:endParaRPr>
          </a:p>
        </p:txBody>
      </p:sp>
      <p:sp>
        <p:nvSpPr>
          <p:cNvPr id="258" name="Google Shape;258;p30"/>
          <p:cNvSpPr txBox="1"/>
          <p:nvPr/>
        </p:nvSpPr>
        <p:spPr>
          <a:xfrm>
            <a:off x="5732425" y="1406650"/>
            <a:ext cx="3346200" cy="12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The NCS1/2 consume more energy than the GPU, but much less than the CPU in all cases.</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1"/>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Roofline Analysis of CNNs</a:t>
            </a:r>
            <a:endParaRPr/>
          </a:p>
        </p:txBody>
      </p:sp>
      <p:sp>
        <p:nvSpPr>
          <p:cNvPr id="264" name="Google Shape;264;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65" name="Google Shape;265;p31"/>
          <p:cNvPicPr preferRelativeResize="0"/>
          <p:nvPr/>
        </p:nvPicPr>
        <p:blipFill>
          <a:blip r:embed="rId3">
            <a:alphaModFix/>
          </a:blip>
          <a:stretch>
            <a:fillRect/>
          </a:stretch>
        </p:blipFill>
        <p:spPr>
          <a:xfrm>
            <a:off x="311050" y="824950"/>
            <a:ext cx="6172200" cy="2743200"/>
          </a:xfrm>
          <a:prstGeom prst="rect">
            <a:avLst/>
          </a:prstGeom>
          <a:noFill/>
          <a:ln>
            <a:noFill/>
          </a:ln>
        </p:spPr>
      </p:pic>
      <p:sp>
        <p:nvSpPr>
          <p:cNvPr id="266" name="Google Shape;266;p31"/>
          <p:cNvSpPr txBox="1"/>
          <p:nvPr/>
        </p:nvSpPr>
        <p:spPr>
          <a:xfrm>
            <a:off x="550500" y="723550"/>
            <a:ext cx="8043000" cy="572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67" name="Google Shape;267;p31"/>
          <p:cNvSpPr txBox="1"/>
          <p:nvPr/>
        </p:nvSpPr>
        <p:spPr>
          <a:xfrm>
            <a:off x="333425" y="3779425"/>
            <a:ext cx="8350500" cy="104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Calibri"/>
                <a:ea typeface="Calibri"/>
                <a:cs typeface="Calibri"/>
                <a:sym typeface="Calibri"/>
              </a:rPr>
              <a:t>NCS devices are memory bound (except SqueezeNet)</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Existing models cannot fit in memory (even with better memory architecture)</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Parallelization</a:t>
            </a:r>
            <a:r>
              <a:rPr lang="en" sz="1800">
                <a:latin typeface="Calibri"/>
                <a:ea typeface="Calibri"/>
                <a:cs typeface="Calibri"/>
                <a:sym typeface="Calibri"/>
              </a:rPr>
              <a:t> does not help because the workload is memory bound</a:t>
            </a:r>
            <a:endParaRPr sz="1800">
              <a:latin typeface="Calibri"/>
              <a:ea typeface="Calibri"/>
              <a:cs typeface="Calibri"/>
              <a:sym typeface="Calibri"/>
            </a:endParaRPr>
          </a:p>
        </p:txBody>
      </p:sp>
      <p:grpSp>
        <p:nvGrpSpPr>
          <p:cNvPr id="268" name="Google Shape;268;p31"/>
          <p:cNvGrpSpPr/>
          <p:nvPr/>
        </p:nvGrpSpPr>
        <p:grpSpPr>
          <a:xfrm>
            <a:off x="3314100" y="503425"/>
            <a:ext cx="3170100" cy="2770850"/>
            <a:chOff x="3314100" y="503425"/>
            <a:chExt cx="3170100" cy="2770850"/>
          </a:xfrm>
        </p:grpSpPr>
        <p:sp>
          <p:nvSpPr>
            <p:cNvPr id="269" name="Google Shape;269;p31"/>
            <p:cNvSpPr/>
            <p:nvPr/>
          </p:nvSpPr>
          <p:spPr>
            <a:xfrm>
              <a:off x="3314100" y="1073775"/>
              <a:ext cx="450600" cy="2200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1"/>
            <p:cNvSpPr txBox="1"/>
            <p:nvPr/>
          </p:nvSpPr>
          <p:spPr>
            <a:xfrm>
              <a:off x="4572000" y="503425"/>
              <a:ext cx="1912200" cy="4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0000"/>
                  </a:solidFill>
                  <a:latin typeface="Calibri"/>
                  <a:ea typeface="Calibri"/>
                  <a:cs typeface="Calibri"/>
                  <a:sym typeface="Calibri"/>
                </a:rPr>
                <a:t>memory bound</a:t>
              </a:r>
              <a:endParaRPr b="1" sz="1800">
                <a:solidFill>
                  <a:srgbClr val="FF0000"/>
                </a:solidFill>
                <a:latin typeface="Calibri"/>
                <a:ea typeface="Calibri"/>
                <a:cs typeface="Calibri"/>
                <a:sym typeface="Calibri"/>
              </a:endParaRPr>
            </a:p>
          </p:txBody>
        </p:sp>
        <p:cxnSp>
          <p:nvCxnSpPr>
            <p:cNvPr id="271" name="Google Shape;271;p31"/>
            <p:cNvCxnSpPr>
              <a:stCxn id="269" idx="0"/>
              <a:endCxn id="270" idx="1"/>
            </p:cNvCxnSpPr>
            <p:nvPr/>
          </p:nvCxnSpPr>
          <p:spPr>
            <a:xfrm flipH="1" rot="10800000">
              <a:off x="3539400" y="735375"/>
              <a:ext cx="1032600" cy="338400"/>
            </a:xfrm>
            <a:prstGeom prst="straightConnector1">
              <a:avLst/>
            </a:prstGeom>
            <a:noFill/>
            <a:ln cap="flat" cmpd="sng" w="28575">
              <a:solidFill>
                <a:srgbClr val="FF0000"/>
              </a:solidFill>
              <a:prstDash val="solid"/>
              <a:round/>
              <a:headEnd len="med" w="med" type="none"/>
              <a:tailEnd len="med" w="med" type="triangle"/>
            </a:ln>
          </p:spPr>
        </p:cxnSp>
      </p:grpSp>
      <p:grpSp>
        <p:nvGrpSpPr>
          <p:cNvPr id="272" name="Google Shape;272;p31"/>
          <p:cNvGrpSpPr/>
          <p:nvPr/>
        </p:nvGrpSpPr>
        <p:grpSpPr>
          <a:xfrm>
            <a:off x="4346700" y="1096300"/>
            <a:ext cx="4125900" cy="2200500"/>
            <a:chOff x="4346700" y="1096300"/>
            <a:chExt cx="4125900" cy="2200500"/>
          </a:xfrm>
        </p:grpSpPr>
        <p:sp>
          <p:nvSpPr>
            <p:cNvPr id="273" name="Google Shape;273;p31"/>
            <p:cNvSpPr txBox="1"/>
            <p:nvPr/>
          </p:nvSpPr>
          <p:spPr>
            <a:xfrm>
              <a:off x="6560400" y="1941975"/>
              <a:ext cx="1912200" cy="4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9900"/>
                  </a:solidFill>
                  <a:latin typeface="Calibri"/>
                  <a:ea typeface="Calibri"/>
                  <a:cs typeface="Calibri"/>
                  <a:sym typeface="Calibri"/>
                </a:rPr>
                <a:t>compute</a:t>
              </a:r>
              <a:r>
                <a:rPr b="1" lang="en" sz="1800">
                  <a:solidFill>
                    <a:srgbClr val="FF9900"/>
                  </a:solidFill>
                  <a:latin typeface="Calibri"/>
                  <a:ea typeface="Calibri"/>
                  <a:cs typeface="Calibri"/>
                  <a:sym typeface="Calibri"/>
                </a:rPr>
                <a:t> bound</a:t>
              </a:r>
              <a:endParaRPr b="1" sz="1800">
                <a:solidFill>
                  <a:srgbClr val="FF9900"/>
                </a:solidFill>
                <a:latin typeface="Calibri"/>
                <a:ea typeface="Calibri"/>
                <a:cs typeface="Calibri"/>
                <a:sym typeface="Calibri"/>
              </a:endParaRPr>
            </a:p>
          </p:txBody>
        </p:sp>
        <p:sp>
          <p:nvSpPr>
            <p:cNvPr id="274" name="Google Shape;274;p31"/>
            <p:cNvSpPr/>
            <p:nvPr/>
          </p:nvSpPr>
          <p:spPr>
            <a:xfrm>
              <a:off x="4346700" y="1096300"/>
              <a:ext cx="450600" cy="2200500"/>
            </a:xfrm>
            <a:prstGeom prst="roundRect">
              <a:avLst>
                <a:gd fmla="val 16667" name="adj"/>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5" name="Google Shape;275;p31"/>
            <p:cNvCxnSpPr>
              <a:stCxn id="274" idx="3"/>
              <a:endCxn id="273" idx="1"/>
            </p:cNvCxnSpPr>
            <p:nvPr/>
          </p:nvCxnSpPr>
          <p:spPr>
            <a:xfrm flipH="1" rot="10800000">
              <a:off x="4797300" y="2174050"/>
              <a:ext cx="1763100" cy="22500"/>
            </a:xfrm>
            <a:prstGeom prst="straightConnector1">
              <a:avLst/>
            </a:prstGeom>
            <a:noFill/>
            <a:ln cap="flat" cmpd="sng" w="28575">
              <a:solidFill>
                <a:srgbClr val="FF9900"/>
              </a:solidFill>
              <a:prstDash val="solid"/>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Deep Learning Applications Exploding on Mobile</a:t>
            </a:r>
            <a:endParaRPr/>
          </a:p>
        </p:txBody>
      </p:sp>
      <p:sp>
        <p:nvSpPr>
          <p:cNvPr id="74" name="Google Shape;74;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5" name="Google Shape;75;p14"/>
          <p:cNvPicPr preferRelativeResize="0"/>
          <p:nvPr/>
        </p:nvPicPr>
        <p:blipFill>
          <a:blip r:embed="rId3">
            <a:alphaModFix/>
          </a:blip>
          <a:stretch>
            <a:fillRect/>
          </a:stretch>
        </p:blipFill>
        <p:spPr>
          <a:xfrm>
            <a:off x="929888" y="1031950"/>
            <a:ext cx="3241131" cy="1514550"/>
          </a:xfrm>
          <a:prstGeom prst="rect">
            <a:avLst/>
          </a:prstGeom>
          <a:noFill/>
          <a:ln>
            <a:noFill/>
          </a:ln>
        </p:spPr>
      </p:pic>
      <p:pic>
        <p:nvPicPr>
          <p:cNvPr id="76" name="Google Shape;76;p14"/>
          <p:cNvPicPr preferRelativeResize="0"/>
          <p:nvPr/>
        </p:nvPicPr>
        <p:blipFill rotWithShape="1">
          <a:blip r:embed="rId4">
            <a:alphaModFix/>
          </a:blip>
          <a:srcRect b="0" l="2277" r="6247" t="0"/>
          <a:stretch/>
        </p:blipFill>
        <p:spPr>
          <a:xfrm>
            <a:off x="4632514" y="1039600"/>
            <a:ext cx="3533347" cy="1514550"/>
          </a:xfrm>
          <a:prstGeom prst="rect">
            <a:avLst/>
          </a:prstGeom>
          <a:noFill/>
          <a:ln>
            <a:noFill/>
          </a:ln>
        </p:spPr>
      </p:pic>
      <p:pic>
        <p:nvPicPr>
          <p:cNvPr id="77" name="Google Shape;77;p14"/>
          <p:cNvPicPr preferRelativeResize="0"/>
          <p:nvPr/>
        </p:nvPicPr>
        <p:blipFill>
          <a:blip r:embed="rId5">
            <a:alphaModFix/>
          </a:blip>
          <a:stretch>
            <a:fillRect/>
          </a:stretch>
        </p:blipFill>
        <p:spPr>
          <a:xfrm>
            <a:off x="5263263" y="2917975"/>
            <a:ext cx="2271826" cy="1514551"/>
          </a:xfrm>
          <a:prstGeom prst="rect">
            <a:avLst/>
          </a:prstGeom>
          <a:noFill/>
          <a:ln>
            <a:noFill/>
          </a:ln>
        </p:spPr>
      </p:pic>
      <p:pic>
        <p:nvPicPr>
          <p:cNvPr id="78" name="Google Shape;78;p14"/>
          <p:cNvPicPr preferRelativeResize="0"/>
          <p:nvPr/>
        </p:nvPicPr>
        <p:blipFill>
          <a:blip r:embed="rId6">
            <a:alphaModFix/>
          </a:blip>
          <a:stretch>
            <a:fillRect/>
          </a:stretch>
        </p:blipFill>
        <p:spPr>
          <a:xfrm>
            <a:off x="1201200" y="2902675"/>
            <a:ext cx="2698524" cy="1514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9" name="Shape 279"/>
        <p:cNvGrpSpPr/>
        <p:nvPr/>
      </p:nvGrpSpPr>
      <p:grpSpPr>
        <a:xfrm>
          <a:off x="0" y="0"/>
          <a:ext cx="0" cy="0"/>
          <a:chOff x="0" y="0"/>
          <a:chExt cx="0" cy="0"/>
        </a:xfrm>
      </p:grpSpPr>
      <p:sp>
        <p:nvSpPr>
          <p:cNvPr id="280" name="Google Shape;280;p32"/>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NCS “Memory Wall” Effects</a:t>
            </a:r>
            <a:endParaRPr/>
          </a:p>
        </p:txBody>
      </p:sp>
      <p:sp>
        <p:nvSpPr>
          <p:cNvPr id="281" name="Google Shape;281;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82" name="Google Shape;282;p32"/>
          <p:cNvPicPr preferRelativeResize="0"/>
          <p:nvPr/>
        </p:nvPicPr>
        <p:blipFill rotWithShape="1">
          <a:blip r:embed="rId3">
            <a:alphaModFix/>
          </a:blip>
          <a:srcRect b="0" l="1312" r="0" t="2028"/>
          <a:stretch/>
        </p:blipFill>
        <p:spPr>
          <a:xfrm>
            <a:off x="248375" y="1666250"/>
            <a:ext cx="4176874" cy="2917925"/>
          </a:xfrm>
          <a:prstGeom prst="rect">
            <a:avLst/>
          </a:prstGeom>
          <a:noFill/>
          <a:ln>
            <a:noFill/>
          </a:ln>
        </p:spPr>
      </p:pic>
      <p:sp>
        <p:nvSpPr>
          <p:cNvPr id="283" name="Google Shape;283;p32"/>
          <p:cNvSpPr txBox="1"/>
          <p:nvPr/>
        </p:nvSpPr>
        <p:spPr>
          <a:xfrm>
            <a:off x="781200" y="932750"/>
            <a:ext cx="3709500" cy="7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A much larger jump (“memory wall") for different filter window sizes</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32"/>
          <p:cNvSpPr txBox="1"/>
          <p:nvPr/>
        </p:nvSpPr>
        <p:spPr>
          <a:xfrm>
            <a:off x="4718975" y="3027375"/>
            <a:ext cx="4050000" cy="10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Culprit could be software limitation, or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 sz="1800">
                <a:solidFill>
                  <a:schemeClr val="dk1"/>
                </a:solidFill>
                <a:latin typeface="Calibri"/>
                <a:ea typeface="Calibri"/>
                <a:cs typeface="Calibri"/>
                <a:sym typeface="Calibri"/>
              </a:rPr>
              <a:t>different filter window sizes could be laid out differently in on-chip memory</a:t>
            </a:r>
            <a:endParaRPr sz="1800">
              <a:solidFill>
                <a:schemeClr val="dk1"/>
              </a:solidFill>
              <a:latin typeface="Calibri"/>
              <a:ea typeface="Calibri"/>
              <a:cs typeface="Calibri"/>
              <a:sym typeface="Calibri"/>
            </a:endParaRPr>
          </a:p>
        </p:txBody>
      </p:sp>
      <p:sp>
        <p:nvSpPr>
          <p:cNvPr id="285" name="Google Shape;285;p32"/>
          <p:cNvSpPr txBox="1"/>
          <p:nvPr/>
        </p:nvSpPr>
        <p:spPr>
          <a:xfrm>
            <a:off x="4718975" y="1511550"/>
            <a:ext cx="4050000" cy="10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Occurs when the filters no longer fit in on-chip memory, causing the filter reads to access slower external memory</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3"/>
          <p:cNvSpPr txBox="1"/>
          <p:nvPr>
            <p:ph type="title"/>
          </p:nvPr>
        </p:nvSpPr>
        <p:spPr>
          <a:xfrm>
            <a:off x="-25" y="103075"/>
            <a:ext cx="9144000" cy="73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Can </a:t>
            </a:r>
            <a:r>
              <a:rPr lang="en"/>
              <a:t>changing</a:t>
            </a:r>
            <a:r>
              <a:rPr lang="en"/>
              <a:t> models help: </a:t>
            </a:r>
            <a:r>
              <a:rPr lang="en"/>
              <a:t>NCS2 “Vectorization” Effects</a:t>
            </a:r>
            <a:endParaRPr/>
          </a:p>
        </p:txBody>
      </p:sp>
      <p:sp>
        <p:nvSpPr>
          <p:cNvPr id="291" name="Google Shape;291;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92" name="Google Shape;292;p33"/>
          <p:cNvPicPr preferRelativeResize="0"/>
          <p:nvPr/>
        </p:nvPicPr>
        <p:blipFill>
          <a:blip r:embed="rId3">
            <a:alphaModFix/>
          </a:blip>
          <a:stretch>
            <a:fillRect/>
          </a:stretch>
        </p:blipFill>
        <p:spPr>
          <a:xfrm>
            <a:off x="136700" y="1480375"/>
            <a:ext cx="4342377" cy="3072700"/>
          </a:xfrm>
          <a:prstGeom prst="rect">
            <a:avLst/>
          </a:prstGeom>
          <a:noFill/>
          <a:ln>
            <a:noFill/>
          </a:ln>
        </p:spPr>
      </p:pic>
      <p:sp>
        <p:nvSpPr>
          <p:cNvPr id="293" name="Google Shape;293;p33"/>
          <p:cNvSpPr txBox="1"/>
          <p:nvPr/>
        </p:nvSpPr>
        <p:spPr>
          <a:xfrm>
            <a:off x="4818875" y="1707325"/>
            <a:ext cx="4215000" cy="73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chemeClr val="dk1"/>
                </a:solidFill>
                <a:latin typeface="Calibri"/>
                <a:ea typeface="Calibri"/>
                <a:cs typeface="Calibri"/>
                <a:sym typeface="Calibri"/>
              </a:rPr>
              <a:t>Reason: CNN f</a:t>
            </a:r>
            <a:r>
              <a:rPr lang="en" sz="1800">
                <a:solidFill>
                  <a:schemeClr val="dk1"/>
                </a:solidFill>
                <a:latin typeface="Calibri"/>
                <a:ea typeface="Calibri"/>
                <a:cs typeface="Calibri"/>
                <a:sym typeface="Calibri"/>
              </a:rPr>
              <a:t>ilter</a:t>
            </a:r>
            <a:r>
              <a:rPr lang="en" sz="1800">
                <a:solidFill>
                  <a:schemeClr val="dk1"/>
                </a:solidFill>
                <a:latin typeface="Calibri"/>
                <a:ea typeface="Calibri"/>
                <a:cs typeface="Calibri"/>
                <a:sym typeface="Calibri"/>
              </a:rPr>
              <a:t> size exceeds the vector instruction parallelism in the NCS2</a:t>
            </a:r>
            <a:endParaRPr sz="1800">
              <a:solidFill>
                <a:schemeClr val="dk1"/>
              </a:solidFill>
              <a:latin typeface="Calibri"/>
              <a:ea typeface="Calibri"/>
              <a:cs typeface="Calibri"/>
              <a:sym typeface="Calibri"/>
            </a:endParaRPr>
          </a:p>
        </p:txBody>
      </p:sp>
      <p:sp>
        <p:nvSpPr>
          <p:cNvPr id="294" name="Google Shape;294;p33"/>
          <p:cNvSpPr txBox="1"/>
          <p:nvPr/>
        </p:nvSpPr>
        <p:spPr>
          <a:xfrm>
            <a:off x="367700" y="983575"/>
            <a:ext cx="4382700" cy="4968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chemeClr val="dk1"/>
                </a:solidFill>
                <a:latin typeface="Calibri"/>
                <a:ea typeface="Calibri"/>
                <a:cs typeface="Calibri"/>
                <a:sym typeface="Calibri"/>
              </a:rPr>
              <a:t>A</a:t>
            </a:r>
            <a:r>
              <a:rPr lang="en" sz="1800">
                <a:solidFill>
                  <a:schemeClr val="dk1"/>
                </a:solidFill>
                <a:latin typeface="Calibri"/>
                <a:ea typeface="Calibri"/>
                <a:cs typeface="Calibri"/>
                <a:sym typeface="Calibri"/>
              </a:rPr>
              <a:t>brupt increases in latency at specific depths</a:t>
            </a:r>
            <a:endParaRPr sz="1800">
              <a:solidFill>
                <a:schemeClr val="dk1"/>
              </a:solidFill>
              <a:latin typeface="Calibri"/>
              <a:ea typeface="Calibri"/>
              <a:cs typeface="Calibri"/>
              <a:sym typeface="Calibri"/>
            </a:endParaRPr>
          </a:p>
        </p:txBody>
      </p:sp>
      <p:sp>
        <p:nvSpPr>
          <p:cNvPr id="295" name="Google Shape;295;p33"/>
          <p:cNvSpPr txBox="1"/>
          <p:nvPr/>
        </p:nvSpPr>
        <p:spPr>
          <a:xfrm>
            <a:off x="4818875" y="2822050"/>
            <a:ext cx="3917100" cy="106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chemeClr val="dk1"/>
                </a:solidFill>
                <a:latin typeface="Calibri"/>
                <a:ea typeface="Calibri"/>
                <a:cs typeface="Calibri"/>
                <a:sym typeface="Calibri"/>
              </a:rPr>
              <a:t>The effects happen much less on other devices such as CPU/GPU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 sz="1800">
                <a:solidFill>
                  <a:schemeClr val="dk1"/>
                </a:solidFill>
                <a:latin typeface="Calibri"/>
                <a:ea typeface="Calibri"/>
                <a:cs typeface="Calibri"/>
                <a:sym typeface="Calibri"/>
              </a:rPr>
              <a:t>(hence our focus on NCS2)</a:t>
            </a:r>
            <a:endParaRPr sz="1800">
              <a:solidFill>
                <a:schemeClr val="dk1"/>
              </a:solidFill>
              <a:latin typeface="Calibri"/>
              <a:ea typeface="Calibri"/>
              <a:cs typeface="Calibri"/>
              <a:sym typeface="Calibri"/>
            </a:endParaRPr>
          </a:p>
        </p:txBody>
      </p:sp>
      <p:grpSp>
        <p:nvGrpSpPr>
          <p:cNvPr id="296" name="Google Shape;296;p33"/>
          <p:cNvGrpSpPr/>
          <p:nvPr/>
        </p:nvGrpSpPr>
        <p:grpSpPr>
          <a:xfrm>
            <a:off x="1119925" y="2372850"/>
            <a:ext cx="1975200" cy="1511500"/>
            <a:chOff x="1119925" y="2372850"/>
            <a:chExt cx="1975200" cy="1511500"/>
          </a:xfrm>
        </p:grpSpPr>
        <p:sp>
          <p:nvSpPr>
            <p:cNvPr id="297" name="Google Shape;297;p33"/>
            <p:cNvSpPr/>
            <p:nvPr/>
          </p:nvSpPr>
          <p:spPr>
            <a:xfrm>
              <a:off x="1696825" y="3088750"/>
              <a:ext cx="238500" cy="198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3"/>
            <p:cNvSpPr/>
            <p:nvPr/>
          </p:nvSpPr>
          <p:spPr>
            <a:xfrm>
              <a:off x="2246925" y="2675125"/>
              <a:ext cx="238500" cy="198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3"/>
            <p:cNvSpPr/>
            <p:nvPr/>
          </p:nvSpPr>
          <p:spPr>
            <a:xfrm>
              <a:off x="1696825" y="3618900"/>
              <a:ext cx="238500" cy="198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3"/>
            <p:cNvSpPr/>
            <p:nvPr/>
          </p:nvSpPr>
          <p:spPr>
            <a:xfrm>
              <a:off x="2856625" y="3287650"/>
              <a:ext cx="238500" cy="198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3"/>
            <p:cNvSpPr/>
            <p:nvPr/>
          </p:nvSpPr>
          <p:spPr>
            <a:xfrm>
              <a:off x="2856625" y="2372850"/>
              <a:ext cx="238500" cy="198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3"/>
            <p:cNvSpPr/>
            <p:nvPr/>
          </p:nvSpPr>
          <p:spPr>
            <a:xfrm>
              <a:off x="1119925" y="3486550"/>
              <a:ext cx="238500" cy="198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3"/>
            <p:cNvSpPr/>
            <p:nvPr/>
          </p:nvSpPr>
          <p:spPr>
            <a:xfrm>
              <a:off x="2856625" y="3685450"/>
              <a:ext cx="238500" cy="198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33"/>
          <p:cNvGrpSpPr/>
          <p:nvPr/>
        </p:nvGrpSpPr>
        <p:grpSpPr>
          <a:xfrm>
            <a:off x="1239175" y="1471525"/>
            <a:ext cx="1652378" cy="2015025"/>
            <a:chOff x="1239175" y="1471525"/>
            <a:chExt cx="1652378" cy="2015025"/>
          </a:xfrm>
        </p:grpSpPr>
        <p:cxnSp>
          <p:nvCxnSpPr>
            <p:cNvPr id="305" name="Google Shape;305;p33"/>
            <p:cNvCxnSpPr>
              <a:stCxn id="302" idx="0"/>
            </p:cNvCxnSpPr>
            <p:nvPr/>
          </p:nvCxnSpPr>
          <p:spPr>
            <a:xfrm flipH="1" rot="10800000">
              <a:off x="1239175" y="1484650"/>
              <a:ext cx="775800" cy="2001900"/>
            </a:xfrm>
            <a:prstGeom prst="straightConnector1">
              <a:avLst/>
            </a:prstGeom>
            <a:noFill/>
            <a:ln cap="flat" cmpd="sng" w="19050">
              <a:solidFill>
                <a:srgbClr val="FF0000"/>
              </a:solidFill>
              <a:prstDash val="solid"/>
              <a:round/>
              <a:headEnd len="med" w="med" type="none"/>
              <a:tailEnd len="med" w="med" type="triangle"/>
            </a:ln>
          </p:spPr>
        </p:cxnSp>
        <p:cxnSp>
          <p:nvCxnSpPr>
            <p:cNvPr id="306" name="Google Shape;306;p33"/>
            <p:cNvCxnSpPr>
              <a:stCxn id="298" idx="0"/>
            </p:cNvCxnSpPr>
            <p:nvPr/>
          </p:nvCxnSpPr>
          <p:spPr>
            <a:xfrm rot="10800000">
              <a:off x="2333175" y="1471525"/>
              <a:ext cx="33000" cy="1203600"/>
            </a:xfrm>
            <a:prstGeom prst="straightConnector1">
              <a:avLst/>
            </a:prstGeom>
            <a:noFill/>
            <a:ln cap="flat" cmpd="sng" w="19050">
              <a:solidFill>
                <a:srgbClr val="FF0000"/>
              </a:solidFill>
              <a:prstDash val="solid"/>
              <a:round/>
              <a:headEnd len="med" w="med" type="none"/>
              <a:tailEnd len="med" w="med" type="triangle"/>
            </a:ln>
          </p:spPr>
        </p:cxnSp>
        <p:cxnSp>
          <p:nvCxnSpPr>
            <p:cNvPr id="307" name="Google Shape;307;p33"/>
            <p:cNvCxnSpPr>
              <a:stCxn id="301" idx="3"/>
              <a:endCxn id="294" idx="2"/>
            </p:cNvCxnSpPr>
            <p:nvPr/>
          </p:nvCxnSpPr>
          <p:spPr>
            <a:xfrm rot="10800000">
              <a:off x="2559153" y="1480322"/>
              <a:ext cx="332400" cy="1062300"/>
            </a:xfrm>
            <a:prstGeom prst="straightConnector1">
              <a:avLst/>
            </a:prstGeom>
            <a:noFill/>
            <a:ln cap="flat" cmpd="sng" w="19050">
              <a:solidFill>
                <a:srgbClr val="FF0000"/>
              </a:solidFill>
              <a:prstDash val="solid"/>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4"/>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NCS-Aware CNN Optimizations</a:t>
            </a:r>
            <a:endParaRPr/>
          </a:p>
        </p:txBody>
      </p:sp>
      <p:sp>
        <p:nvSpPr>
          <p:cNvPr id="313" name="Google Shape;313;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4" name="Google Shape;314;p34"/>
          <p:cNvSpPr txBox="1"/>
          <p:nvPr/>
        </p:nvSpPr>
        <p:spPr>
          <a:xfrm>
            <a:off x="821450" y="909400"/>
            <a:ext cx="6595800" cy="73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highlight>
                  <a:srgbClr val="FFFFFF"/>
                </a:highlight>
                <a:latin typeface="Calibri"/>
                <a:ea typeface="Calibri"/>
                <a:cs typeface="Calibri"/>
                <a:sym typeface="Calibri"/>
              </a:rPr>
              <a:t>W</a:t>
            </a:r>
            <a:r>
              <a:rPr lang="en" sz="1800">
                <a:solidFill>
                  <a:schemeClr val="dk1"/>
                </a:solidFill>
                <a:highlight>
                  <a:srgbClr val="FFFFFF"/>
                </a:highlight>
                <a:latin typeface="Calibri"/>
                <a:ea typeface="Calibri"/>
                <a:cs typeface="Calibri"/>
                <a:sym typeface="Calibri"/>
              </a:rPr>
              <a:t>e decreased the output filter depths in InceptionV3 to the closest power of two and then retrained the model</a:t>
            </a:r>
            <a:endParaRPr sz="1800">
              <a:solidFill>
                <a:schemeClr val="dk1"/>
              </a:solidFill>
              <a:highlight>
                <a:srgbClr val="FFFFFF"/>
              </a:highlight>
              <a:latin typeface="Calibri"/>
              <a:ea typeface="Calibri"/>
              <a:cs typeface="Calibri"/>
              <a:sym typeface="Calibri"/>
            </a:endParaRPr>
          </a:p>
        </p:txBody>
      </p:sp>
      <p:sp>
        <p:nvSpPr>
          <p:cNvPr id="315" name="Google Shape;315;p34"/>
          <p:cNvSpPr txBox="1"/>
          <p:nvPr/>
        </p:nvSpPr>
        <p:spPr>
          <a:xfrm>
            <a:off x="821450" y="3712150"/>
            <a:ext cx="6232200" cy="73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highlight>
                  <a:srgbClr val="FFFFFF"/>
                </a:highlight>
                <a:latin typeface="Calibri"/>
                <a:ea typeface="Calibri"/>
                <a:cs typeface="Calibri"/>
                <a:sym typeface="Calibri"/>
              </a:rPr>
              <a:t>NCS2 becomes 15% faster than DSP after pruning, even though it was 3% before pruning.</a:t>
            </a:r>
            <a:endParaRPr sz="1800">
              <a:solidFill>
                <a:schemeClr val="dk1"/>
              </a:solidFill>
              <a:highlight>
                <a:srgbClr val="FFFFFF"/>
              </a:highlight>
              <a:latin typeface="Calibri"/>
              <a:ea typeface="Calibri"/>
              <a:cs typeface="Calibri"/>
              <a:sym typeface="Calibri"/>
            </a:endParaRPr>
          </a:p>
        </p:txBody>
      </p:sp>
      <p:pic>
        <p:nvPicPr>
          <p:cNvPr id="316" name="Google Shape;316;p34"/>
          <p:cNvPicPr preferRelativeResize="0"/>
          <p:nvPr/>
        </p:nvPicPr>
        <p:blipFill>
          <a:blip r:embed="rId3">
            <a:alphaModFix/>
          </a:blip>
          <a:stretch>
            <a:fillRect/>
          </a:stretch>
        </p:blipFill>
        <p:spPr>
          <a:xfrm>
            <a:off x="1543800" y="1877125"/>
            <a:ext cx="5328099" cy="1630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5"/>
          <p:cNvSpPr txBox="1"/>
          <p:nvPr>
            <p:ph type="title"/>
          </p:nvPr>
        </p:nvSpPr>
        <p:spPr>
          <a:xfrm>
            <a:off x="152400" y="103075"/>
            <a:ext cx="8868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NCS Devices Are Slower than CPU/GPU for</a:t>
            </a:r>
            <a:r>
              <a:rPr lang="en"/>
              <a:t> NLP Models</a:t>
            </a:r>
            <a:endParaRPr/>
          </a:p>
        </p:txBody>
      </p:sp>
      <p:sp>
        <p:nvSpPr>
          <p:cNvPr id="322" name="Google Shape;322;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23" name="Google Shape;323;p35"/>
          <p:cNvPicPr preferRelativeResize="0"/>
          <p:nvPr/>
        </p:nvPicPr>
        <p:blipFill>
          <a:blip r:embed="rId3">
            <a:alphaModFix/>
          </a:blip>
          <a:stretch>
            <a:fillRect/>
          </a:stretch>
        </p:blipFill>
        <p:spPr>
          <a:xfrm>
            <a:off x="152400" y="828175"/>
            <a:ext cx="5426671" cy="4162925"/>
          </a:xfrm>
          <a:prstGeom prst="rect">
            <a:avLst/>
          </a:prstGeom>
          <a:noFill/>
          <a:ln>
            <a:noFill/>
          </a:ln>
        </p:spPr>
      </p:pic>
      <p:sp>
        <p:nvSpPr>
          <p:cNvPr id="324" name="Google Shape;324;p35"/>
          <p:cNvSpPr txBox="1"/>
          <p:nvPr/>
        </p:nvSpPr>
        <p:spPr>
          <a:xfrm>
            <a:off x="5674950" y="1125400"/>
            <a:ext cx="3346200" cy="104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NCS1 and NCS2 are 5</a:t>
            </a:r>
            <a:r>
              <a:rPr b="1" lang="en" sz="1800">
                <a:solidFill>
                  <a:schemeClr val="dk1"/>
                </a:solidFill>
                <a:latin typeface="Times New Roman"/>
                <a:ea typeface="Times New Roman"/>
                <a:cs typeface="Times New Roman"/>
                <a:sym typeface="Times New Roman"/>
              </a:rPr>
              <a:t> </a:t>
            </a:r>
            <a:r>
              <a:rPr b="1" lang="en" sz="1800">
                <a:solidFill>
                  <a:schemeClr val="dk1"/>
                </a:solidFill>
                <a:latin typeface="Times New Roman"/>
                <a:ea typeface="Times New Roman"/>
                <a:cs typeface="Times New Roman"/>
                <a:sym typeface="Times New Roman"/>
              </a:rPr>
              <a:t>~ </a:t>
            </a:r>
            <a:r>
              <a:rPr lang="en" sz="1800">
                <a:solidFill>
                  <a:schemeClr val="dk1"/>
                </a:solidFill>
                <a:latin typeface="Calibri"/>
                <a:ea typeface="Calibri"/>
                <a:cs typeface="Calibri"/>
                <a:sym typeface="Calibri"/>
              </a:rPr>
              <a:t>10x slower than the CPU and are 20</a:t>
            </a:r>
            <a:r>
              <a:rPr b="1" lang="en" sz="1800">
                <a:solidFill>
                  <a:schemeClr val="dk1"/>
                </a:solidFill>
                <a:latin typeface="Times New Roman"/>
                <a:ea typeface="Times New Roman"/>
                <a:cs typeface="Times New Roman"/>
                <a:sym typeface="Times New Roman"/>
              </a:rPr>
              <a:t> </a:t>
            </a:r>
            <a:r>
              <a:rPr b="1" lang="en" sz="1800">
                <a:solidFill>
                  <a:srgbClr val="202124"/>
                </a:solidFill>
                <a:highlight>
                  <a:srgbClr val="FFFFFF"/>
                </a:highlight>
                <a:latin typeface="Times New Roman"/>
                <a:ea typeface="Times New Roman"/>
                <a:cs typeface="Times New Roman"/>
                <a:sym typeface="Times New Roman"/>
              </a:rPr>
              <a:t>~ </a:t>
            </a:r>
            <a:r>
              <a:rPr lang="en" sz="1800">
                <a:solidFill>
                  <a:schemeClr val="dk1"/>
                </a:solidFill>
                <a:latin typeface="Calibri"/>
                <a:ea typeface="Calibri"/>
                <a:cs typeface="Calibri"/>
                <a:sym typeface="Calibri"/>
              </a:rPr>
              <a:t>60 slower than the GPU</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35"/>
          <p:cNvSpPr txBox="1"/>
          <p:nvPr/>
        </p:nvSpPr>
        <p:spPr>
          <a:xfrm>
            <a:off x="5674950" y="2571750"/>
            <a:ext cx="3346200" cy="20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Hypothesis: NCS accelerators are not optimized for NLP models like BERT;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BERT models use attention </a:t>
            </a:r>
            <a:r>
              <a:rPr lang="en" sz="1800">
                <a:solidFill>
                  <a:schemeClr val="dk1"/>
                </a:solidFill>
                <a:latin typeface="Calibri"/>
                <a:ea typeface="Calibri"/>
                <a:cs typeface="Calibri"/>
                <a:sym typeface="Calibri"/>
              </a:rPr>
              <a:t>mechanism</a:t>
            </a:r>
            <a:r>
              <a:rPr lang="en" sz="1800">
                <a:solidFill>
                  <a:schemeClr val="dk1"/>
                </a:solidFill>
                <a:latin typeface="Calibri"/>
                <a:ea typeface="Calibri"/>
                <a:cs typeface="Calibri"/>
                <a:sym typeface="Calibri"/>
              </a:rPr>
              <a:t> which has different properties compared to CNNs</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9" name="Shape 329"/>
        <p:cNvGrpSpPr/>
        <p:nvPr/>
      </p:nvGrpSpPr>
      <p:grpSpPr>
        <a:xfrm>
          <a:off x="0" y="0"/>
          <a:ext cx="0" cy="0"/>
          <a:chOff x="0" y="0"/>
          <a:chExt cx="0" cy="0"/>
        </a:xfrm>
      </p:grpSpPr>
      <p:sp>
        <p:nvSpPr>
          <p:cNvPr id="330" name="Google Shape;330;p36"/>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NCS Devices Are Not Energy-Efficient for NLP Models</a:t>
            </a:r>
            <a:endParaRPr/>
          </a:p>
        </p:txBody>
      </p:sp>
      <p:sp>
        <p:nvSpPr>
          <p:cNvPr id="331" name="Google Shape;331;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32" name="Google Shape;332;p36"/>
          <p:cNvSpPr txBox="1"/>
          <p:nvPr/>
        </p:nvSpPr>
        <p:spPr>
          <a:xfrm>
            <a:off x="5069825" y="1835975"/>
            <a:ext cx="3499500" cy="8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36"/>
          <p:cNvSpPr txBox="1"/>
          <p:nvPr/>
        </p:nvSpPr>
        <p:spPr>
          <a:xfrm>
            <a:off x="933800" y="3658625"/>
            <a:ext cx="7335600" cy="8559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Calibri"/>
                <a:ea typeface="Calibri"/>
                <a:cs typeface="Calibri"/>
                <a:sym typeface="Calibri"/>
              </a:rPr>
              <a:t>hypothesis</a:t>
            </a: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7" name="Shape 337"/>
        <p:cNvGrpSpPr/>
        <p:nvPr/>
      </p:nvGrpSpPr>
      <p:grpSpPr>
        <a:xfrm>
          <a:off x="0" y="0"/>
          <a:ext cx="0" cy="0"/>
          <a:chOff x="0" y="0"/>
          <a:chExt cx="0" cy="0"/>
        </a:xfrm>
      </p:grpSpPr>
      <p:sp>
        <p:nvSpPr>
          <p:cNvPr id="338" name="Google Shape;338;p37"/>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Roofline Analysis of BERT NLP Models</a:t>
            </a:r>
            <a:endParaRPr/>
          </a:p>
        </p:txBody>
      </p:sp>
      <p:sp>
        <p:nvSpPr>
          <p:cNvPr id="339" name="Google Shape;339;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40" name="Google Shape;340;p37"/>
          <p:cNvPicPr preferRelativeResize="0"/>
          <p:nvPr/>
        </p:nvPicPr>
        <p:blipFill>
          <a:blip r:embed="rId3">
            <a:alphaModFix/>
          </a:blip>
          <a:stretch>
            <a:fillRect/>
          </a:stretch>
        </p:blipFill>
        <p:spPr>
          <a:xfrm>
            <a:off x="199825" y="675775"/>
            <a:ext cx="6172200" cy="2743200"/>
          </a:xfrm>
          <a:prstGeom prst="rect">
            <a:avLst/>
          </a:prstGeom>
          <a:noFill/>
          <a:ln>
            <a:noFill/>
          </a:ln>
        </p:spPr>
      </p:pic>
      <p:sp>
        <p:nvSpPr>
          <p:cNvPr id="341" name="Google Shape;341;p37"/>
          <p:cNvSpPr txBox="1"/>
          <p:nvPr/>
        </p:nvSpPr>
        <p:spPr>
          <a:xfrm>
            <a:off x="6260275" y="1318575"/>
            <a:ext cx="2810400" cy="63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For</a:t>
            </a:r>
            <a:r>
              <a:rPr lang="en" sz="1800">
                <a:solidFill>
                  <a:schemeClr val="dk1"/>
                </a:solidFill>
                <a:latin typeface="Calibri"/>
                <a:ea typeface="Calibri"/>
                <a:cs typeface="Calibri"/>
                <a:sym typeface="Calibri"/>
              </a:rPr>
              <a:t> CPU and GPU, </a:t>
            </a:r>
            <a:r>
              <a:rPr lang="en" sz="1800">
                <a:latin typeface="Calibri"/>
                <a:ea typeface="Calibri"/>
                <a:cs typeface="Calibri"/>
                <a:sym typeface="Calibri"/>
              </a:rPr>
              <a:t>all</a:t>
            </a:r>
            <a:r>
              <a:rPr lang="en" sz="1800">
                <a:latin typeface="Calibri"/>
                <a:ea typeface="Calibri"/>
                <a:cs typeface="Calibri"/>
                <a:sym typeface="Calibri"/>
              </a:rPr>
              <a:t> BERT models are compute-bound</a:t>
            </a:r>
            <a:endParaRPr sz="1800">
              <a:latin typeface="Calibri"/>
              <a:ea typeface="Calibri"/>
              <a:cs typeface="Calibri"/>
              <a:sym typeface="Calibri"/>
            </a:endParaRPr>
          </a:p>
        </p:txBody>
      </p:sp>
      <p:sp>
        <p:nvSpPr>
          <p:cNvPr id="342" name="Google Shape;342;p37"/>
          <p:cNvSpPr txBox="1"/>
          <p:nvPr/>
        </p:nvSpPr>
        <p:spPr>
          <a:xfrm>
            <a:off x="690400" y="3785550"/>
            <a:ext cx="6449400" cy="63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Calibri"/>
                <a:ea typeface="Calibri"/>
                <a:cs typeface="Calibri"/>
                <a:sym typeface="Calibri"/>
              </a:rPr>
              <a:t>For NCS1, smaller models  like  tiny  and  mini  are  memory-bound  but larger models like small and medium are compute-bound.</a:t>
            </a:r>
            <a:endParaRPr sz="1800">
              <a:latin typeface="Calibri"/>
              <a:ea typeface="Calibri"/>
              <a:cs typeface="Calibri"/>
              <a:sym typeface="Calibri"/>
            </a:endParaRPr>
          </a:p>
        </p:txBody>
      </p:sp>
      <p:sp>
        <p:nvSpPr>
          <p:cNvPr id="343" name="Google Shape;343;p37"/>
          <p:cNvSpPr txBox="1"/>
          <p:nvPr/>
        </p:nvSpPr>
        <p:spPr>
          <a:xfrm>
            <a:off x="6260275" y="2255850"/>
            <a:ext cx="2810400" cy="63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For</a:t>
            </a:r>
            <a:r>
              <a:rPr lang="en" sz="1800">
                <a:solidFill>
                  <a:schemeClr val="dk1"/>
                </a:solidFill>
                <a:latin typeface="Calibri"/>
                <a:ea typeface="Calibri"/>
                <a:cs typeface="Calibri"/>
                <a:sym typeface="Calibri"/>
              </a:rPr>
              <a:t> NCS2, all BERT models are </a:t>
            </a:r>
            <a:r>
              <a:rPr lang="en" sz="1800">
                <a:latin typeface="Calibri"/>
                <a:ea typeface="Calibri"/>
                <a:cs typeface="Calibri"/>
                <a:sym typeface="Calibri"/>
              </a:rPr>
              <a:t>memory-bound</a:t>
            </a:r>
            <a:endParaRPr sz="18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8"/>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a:t>
            </a:r>
            <a:endParaRPr/>
          </a:p>
        </p:txBody>
      </p:sp>
      <p:sp>
        <p:nvSpPr>
          <p:cNvPr id="349" name="Google Shape;349;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0" name="Google Shape;350;p38"/>
          <p:cNvSpPr txBox="1"/>
          <p:nvPr/>
        </p:nvSpPr>
        <p:spPr>
          <a:xfrm>
            <a:off x="536675" y="959050"/>
            <a:ext cx="8330700" cy="8142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0"/>
              </a:spcBef>
              <a:spcAft>
                <a:spcPts val="0"/>
              </a:spcAft>
              <a:buSzPts val="2000"/>
              <a:buChar char="❏"/>
            </a:pPr>
            <a:r>
              <a:rPr b="0" i="0" lang="en" sz="2000" u="none" cap="none" strike="noStrike">
                <a:solidFill>
                  <a:srgbClr val="000000"/>
                </a:solidFill>
                <a:latin typeface="Arial"/>
                <a:ea typeface="Arial"/>
                <a:cs typeface="Arial"/>
                <a:sym typeface="Arial"/>
              </a:rPr>
              <a:t>Performance Characterization of </a:t>
            </a:r>
            <a:r>
              <a:rPr lang="en" sz="2000"/>
              <a:t>D</a:t>
            </a:r>
            <a:r>
              <a:rPr b="0" i="0" lang="en" sz="2000" u="none" cap="none" strike="noStrike">
                <a:solidFill>
                  <a:srgbClr val="000000"/>
                </a:solidFill>
                <a:latin typeface="Arial"/>
                <a:ea typeface="Arial"/>
                <a:cs typeface="Arial"/>
                <a:sym typeface="Arial"/>
              </a:rPr>
              <a:t>NNs on commodity mobile DNN accelerators -- NCS</a:t>
            </a:r>
            <a:endParaRPr b="0" i="0" sz="2000" u="none" cap="none" strike="noStrike">
              <a:solidFill>
                <a:srgbClr val="000000"/>
              </a:solidFill>
              <a:latin typeface="Arial"/>
              <a:ea typeface="Arial"/>
              <a:cs typeface="Arial"/>
              <a:sym typeface="Arial"/>
            </a:endParaRPr>
          </a:p>
        </p:txBody>
      </p:sp>
      <p:sp>
        <p:nvSpPr>
          <p:cNvPr id="351" name="Google Shape;351;p38"/>
          <p:cNvSpPr txBox="1"/>
          <p:nvPr/>
        </p:nvSpPr>
        <p:spPr>
          <a:xfrm>
            <a:off x="536675" y="1773250"/>
            <a:ext cx="8330700" cy="131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Development of Preliminary Accelerator Specific Neural Network Inference Optimizations</a:t>
            </a:r>
            <a:endParaRPr b="0" i="0" sz="2000" u="none" cap="none" strike="noStrike">
              <a:solidFill>
                <a:srgbClr val="000000"/>
              </a:solidFill>
              <a:latin typeface="Arial"/>
              <a:ea typeface="Arial"/>
              <a:cs typeface="Arial"/>
              <a:sym typeface="Arial"/>
            </a:endParaRPr>
          </a:p>
        </p:txBody>
      </p:sp>
      <p:sp>
        <p:nvSpPr>
          <p:cNvPr id="352" name="Google Shape;352;p38"/>
          <p:cNvSpPr txBox="1"/>
          <p:nvPr/>
        </p:nvSpPr>
        <p:spPr>
          <a:xfrm>
            <a:off x="536600" y="2846350"/>
            <a:ext cx="8330700" cy="161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sz="2000"/>
          </a:p>
          <a:p>
            <a:pPr indent="-355600" lvl="0" marL="457200" marR="0" rtl="0" algn="l">
              <a:lnSpc>
                <a:spcPct val="100000"/>
              </a:lnSpc>
              <a:spcBef>
                <a:spcPts val="0"/>
              </a:spcBef>
              <a:spcAft>
                <a:spcPts val="0"/>
              </a:spcAft>
              <a:buSzPts val="2000"/>
              <a:buChar char="❏"/>
            </a:pPr>
            <a:r>
              <a:rPr b="0" i="0" lang="en" sz="2000" u="none" cap="none" strike="noStrike">
                <a:solidFill>
                  <a:srgbClr val="000000"/>
                </a:solidFill>
                <a:latin typeface="Arial"/>
                <a:ea typeface="Arial"/>
                <a:cs typeface="Arial"/>
                <a:sym typeface="Arial"/>
              </a:rPr>
              <a:t>Major Takeaway: Mobile </a:t>
            </a:r>
            <a:r>
              <a:rPr lang="en" sz="2000"/>
              <a:t>DNN</a:t>
            </a:r>
            <a:r>
              <a:rPr b="0" i="0" lang="en" sz="2000" u="none" cap="none" strike="noStrike">
                <a:solidFill>
                  <a:srgbClr val="000000"/>
                </a:solidFill>
                <a:latin typeface="Arial"/>
                <a:ea typeface="Arial"/>
                <a:cs typeface="Arial"/>
                <a:sym typeface="Arial"/>
              </a:rPr>
              <a:t> Accelerators</a:t>
            </a:r>
            <a:r>
              <a:rPr lang="en" sz="2000"/>
              <a:t> </a:t>
            </a:r>
            <a:r>
              <a:rPr b="0" i="0" lang="en" sz="2000" u="none" cap="none" strike="noStrike">
                <a:solidFill>
                  <a:srgbClr val="000000"/>
                </a:solidFill>
                <a:latin typeface="Arial"/>
                <a:ea typeface="Arial"/>
                <a:cs typeface="Arial"/>
                <a:sym typeface="Arial"/>
              </a:rPr>
              <a:t>are not ready ye</a:t>
            </a:r>
            <a:r>
              <a:rPr lang="en" sz="2000"/>
              <a:t>t to accelerator DNNs, and are </a:t>
            </a:r>
            <a:r>
              <a:rPr lang="en" sz="2000">
                <a:solidFill>
                  <a:schemeClr val="dk1"/>
                </a:solidFill>
              </a:rPr>
              <a:t>just like conventional mobile processors, </a:t>
            </a:r>
            <a:r>
              <a:rPr b="0" i="0" lang="en" sz="2000" u="none" cap="none" strike="noStrike">
                <a:solidFill>
                  <a:srgbClr val="000000"/>
                </a:solidFill>
                <a:latin typeface="Arial"/>
                <a:ea typeface="Arial"/>
                <a:cs typeface="Arial"/>
                <a:sym typeface="Arial"/>
              </a:rPr>
              <a:t>only as good as the software and algorithms that drive them.</a:t>
            </a:r>
            <a:endParaRPr b="0" i="0" sz="2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Challenges in Running </a:t>
            </a:r>
            <a:r>
              <a:rPr b="1" lang="en"/>
              <a:t>DNNs</a:t>
            </a:r>
            <a:r>
              <a:rPr lang="en"/>
              <a:t> on </a:t>
            </a:r>
            <a:r>
              <a:rPr lang="en"/>
              <a:t>Mobile Processors</a:t>
            </a:r>
            <a:endParaRPr/>
          </a:p>
        </p:txBody>
      </p:sp>
      <p:sp>
        <p:nvSpPr>
          <p:cNvPr id="84" name="Google Shape;84;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5" name="Google Shape;85;p15"/>
          <p:cNvSpPr txBox="1"/>
          <p:nvPr/>
        </p:nvSpPr>
        <p:spPr>
          <a:xfrm>
            <a:off x="633225" y="1122050"/>
            <a:ext cx="36216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alibri"/>
                <a:ea typeface="Calibri"/>
                <a:cs typeface="Calibri"/>
                <a:sym typeface="Calibri"/>
              </a:rPr>
              <a:t>Mobile processors often run on battery-powered devices</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p:txBody>
      </p:sp>
      <p:pic>
        <p:nvPicPr>
          <p:cNvPr id="86" name="Google Shape;86;p15"/>
          <p:cNvPicPr preferRelativeResize="0"/>
          <p:nvPr/>
        </p:nvPicPr>
        <p:blipFill>
          <a:blip r:embed="rId3">
            <a:alphaModFix/>
          </a:blip>
          <a:stretch>
            <a:fillRect/>
          </a:stretch>
        </p:blipFill>
        <p:spPr>
          <a:xfrm>
            <a:off x="4443625" y="1122050"/>
            <a:ext cx="2716400" cy="1358200"/>
          </a:xfrm>
          <a:prstGeom prst="rect">
            <a:avLst/>
          </a:prstGeom>
          <a:noFill/>
          <a:ln>
            <a:noFill/>
          </a:ln>
        </p:spPr>
      </p:pic>
      <p:pic>
        <p:nvPicPr>
          <p:cNvPr id="87" name="Google Shape;87;p15"/>
          <p:cNvPicPr preferRelativeResize="0"/>
          <p:nvPr/>
        </p:nvPicPr>
        <p:blipFill rotWithShape="1">
          <a:blip r:embed="rId4">
            <a:alphaModFix/>
          </a:blip>
          <a:srcRect b="0" l="0" r="0" t="22696"/>
          <a:stretch/>
        </p:blipFill>
        <p:spPr>
          <a:xfrm>
            <a:off x="1224363" y="3370225"/>
            <a:ext cx="6146724" cy="1408275"/>
          </a:xfrm>
          <a:prstGeom prst="rect">
            <a:avLst/>
          </a:prstGeom>
          <a:noFill/>
          <a:ln>
            <a:noFill/>
          </a:ln>
        </p:spPr>
      </p:pic>
      <p:sp>
        <p:nvSpPr>
          <p:cNvPr id="88" name="Google Shape;88;p15"/>
          <p:cNvSpPr txBox="1"/>
          <p:nvPr/>
        </p:nvSpPr>
        <p:spPr>
          <a:xfrm>
            <a:off x="633225" y="2523550"/>
            <a:ext cx="36216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Mobile processors often have limited processing power</a:t>
            </a:r>
            <a:endParaRPr sz="1800">
              <a:solidFill>
                <a:schemeClr val="dk1"/>
              </a:solidFill>
              <a:latin typeface="Calibri"/>
              <a:ea typeface="Calibri"/>
              <a:cs typeface="Calibri"/>
              <a:sym typeface="Calibri"/>
            </a:endParaRPr>
          </a:p>
        </p:txBody>
      </p:sp>
      <p:sp>
        <p:nvSpPr>
          <p:cNvPr id="89" name="Google Shape;89;p15"/>
          <p:cNvSpPr txBox="1"/>
          <p:nvPr/>
        </p:nvSpPr>
        <p:spPr>
          <a:xfrm>
            <a:off x="2203563" y="4702675"/>
            <a:ext cx="4188300" cy="314700"/>
          </a:xfrm>
          <a:prstGeom prst="rect">
            <a:avLst/>
          </a:prstGeom>
          <a:noFill/>
          <a:ln>
            <a:noFill/>
          </a:ln>
        </p:spPr>
        <p:txBody>
          <a:bodyPr anchorCtr="0" anchor="ctr" bIns="91425" lIns="91425" spcFirstLastPara="1" rIns="91425" wrap="square" tIns="91425">
            <a:normAutofit lnSpcReduction="20000"/>
          </a:bodyPr>
          <a:lstStyle/>
          <a:p>
            <a:pPr indent="0" lvl="0" marL="0" rtl="0" algn="ctr">
              <a:spcBef>
                <a:spcPts val="0"/>
              </a:spcBef>
              <a:spcAft>
                <a:spcPts val="0"/>
              </a:spcAft>
              <a:buNone/>
            </a:pPr>
            <a:r>
              <a:rPr lang="en" sz="1000">
                <a:latin typeface="Calibri"/>
                <a:ea typeface="Calibri"/>
                <a:cs typeface="Calibri"/>
                <a:sym typeface="Calibri"/>
              </a:rPr>
              <a:t>Credit: OFA, ICLR 2020</a:t>
            </a:r>
            <a:endParaRPr sz="10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Are Mobile DNN Accelerators the Solutions?</a:t>
            </a:r>
            <a:endParaRPr/>
          </a:p>
        </p:txBody>
      </p:sp>
      <p:sp>
        <p:nvSpPr>
          <p:cNvPr id="95" name="Google Shape;9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6" name="Google Shape;96;p16"/>
          <p:cNvSpPr txBox="1"/>
          <p:nvPr/>
        </p:nvSpPr>
        <p:spPr>
          <a:xfrm>
            <a:off x="1352025" y="3575200"/>
            <a:ext cx="6379800" cy="8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Calibri"/>
                <a:ea typeface="Calibri"/>
                <a:cs typeface="Calibri"/>
                <a:sym typeface="Calibri"/>
              </a:rPr>
              <a:t>Many customized DNN </a:t>
            </a:r>
            <a:r>
              <a:rPr lang="en" sz="2000">
                <a:latin typeface="Calibri"/>
                <a:ea typeface="Calibri"/>
                <a:cs typeface="Calibri"/>
                <a:sym typeface="Calibri"/>
              </a:rPr>
              <a:t>accelerators</a:t>
            </a:r>
            <a:r>
              <a:rPr lang="en" sz="2000">
                <a:latin typeface="Calibri"/>
                <a:ea typeface="Calibri"/>
                <a:cs typeface="Calibri"/>
                <a:sym typeface="Calibri"/>
              </a:rPr>
              <a:t>, xPUs: designed for better energy efficiency and greater DNN processing power</a:t>
            </a:r>
            <a:endParaRPr sz="2000">
              <a:latin typeface="Calibri"/>
              <a:ea typeface="Calibri"/>
              <a:cs typeface="Calibri"/>
              <a:sym typeface="Calibri"/>
            </a:endParaRPr>
          </a:p>
        </p:txBody>
      </p:sp>
      <p:pic>
        <p:nvPicPr>
          <p:cNvPr id="97" name="Google Shape;97;p16"/>
          <p:cNvPicPr preferRelativeResize="0"/>
          <p:nvPr/>
        </p:nvPicPr>
        <p:blipFill>
          <a:blip r:embed="rId3">
            <a:alphaModFix/>
          </a:blip>
          <a:stretch>
            <a:fillRect/>
          </a:stretch>
        </p:blipFill>
        <p:spPr>
          <a:xfrm>
            <a:off x="496308" y="950650"/>
            <a:ext cx="1953700" cy="1532150"/>
          </a:xfrm>
          <a:prstGeom prst="rect">
            <a:avLst/>
          </a:prstGeom>
          <a:noFill/>
          <a:ln>
            <a:noFill/>
          </a:ln>
        </p:spPr>
      </p:pic>
      <p:sp>
        <p:nvSpPr>
          <p:cNvPr id="98" name="Google Shape;98;p16"/>
          <p:cNvSpPr txBox="1"/>
          <p:nvPr/>
        </p:nvSpPr>
        <p:spPr>
          <a:xfrm>
            <a:off x="270613" y="2556000"/>
            <a:ext cx="2405100" cy="78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rgbClr val="555555"/>
                </a:solidFill>
                <a:highlight>
                  <a:srgbClr val="FFFFFF"/>
                </a:highlight>
                <a:latin typeface="Calibri"/>
                <a:ea typeface="Calibri"/>
                <a:cs typeface="Calibri"/>
                <a:sym typeface="Calibri"/>
              </a:rPr>
              <a:t>V</a:t>
            </a:r>
            <a:r>
              <a:rPr lang="en" sz="1800">
                <a:solidFill>
                  <a:srgbClr val="555555"/>
                </a:solidFill>
                <a:highlight>
                  <a:srgbClr val="FFFFFF"/>
                </a:highlight>
                <a:latin typeface="Calibri"/>
                <a:ea typeface="Calibri"/>
                <a:cs typeface="Calibri"/>
                <a:sym typeface="Calibri"/>
              </a:rPr>
              <a:t>ision processing unit (VPU)</a:t>
            </a:r>
            <a:endParaRPr sz="1800">
              <a:solidFill>
                <a:srgbClr val="555555"/>
              </a:solidFill>
              <a:highlight>
                <a:srgbClr val="FFFFFF"/>
              </a:highlight>
              <a:latin typeface="Calibri"/>
              <a:ea typeface="Calibri"/>
              <a:cs typeface="Calibri"/>
              <a:sym typeface="Calibri"/>
            </a:endParaRPr>
          </a:p>
        </p:txBody>
      </p:sp>
      <p:pic>
        <p:nvPicPr>
          <p:cNvPr id="99" name="Google Shape;99;p16"/>
          <p:cNvPicPr preferRelativeResize="0"/>
          <p:nvPr/>
        </p:nvPicPr>
        <p:blipFill rotWithShape="1">
          <a:blip r:embed="rId4">
            <a:alphaModFix/>
          </a:blip>
          <a:srcRect b="0" l="0" r="0" t="5051"/>
          <a:stretch/>
        </p:blipFill>
        <p:spPr>
          <a:xfrm>
            <a:off x="2838825" y="1170650"/>
            <a:ext cx="3452675" cy="1405200"/>
          </a:xfrm>
          <a:prstGeom prst="rect">
            <a:avLst/>
          </a:prstGeom>
          <a:noFill/>
          <a:ln>
            <a:noFill/>
          </a:ln>
        </p:spPr>
      </p:pic>
      <p:pic>
        <p:nvPicPr>
          <p:cNvPr id="100" name="Google Shape;100;p16"/>
          <p:cNvPicPr preferRelativeResize="0"/>
          <p:nvPr/>
        </p:nvPicPr>
        <p:blipFill rotWithShape="1">
          <a:blip r:embed="rId5">
            <a:alphaModFix/>
          </a:blip>
          <a:srcRect b="0" l="0" r="7019" t="0"/>
          <a:stretch/>
        </p:blipFill>
        <p:spPr>
          <a:xfrm>
            <a:off x="6611888" y="1170638"/>
            <a:ext cx="1816475" cy="1287675"/>
          </a:xfrm>
          <a:prstGeom prst="rect">
            <a:avLst/>
          </a:prstGeom>
          <a:noFill/>
          <a:ln>
            <a:noFill/>
          </a:ln>
        </p:spPr>
      </p:pic>
      <p:sp>
        <p:nvSpPr>
          <p:cNvPr id="101" name="Google Shape;101;p16"/>
          <p:cNvSpPr txBox="1"/>
          <p:nvPr/>
        </p:nvSpPr>
        <p:spPr>
          <a:xfrm>
            <a:off x="3362625" y="2556000"/>
            <a:ext cx="2405100" cy="78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555555"/>
                </a:solidFill>
                <a:highlight>
                  <a:srgbClr val="FFFFFF"/>
                </a:highlight>
                <a:latin typeface="Calibri"/>
                <a:ea typeface="Calibri"/>
                <a:cs typeface="Calibri"/>
                <a:sym typeface="Calibri"/>
              </a:rPr>
              <a:t>Tensor processing unit</a:t>
            </a:r>
            <a:endParaRPr sz="1800">
              <a:solidFill>
                <a:srgbClr val="555555"/>
              </a:solidFill>
              <a:highlight>
                <a:srgbClr val="FFFFFF"/>
              </a:highlight>
              <a:latin typeface="Calibri"/>
              <a:ea typeface="Calibri"/>
              <a:cs typeface="Calibri"/>
              <a:sym typeface="Calibri"/>
            </a:endParaRPr>
          </a:p>
          <a:p>
            <a:pPr indent="0" lvl="0" marL="0" rtl="0" algn="ctr">
              <a:spcBef>
                <a:spcPts val="0"/>
              </a:spcBef>
              <a:spcAft>
                <a:spcPts val="0"/>
              </a:spcAft>
              <a:buNone/>
            </a:pPr>
            <a:r>
              <a:rPr lang="en" sz="1800">
                <a:solidFill>
                  <a:srgbClr val="555555"/>
                </a:solidFill>
                <a:highlight>
                  <a:srgbClr val="FFFFFF"/>
                </a:highlight>
                <a:latin typeface="Calibri"/>
                <a:ea typeface="Calibri"/>
                <a:cs typeface="Calibri"/>
                <a:sym typeface="Calibri"/>
              </a:rPr>
              <a:t>(EdgeTPU)</a:t>
            </a:r>
            <a:endParaRPr sz="1800">
              <a:latin typeface="Calibri"/>
              <a:ea typeface="Calibri"/>
              <a:cs typeface="Calibri"/>
              <a:sym typeface="Calibri"/>
            </a:endParaRPr>
          </a:p>
        </p:txBody>
      </p:sp>
      <p:sp>
        <p:nvSpPr>
          <p:cNvPr id="102" name="Google Shape;102;p16"/>
          <p:cNvSpPr txBox="1"/>
          <p:nvPr/>
        </p:nvSpPr>
        <p:spPr>
          <a:xfrm>
            <a:off x="5980438" y="2556000"/>
            <a:ext cx="2766300" cy="78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555555"/>
                </a:solidFill>
                <a:highlight>
                  <a:srgbClr val="FFFFFF"/>
                </a:highlight>
                <a:latin typeface="Calibri"/>
                <a:ea typeface="Calibri"/>
                <a:cs typeface="Calibri"/>
                <a:sym typeface="Calibri"/>
              </a:rPr>
              <a:t>Intelligence</a:t>
            </a:r>
            <a:r>
              <a:rPr lang="en" sz="1800">
                <a:solidFill>
                  <a:srgbClr val="555555"/>
                </a:solidFill>
                <a:highlight>
                  <a:srgbClr val="FFFFFF"/>
                </a:highlight>
                <a:latin typeface="Calibri"/>
                <a:ea typeface="Calibri"/>
                <a:cs typeface="Calibri"/>
                <a:sym typeface="Calibri"/>
              </a:rPr>
              <a:t> processing unit</a:t>
            </a:r>
            <a:endParaRPr sz="1800">
              <a:solidFill>
                <a:srgbClr val="555555"/>
              </a:solidFill>
              <a:highlight>
                <a:srgbClr val="FFFFFF"/>
              </a:highlight>
              <a:latin typeface="Calibri"/>
              <a:ea typeface="Calibri"/>
              <a:cs typeface="Calibri"/>
              <a:sym typeface="Calibri"/>
            </a:endParaRPr>
          </a:p>
          <a:p>
            <a:pPr indent="0" lvl="0" marL="0" rtl="0" algn="ctr">
              <a:spcBef>
                <a:spcPts val="0"/>
              </a:spcBef>
              <a:spcAft>
                <a:spcPts val="0"/>
              </a:spcAft>
              <a:buNone/>
            </a:pPr>
            <a:r>
              <a:rPr lang="en" sz="1800">
                <a:solidFill>
                  <a:srgbClr val="555555"/>
                </a:solidFill>
                <a:highlight>
                  <a:srgbClr val="FFFFFF"/>
                </a:highlight>
                <a:latin typeface="Calibri"/>
                <a:ea typeface="Calibri"/>
                <a:cs typeface="Calibri"/>
                <a:sym typeface="Calibri"/>
              </a:rPr>
              <a:t>(IPU)</a:t>
            </a:r>
            <a:endParaRPr sz="1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Architecture of Mobile CPUs</a:t>
            </a:r>
            <a:endParaRPr/>
          </a:p>
        </p:txBody>
      </p:sp>
      <p:sp>
        <p:nvSpPr>
          <p:cNvPr id="108" name="Google Shape;108;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9" name="Google Shape;109;p17"/>
          <p:cNvPicPr preferRelativeResize="0"/>
          <p:nvPr/>
        </p:nvPicPr>
        <p:blipFill rotWithShape="1">
          <a:blip r:embed="rId3">
            <a:alphaModFix/>
          </a:blip>
          <a:srcRect b="49175" l="0" r="0" t="8125"/>
          <a:stretch/>
        </p:blipFill>
        <p:spPr>
          <a:xfrm>
            <a:off x="752300" y="1601975"/>
            <a:ext cx="3356150" cy="1777450"/>
          </a:xfrm>
          <a:prstGeom prst="rect">
            <a:avLst/>
          </a:prstGeom>
          <a:noFill/>
          <a:ln>
            <a:noFill/>
          </a:ln>
        </p:spPr>
      </p:pic>
      <p:sp>
        <p:nvSpPr>
          <p:cNvPr id="110" name="Google Shape;110;p17"/>
          <p:cNvSpPr txBox="1"/>
          <p:nvPr/>
        </p:nvSpPr>
        <p:spPr>
          <a:xfrm>
            <a:off x="1619475" y="895425"/>
            <a:ext cx="1621800" cy="48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CPU</a:t>
            </a:r>
            <a:endParaRPr sz="2400">
              <a:latin typeface="Calibri"/>
              <a:ea typeface="Calibri"/>
              <a:cs typeface="Calibri"/>
              <a:sym typeface="Calibri"/>
            </a:endParaRPr>
          </a:p>
        </p:txBody>
      </p:sp>
      <p:sp>
        <p:nvSpPr>
          <p:cNvPr id="111" name="Google Shape;111;p17"/>
          <p:cNvSpPr txBox="1"/>
          <p:nvPr/>
        </p:nvSpPr>
        <p:spPr>
          <a:xfrm>
            <a:off x="4410300" y="1382325"/>
            <a:ext cx="4277100" cy="1177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S</a:t>
            </a:r>
            <a:r>
              <a:rPr lang="en" sz="1800">
                <a:solidFill>
                  <a:schemeClr val="dk1"/>
                </a:solidFill>
                <a:highlight>
                  <a:srgbClr val="FFFFFF"/>
                </a:highlight>
                <a:latin typeface="Calibri"/>
                <a:ea typeface="Calibri"/>
                <a:cs typeface="Calibri"/>
                <a:sym typeface="Calibri"/>
              </a:rPr>
              <a:t>ingle instruction multiple data (SIMD) capabilities to parallelize compute intensive operations</a:t>
            </a:r>
            <a:endParaRPr sz="1800">
              <a:solidFill>
                <a:schemeClr val="dk1"/>
              </a:solidFill>
              <a:highlight>
                <a:srgbClr val="FFFFFF"/>
              </a:highlight>
              <a:latin typeface="Calibri"/>
              <a:ea typeface="Calibri"/>
              <a:cs typeface="Calibri"/>
              <a:sym typeface="Calibri"/>
            </a:endParaRPr>
          </a:p>
        </p:txBody>
      </p:sp>
      <p:sp>
        <p:nvSpPr>
          <p:cNvPr id="112" name="Google Shape;112;p17"/>
          <p:cNvSpPr txBox="1"/>
          <p:nvPr/>
        </p:nvSpPr>
        <p:spPr>
          <a:xfrm>
            <a:off x="4410300" y="2967863"/>
            <a:ext cx="4277100" cy="1177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D</a:t>
            </a:r>
            <a:r>
              <a:rPr lang="en" sz="1800">
                <a:solidFill>
                  <a:schemeClr val="dk1"/>
                </a:solidFill>
                <a:highlight>
                  <a:srgbClr val="FFFFFF"/>
                </a:highlight>
                <a:latin typeface="Calibri"/>
                <a:ea typeface="Calibri"/>
                <a:cs typeface="Calibri"/>
                <a:sym typeface="Calibri"/>
              </a:rPr>
              <a:t>esigned for more general tasks,  complex control logic and lower compute density</a:t>
            </a:r>
            <a:endParaRPr sz="1800">
              <a:solidFill>
                <a:schemeClr val="dk1"/>
              </a:solidFill>
              <a:highlight>
                <a:srgbClr val="FFFFFF"/>
              </a:highlight>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Architecture of Mobile GPUs</a:t>
            </a:r>
            <a:endParaRPr/>
          </a:p>
        </p:txBody>
      </p:sp>
      <p:sp>
        <p:nvSpPr>
          <p:cNvPr id="118" name="Google Shape;118;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9" name="Google Shape;119;p18"/>
          <p:cNvPicPr preferRelativeResize="0"/>
          <p:nvPr/>
        </p:nvPicPr>
        <p:blipFill rotWithShape="1">
          <a:blip r:embed="rId3">
            <a:alphaModFix/>
          </a:blip>
          <a:srcRect b="10333" l="0" r="0" t="48034"/>
          <a:stretch/>
        </p:blipFill>
        <p:spPr>
          <a:xfrm>
            <a:off x="752300" y="1472000"/>
            <a:ext cx="3356150" cy="1733025"/>
          </a:xfrm>
          <a:prstGeom prst="rect">
            <a:avLst/>
          </a:prstGeom>
          <a:noFill/>
          <a:ln>
            <a:noFill/>
          </a:ln>
        </p:spPr>
      </p:pic>
      <p:sp>
        <p:nvSpPr>
          <p:cNvPr id="120" name="Google Shape;120;p18"/>
          <p:cNvSpPr txBox="1"/>
          <p:nvPr/>
        </p:nvSpPr>
        <p:spPr>
          <a:xfrm>
            <a:off x="1619475" y="895425"/>
            <a:ext cx="1621800" cy="48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G</a:t>
            </a:r>
            <a:r>
              <a:rPr lang="en" sz="2400">
                <a:latin typeface="Calibri"/>
                <a:ea typeface="Calibri"/>
                <a:cs typeface="Calibri"/>
                <a:sym typeface="Calibri"/>
              </a:rPr>
              <a:t>PU</a:t>
            </a:r>
            <a:endParaRPr sz="2400">
              <a:latin typeface="Calibri"/>
              <a:ea typeface="Calibri"/>
              <a:cs typeface="Calibri"/>
              <a:sym typeface="Calibri"/>
            </a:endParaRPr>
          </a:p>
        </p:txBody>
      </p:sp>
      <p:sp>
        <p:nvSpPr>
          <p:cNvPr id="121" name="Google Shape;121;p18"/>
          <p:cNvSpPr txBox="1"/>
          <p:nvPr/>
        </p:nvSpPr>
        <p:spPr>
          <a:xfrm>
            <a:off x="4410300" y="1390975"/>
            <a:ext cx="4277100" cy="993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Stronger SIMD capabilities (many GPU shader cores/more ALUs), </a:t>
            </a:r>
            <a:r>
              <a:rPr lang="en" sz="1800">
                <a:solidFill>
                  <a:schemeClr val="dk1"/>
                </a:solidFill>
                <a:highlight>
                  <a:srgbClr val="FFFFFF"/>
                </a:highlight>
                <a:latin typeface="Calibri"/>
                <a:ea typeface="Calibri"/>
                <a:cs typeface="Calibri"/>
                <a:sym typeface="Calibri"/>
              </a:rPr>
              <a:t>high compute density</a:t>
            </a:r>
            <a:endParaRPr sz="1800">
              <a:solidFill>
                <a:schemeClr val="dk1"/>
              </a:solidFill>
              <a:highlight>
                <a:srgbClr val="FFFFFF"/>
              </a:highlight>
              <a:latin typeface="Calibri"/>
              <a:ea typeface="Calibri"/>
              <a:cs typeface="Calibri"/>
              <a:sym typeface="Calibri"/>
            </a:endParaRPr>
          </a:p>
        </p:txBody>
      </p:sp>
      <p:sp>
        <p:nvSpPr>
          <p:cNvPr id="122" name="Google Shape;122;p18"/>
          <p:cNvSpPr txBox="1"/>
          <p:nvPr/>
        </p:nvSpPr>
        <p:spPr>
          <a:xfrm>
            <a:off x="4410300" y="2776000"/>
            <a:ext cx="4277100" cy="1495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M</a:t>
            </a:r>
            <a:r>
              <a:rPr lang="en" sz="1800">
                <a:solidFill>
                  <a:schemeClr val="dk1"/>
                </a:solidFill>
                <a:highlight>
                  <a:srgbClr val="FFFFFF"/>
                </a:highlight>
                <a:latin typeface="Calibri"/>
                <a:ea typeface="Calibri"/>
                <a:cs typeface="Calibri"/>
                <a:sym typeface="Calibri"/>
              </a:rPr>
              <a:t>obile GPUs often share memory with CPUs, memory accesses are energy-consuming</a:t>
            </a:r>
            <a:endParaRPr sz="1800">
              <a:solidFill>
                <a:schemeClr val="dk1"/>
              </a:solidFill>
              <a:highlight>
                <a:srgbClr val="FFFFFF"/>
              </a:highlight>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4375"/>
              <a:buFont typeface="Arial"/>
              <a:buNone/>
            </a:pPr>
            <a:r>
              <a:rPr lang="en"/>
              <a:t>Background: Architecture of DSPs</a:t>
            </a:r>
            <a:endParaRPr/>
          </a:p>
          <a:p>
            <a:pPr indent="0" lvl="0" marL="0" rtl="0" algn="l">
              <a:spcBef>
                <a:spcPts val="0"/>
              </a:spcBef>
              <a:spcAft>
                <a:spcPts val="0"/>
              </a:spcAft>
              <a:buNone/>
            </a:pPr>
            <a:r>
              <a:t/>
            </a:r>
            <a:endParaRPr/>
          </a:p>
        </p:txBody>
      </p:sp>
      <p:sp>
        <p:nvSpPr>
          <p:cNvPr id="128" name="Google Shape;128;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29" name="Google Shape;129;p19"/>
          <p:cNvPicPr preferRelativeResize="0"/>
          <p:nvPr/>
        </p:nvPicPr>
        <p:blipFill>
          <a:blip r:embed="rId3">
            <a:alphaModFix/>
          </a:blip>
          <a:stretch>
            <a:fillRect/>
          </a:stretch>
        </p:blipFill>
        <p:spPr>
          <a:xfrm>
            <a:off x="866501" y="1397800"/>
            <a:ext cx="3265425" cy="3265425"/>
          </a:xfrm>
          <a:prstGeom prst="rect">
            <a:avLst/>
          </a:prstGeom>
          <a:noFill/>
          <a:ln>
            <a:noFill/>
          </a:ln>
        </p:spPr>
      </p:pic>
      <p:sp>
        <p:nvSpPr>
          <p:cNvPr id="130" name="Google Shape;130;p19"/>
          <p:cNvSpPr txBox="1"/>
          <p:nvPr/>
        </p:nvSpPr>
        <p:spPr>
          <a:xfrm>
            <a:off x="1844125" y="910900"/>
            <a:ext cx="1621800" cy="48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DSP</a:t>
            </a:r>
            <a:endParaRPr sz="2400">
              <a:latin typeface="Calibri"/>
              <a:ea typeface="Calibri"/>
              <a:cs typeface="Calibri"/>
              <a:sym typeface="Calibri"/>
            </a:endParaRPr>
          </a:p>
        </p:txBody>
      </p:sp>
      <p:sp>
        <p:nvSpPr>
          <p:cNvPr id="131" name="Google Shape;131;p19"/>
          <p:cNvSpPr txBox="1"/>
          <p:nvPr/>
        </p:nvSpPr>
        <p:spPr>
          <a:xfrm>
            <a:off x="4410300" y="1397800"/>
            <a:ext cx="4277100" cy="1119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Enhance SIMD by introducing vector execution unit in addition to ALUs</a:t>
            </a:r>
            <a:endParaRPr sz="1800">
              <a:solidFill>
                <a:schemeClr val="dk1"/>
              </a:solidFill>
              <a:highlight>
                <a:srgbClr val="FFFFFF"/>
              </a:highlight>
              <a:latin typeface="Calibri"/>
              <a:ea typeface="Calibri"/>
              <a:cs typeface="Calibri"/>
              <a:sym typeface="Calibri"/>
            </a:endParaRPr>
          </a:p>
        </p:txBody>
      </p:sp>
      <p:sp>
        <p:nvSpPr>
          <p:cNvPr id="132" name="Google Shape;132;p19"/>
          <p:cNvSpPr txBox="1"/>
          <p:nvPr/>
        </p:nvSpPr>
        <p:spPr>
          <a:xfrm>
            <a:off x="4410300" y="2749925"/>
            <a:ext cx="4277100" cy="1119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Integer based operations, hardware-assisted multithreading, more energy efficient</a:t>
            </a:r>
            <a:endParaRPr sz="1800">
              <a:solidFill>
                <a:schemeClr val="dk1"/>
              </a:solidFill>
              <a:highlight>
                <a:srgbClr val="FFFFFF"/>
              </a:highlight>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0"/>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a:t>
            </a:r>
            <a:r>
              <a:rPr lang="en"/>
              <a:t>Differences between CPU, GPU and DSP</a:t>
            </a:r>
            <a:endParaRPr/>
          </a:p>
        </p:txBody>
      </p:sp>
      <p:sp>
        <p:nvSpPr>
          <p:cNvPr id="138" name="Google Shape;138;p20"/>
          <p:cNvSpPr txBox="1"/>
          <p:nvPr>
            <p:ph idx="1" type="body"/>
          </p:nvPr>
        </p:nvSpPr>
        <p:spPr>
          <a:xfrm>
            <a:off x="377325" y="954450"/>
            <a:ext cx="7497000" cy="353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CPU: general purpose, SIMD instructions for parallel processing</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n">
                <a:solidFill>
                  <a:schemeClr val="dk1"/>
                </a:solidFill>
              </a:rPr>
              <a:t>GPU: originally designed for graphics processing, massive parallelism (more SIMD processing units), power hungry</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n">
                <a:solidFill>
                  <a:schemeClr val="dk1"/>
                </a:solidFill>
              </a:rPr>
              <a:t>DSP: originally for photo/video/audio </a:t>
            </a:r>
            <a:r>
              <a:rPr lang="en">
                <a:solidFill>
                  <a:schemeClr val="dk1"/>
                </a:solidFill>
              </a:rPr>
              <a:t>processing</a:t>
            </a:r>
            <a:r>
              <a:rPr lang="en">
                <a:solidFill>
                  <a:schemeClr val="dk1"/>
                </a:solidFill>
              </a:rPr>
              <a:t>, </a:t>
            </a:r>
            <a:r>
              <a:rPr lang="en">
                <a:solidFill>
                  <a:schemeClr val="dk1"/>
                </a:solidFill>
              </a:rPr>
              <a:t>integer</a:t>
            </a:r>
            <a:r>
              <a:rPr lang="en">
                <a:solidFill>
                  <a:schemeClr val="dk1"/>
                </a:solidFill>
              </a:rPr>
              <a:t>-only vector operations, energy efficient </a:t>
            </a:r>
            <a:endParaRPr>
              <a:solidFill>
                <a:schemeClr val="dk1"/>
              </a:solidFill>
            </a:endParaRPr>
          </a:p>
          <a:p>
            <a:pPr indent="0" lvl="0" marL="0" rtl="0" algn="l">
              <a:spcBef>
                <a:spcPts val="1200"/>
              </a:spcBef>
              <a:spcAft>
                <a:spcPts val="1200"/>
              </a:spcAft>
              <a:buNone/>
            </a:pPr>
            <a:r>
              <a:t/>
            </a:r>
            <a:endParaRPr>
              <a:solidFill>
                <a:schemeClr val="dk1"/>
              </a:solidFill>
            </a:endParaRPr>
          </a:p>
        </p:txBody>
      </p:sp>
      <p:sp>
        <p:nvSpPr>
          <p:cNvPr id="139" name="Google Shape;13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248375" y="10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Goal of Mobile DNN Accelerator </a:t>
            </a:r>
            <a:r>
              <a:rPr lang="en"/>
              <a:t>Empirical Study</a:t>
            </a:r>
            <a:endParaRPr/>
          </a:p>
        </p:txBody>
      </p:sp>
      <p:sp>
        <p:nvSpPr>
          <p:cNvPr id="145" name="Google Shape;14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6" name="Google Shape;146;p21"/>
          <p:cNvSpPr txBox="1"/>
          <p:nvPr/>
        </p:nvSpPr>
        <p:spPr>
          <a:xfrm>
            <a:off x="755425" y="1333075"/>
            <a:ext cx="7309800" cy="23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latin typeface="Calibri"/>
                <a:ea typeface="Calibri"/>
                <a:cs typeface="Calibri"/>
                <a:sym typeface="Calibri"/>
              </a:rPr>
              <a:t>Understanding the DNN performance on mobile </a:t>
            </a:r>
            <a:r>
              <a:rPr lang="en" sz="2200">
                <a:solidFill>
                  <a:schemeClr val="dk1"/>
                </a:solidFill>
                <a:latin typeface="Calibri"/>
                <a:ea typeface="Calibri"/>
                <a:cs typeface="Calibri"/>
                <a:sym typeface="Calibri"/>
              </a:rPr>
              <a:t>accelerators</a:t>
            </a:r>
            <a:r>
              <a:rPr lang="en" sz="2200">
                <a:latin typeface="Calibri"/>
                <a:ea typeface="Calibri"/>
                <a:cs typeface="Calibri"/>
                <a:sym typeface="Calibri"/>
              </a:rPr>
              <a:t> </a:t>
            </a:r>
            <a:r>
              <a:rPr lang="en" sz="2200">
                <a:solidFill>
                  <a:schemeClr val="dk1"/>
                </a:solidFill>
                <a:latin typeface="Calibri"/>
                <a:ea typeface="Calibri"/>
                <a:cs typeface="Calibri"/>
                <a:sym typeface="Calibri"/>
              </a:rPr>
              <a:t>in comparison to conventional processors like CPU, GPU, and DSP architectures</a:t>
            </a:r>
            <a:endParaRPr sz="22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